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4.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5.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Microsoft_Equation6.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Microsoft_Equation7.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Microsoft_Equation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Microsoft_Equation9.bin" ContentType="application/vnd.openxmlformats-officedocument.oleObject"/>
  <Override PartName="/ppt/embeddings/oleObject44.bin" ContentType="application/vnd.openxmlformats-officedocument.oleObject"/>
  <Override PartName="/ppt/embeddings/Microsoft_Equation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2"/>
  </p:notesMasterIdLst>
  <p:sldIdLst>
    <p:sldId id="256" r:id="rId2"/>
    <p:sldId id="287" r:id="rId3"/>
    <p:sldId id="288" r:id="rId4"/>
    <p:sldId id="323" r:id="rId5"/>
    <p:sldId id="260" r:id="rId6"/>
    <p:sldId id="261" r:id="rId7"/>
    <p:sldId id="262" r:id="rId8"/>
    <p:sldId id="303" r:id="rId9"/>
    <p:sldId id="257" r:id="rId10"/>
    <p:sldId id="258" r:id="rId11"/>
    <p:sldId id="263" r:id="rId12"/>
    <p:sldId id="264" r:id="rId13"/>
    <p:sldId id="265" r:id="rId14"/>
    <p:sldId id="315" r:id="rId15"/>
    <p:sldId id="316" r:id="rId16"/>
    <p:sldId id="317" r:id="rId17"/>
    <p:sldId id="298" r:id="rId18"/>
    <p:sldId id="292" r:id="rId19"/>
    <p:sldId id="322" r:id="rId20"/>
    <p:sldId id="304" r:id="rId21"/>
    <p:sldId id="305" r:id="rId22"/>
    <p:sldId id="306" r:id="rId23"/>
    <p:sldId id="307" r:id="rId24"/>
    <p:sldId id="308" r:id="rId25"/>
    <p:sldId id="310" r:id="rId26"/>
    <p:sldId id="309" r:id="rId27"/>
    <p:sldId id="293" r:id="rId28"/>
    <p:sldId id="312" r:id="rId29"/>
    <p:sldId id="313" r:id="rId30"/>
    <p:sldId id="324" r:id="rId31"/>
    <p:sldId id="325" r:id="rId32"/>
    <p:sldId id="326" r:id="rId33"/>
    <p:sldId id="321" r:id="rId34"/>
    <p:sldId id="299" r:id="rId35"/>
    <p:sldId id="267" r:id="rId36"/>
    <p:sldId id="301" r:id="rId37"/>
    <p:sldId id="300" r:id="rId38"/>
    <p:sldId id="327" r:id="rId39"/>
    <p:sldId id="328" r:id="rId40"/>
    <p:sldId id="329" r:id="rId41"/>
    <p:sldId id="330" r:id="rId42"/>
    <p:sldId id="331" r:id="rId43"/>
    <p:sldId id="332" r:id="rId44"/>
    <p:sldId id="333" r:id="rId45"/>
    <p:sldId id="334" r:id="rId46"/>
    <p:sldId id="335" r:id="rId47"/>
    <p:sldId id="318" r:id="rId48"/>
    <p:sldId id="319" r:id="rId49"/>
    <p:sldId id="320" r:id="rId50"/>
    <p:sldId id="294" r:id="rId51"/>
    <p:sldId id="314" r:id="rId52"/>
    <p:sldId id="259" r:id="rId53"/>
    <p:sldId id="295" r:id="rId54"/>
    <p:sldId id="296" r:id="rId55"/>
    <p:sldId id="297" r:id="rId56"/>
    <p:sldId id="311" r:id="rId57"/>
    <p:sldId id="266" r:id="rId58"/>
    <p:sldId id="268" r:id="rId59"/>
    <p:sldId id="302" r:id="rId60"/>
    <p:sldId id="290" r:id="rId61"/>
    <p:sldId id="336" r:id="rId62"/>
    <p:sldId id="337" r:id="rId63"/>
    <p:sldId id="338" r:id="rId64"/>
    <p:sldId id="339" r:id="rId65"/>
    <p:sldId id="340" r:id="rId66"/>
    <p:sldId id="341" r:id="rId67"/>
    <p:sldId id="342" r:id="rId68"/>
    <p:sldId id="343" r:id="rId69"/>
    <p:sldId id="344" r:id="rId70"/>
    <p:sldId id="345" r:id="rId7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FF97"/>
    <a:srgbClr val="FAFFE4"/>
    <a:srgbClr val="DEDEDE"/>
    <a:srgbClr val="FF0000"/>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4" autoAdjust="0"/>
    <p:restoredTop sz="90929"/>
  </p:normalViewPr>
  <p:slideViewPr>
    <p:cSldViewPr>
      <p:cViewPr>
        <p:scale>
          <a:sx n="150" d="100"/>
          <a:sy n="150" d="100"/>
        </p:scale>
        <p:origin x="-1384"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 Id="rId3"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image" Target="../media/image50.emf"/><Relationship Id="rId2"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emf"/><Relationship Id="rId1" Type="http://schemas.openxmlformats.org/officeDocument/2006/relationships/image" Target="../media/image54.emf"/><Relationship Id="rId2"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1" Type="http://schemas.openxmlformats.org/officeDocument/2006/relationships/image" Target="../media/image60.emf"/><Relationship Id="rId2" Type="http://schemas.openxmlformats.org/officeDocument/2006/relationships/image" Target="../media/image6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image" Target="../media/image19.emf"/><Relationship Id="rId2"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image" Target="../media/image24.emf"/><Relationship Id="rId2"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emf"/><Relationship Id="rId2"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en-US" dirty="0"/>
          </a:p>
        </p:txBody>
      </p:sp>
      <p:sp>
        <p:nvSpPr>
          <p:cNvPr id="573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defRPr>
            </a:lvl1pPr>
          </a:lstStyle>
          <a:p>
            <a:endParaRPr lang="en-US" dirty="0"/>
          </a:p>
        </p:txBody>
      </p:sp>
      <p:sp>
        <p:nvSpPr>
          <p:cNvPr id="5734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en-US" dirty="0"/>
          </a:p>
        </p:txBody>
      </p:sp>
      <p:sp>
        <p:nvSpPr>
          <p:cNvPr id="573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fld id="{E7FBA1CD-958D-F548-9C76-FD516DA23AC5}" type="slidenum">
              <a:rPr lang="en-US" smtClean="0"/>
              <a:pPr/>
              <a:t>‹#›</a:t>
            </a:fld>
            <a:endParaRPr lang="en-US" dirty="0"/>
          </a:p>
        </p:txBody>
      </p:sp>
    </p:spTree>
    <p:extLst>
      <p:ext uri="{BB962C8B-B14F-4D97-AF65-F5344CB8AC3E}">
        <p14:creationId xmlns:p14="http://schemas.microsoft.com/office/powerpoint/2010/main" val="1728916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11CC31F-8A0F-BF41-9F5D-FABAA38D25D2}" type="slidenum">
              <a:rPr lang="en-US"/>
              <a:pPr/>
              <a:t>47</a:t>
            </a:fld>
            <a:endParaRPr lang="en-US"/>
          </a:p>
        </p:txBody>
      </p:sp>
      <p:sp>
        <p:nvSpPr>
          <p:cNvPr id="675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CA1A0-D498-A249-BB9E-62D4D7595C1C}" type="slidenum">
              <a:rPr lang="en-US"/>
              <a:pPr/>
              <a:t>61</a:t>
            </a:fld>
            <a:endParaRPr lang="en-US"/>
          </a:p>
        </p:txBody>
      </p:sp>
      <p:sp>
        <p:nvSpPr>
          <p:cNvPr id="156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3270169-5273-EA44-B69D-1A4B55EBA0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40264E5-AD47-E147-8C01-9E2B43F6D8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D414081-1B72-DC44-993A-8F1D2244B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0C99393-2D93-9A48-B0F5-8A23FE30D95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0A25E98-0346-DF48-9385-9632C193010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F1B027E-4616-EC41-B64E-22298E95EA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99F2C8C-1288-6A44-B469-C6DD0F5D9BF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B73AB63-8CA2-214E-85F9-647369CC0A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784DCE3-0211-8949-96C9-00AB8C165E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D7A8832-CF7A-EB48-8EE3-676605DAFDD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4287038-17D4-C949-895F-CD595A8CCC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0" y="0"/>
            <a:ext cx="685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AE4F3953-1EB4-9843-ACB1-0CA56FC23C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chemeClr val="accent2"/>
          </a:solidFill>
          <a:latin typeface="Cambria"/>
          <a:ea typeface="+mj-ea"/>
          <a:cs typeface="+mj-cs"/>
        </a:defRPr>
      </a:lvl1pPr>
      <a:lvl2pPr algn="ctr" rtl="0" eaLnBrk="0" fontAlgn="base" hangingPunct="0">
        <a:spcBef>
          <a:spcPct val="0"/>
        </a:spcBef>
        <a:spcAft>
          <a:spcPct val="0"/>
        </a:spcAft>
        <a:defRPr sz="4400" i="1">
          <a:solidFill>
            <a:schemeClr val="accent2"/>
          </a:solidFill>
          <a:latin typeface="Times" charset="0"/>
        </a:defRPr>
      </a:lvl2pPr>
      <a:lvl3pPr algn="ctr" rtl="0" eaLnBrk="0" fontAlgn="base" hangingPunct="0">
        <a:spcBef>
          <a:spcPct val="0"/>
        </a:spcBef>
        <a:spcAft>
          <a:spcPct val="0"/>
        </a:spcAft>
        <a:defRPr sz="4400" i="1">
          <a:solidFill>
            <a:schemeClr val="accent2"/>
          </a:solidFill>
          <a:latin typeface="Times" charset="0"/>
        </a:defRPr>
      </a:lvl3pPr>
      <a:lvl4pPr algn="ctr" rtl="0" eaLnBrk="0" fontAlgn="base" hangingPunct="0">
        <a:spcBef>
          <a:spcPct val="0"/>
        </a:spcBef>
        <a:spcAft>
          <a:spcPct val="0"/>
        </a:spcAft>
        <a:defRPr sz="4400" i="1">
          <a:solidFill>
            <a:schemeClr val="accent2"/>
          </a:solidFill>
          <a:latin typeface="Times" charset="0"/>
        </a:defRPr>
      </a:lvl4pPr>
      <a:lvl5pPr algn="ctr" rtl="0" eaLnBrk="0" fontAlgn="base" hangingPunct="0">
        <a:spcBef>
          <a:spcPct val="0"/>
        </a:spcBef>
        <a:spcAft>
          <a:spcPct val="0"/>
        </a:spcAft>
        <a:defRPr sz="4400" i="1">
          <a:solidFill>
            <a:schemeClr val="accent2"/>
          </a:solidFill>
          <a:latin typeface="Times" charset="0"/>
        </a:defRPr>
      </a:lvl5pPr>
      <a:lvl6pPr marL="457200" algn="ctr" rtl="0" eaLnBrk="0" fontAlgn="base" hangingPunct="0">
        <a:spcBef>
          <a:spcPct val="0"/>
        </a:spcBef>
        <a:spcAft>
          <a:spcPct val="0"/>
        </a:spcAft>
        <a:defRPr sz="4400" i="1">
          <a:solidFill>
            <a:schemeClr val="accent2"/>
          </a:solidFill>
          <a:latin typeface="Times" charset="0"/>
        </a:defRPr>
      </a:lvl6pPr>
      <a:lvl7pPr marL="914400" algn="ctr" rtl="0" eaLnBrk="0" fontAlgn="base" hangingPunct="0">
        <a:spcBef>
          <a:spcPct val="0"/>
        </a:spcBef>
        <a:spcAft>
          <a:spcPct val="0"/>
        </a:spcAft>
        <a:defRPr sz="4400" i="1">
          <a:solidFill>
            <a:schemeClr val="accent2"/>
          </a:solidFill>
          <a:latin typeface="Times" charset="0"/>
        </a:defRPr>
      </a:lvl7pPr>
      <a:lvl8pPr marL="1371600" algn="ctr" rtl="0" eaLnBrk="0" fontAlgn="base" hangingPunct="0">
        <a:spcBef>
          <a:spcPct val="0"/>
        </a:spcBef>
        <a:spcAft>
          <a:spcPct val="0"/>
        </a:spcAft>
        <a:defRPr sz="4400" i="1">
          <a:solidFill>
            <a:schemeClr val="accent2"/>
          </a:solidFill>
          <a:latin typeface="Times" charset="0"/>
        </a:defRPr>
      </a:lvl8pPr>
      <a:lvl9pPr marL="1828800" algn="ctr" rtl="0" eaLnBrk="0" fontAlgn="base" hangingPunct="0">
        <a:spcBef>
          <a:spcPct val="0"/>
        </a:spcBef>
        <a:spcAft>
          <a:spcPct val="0"/>
        </a:spcAft>
        <a:defRPr sz="4400" i="1">
          <a:solidFill>
            <a:schemeClr val="accent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de.google.com/p/mtex/" TargetMode="External"/><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hyperlink" Target="http://aluminium.matter.org.uk/content/html/eng/default.asp?catid=100&amp;pageid=103943249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3.png"/><Relationship Id="rId5" Type="http://schemas.openxmlformats.org/officeDocument/2006/relationships/oleObject" Target="../embeddings/Microsoft_Word_97_-_2004_Document4.doc"/><Relationship Id="rId6"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5" Type="http://schemas.openxmlformats.org/officeDocument/2006/relationships/oleObject" Target="../embeddings/oleObject2.bin"/><Relationship Id="rId6" Type="http://schemas.openxmlformats.org/officeDocument/2006/relationships/image" Target="../media/image17.emf"/><Relationship Id="rId7" Type="http://schemas.openxmlformats.org/officeDocument/2006/relationships/oleObject" Target="../embeddings/oleObject3.bin"/><Relationship Id="rId8"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oleObject" Target="../embeddings/oleObject4.bin"/><Relationship Id="rId4" Type="http://schemas.openxmlformats.org/officeDocument/2006/relationships/image" Target="../media/image19.emf"/><Relationship Id="rId5" Type="http://schemas.openxmlformats.org/officeDocument/2006/relationships/oleObject" Target="../embeddings/oleObject5.bin"/><Relationship Id="rId6" Type="http://schemas.openxmlformats.org/officeDocument/2006/relationships/image" Target="../media/image20.emf"/><Relationship Id="rId7" Type="http://schemas.openxmlformats.org/officeDocument/2006/relationships/oleObject" Target="../embeddings/oleObject6.bin"/><Relationship Id="rId8" Type="http://schemas.openxmlformats.org/officeDocument/2006/relationships/image" Target="../media/image21.emf"/><Relationship Id="rId9" Type="http://schemas.openxmlformats.org/officeDocument/2006/relationships/oleObject" Target="../embeddings/oleObject7.bin"/><Relationship Id="rId10" Type="http://schemas.openxmlformats.org/officeDocument/2006/relationships/image" Target="../media/image22.emf"/></Relationships>
</file>

<file path=ppt/slides/_rels/slide44.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28.emf"/><Relationship Id="rId13" Type="http://schemas.openxmlformats.org/officeDocument/2006/relationships/oleObject" Target="../embeddings/oleObject14.bin"/><Relationship Id="rId14"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oleObject" Target="../embeddings/oleObject9.bin"/><Relationship Id="rId4" Type="http://schemas.openxmlformats.org/officeDocument/2006/relationships/image" Target="../media/image24.emf"/><Relationship Id="rId5" Type="http://schemas.openxmlformats.org/officeDocument/2006/relationships/oleObject" Target="../embeddings/oleObject10.bin"/><Relationship Id="rId6" Type="http://schemas.openxmlformats.org/officeDocument/2006/relationships/image" Target="../media/image25.emf"/><Relationship Id="rId7" Type="http://schemas.openxmlformats.org/officeDocument/2006/relationships/oleObject" Target="../embeddings/oleObject11.bin"/><Relationship Id="rId8" Type="http://schemas.openxmlformats.org/officeDocument/2006/relationships/image" Target="../media/image26.emf"/><Relationship Id="rId9" Type="http://schemas.openxmlformats.org/officeDocument/2006/relationships/oleObject" Target="../embeddings/oleObject12.bin"/><Relationship Id="rId10" Type="http://schemas.openxmlformats.org/officeDocument/2006/relationships/image" Target="../media/image27.emf"/></Relationships>
</file>

<file path=ppt/slides/_rels/slide45.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34.emf"/><Relationship Id="rId13" Type="http://schemas.openxmlformats.org/officeDocument/2006/relationships/oleObject" Target="../embeddings/oleObject20.bin"/><Relationship Id="rId14"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oleObject" Target="../embeddings/oleObject15.bin"/><Relationship Id="rId4" Type="http://schemas.openxmlformats.org/officeDocument/2006/relationships/image" Target="../media/image30.emf"/><Relationship Id="rId5" Type="http://schemas.openxmlformats.org/officeDocument/2006/relationships/oleObject" Target="../embeddings/oleObject16.bin"/><Relationship Id="rId6" Type="http://schemas.openxmlformats.org/officeDocument/2006/relationships/image" Target="../media/image31.emf"/><Relationship Id="rId7" Type="http://schemas.openxmlformats.org/officeDocument/2006/relationships/oleObject" Target="../embeddings/oleObject17.bin"/><Relationship Id="rId8" Type="http://schemas.openxmlformats.org/officeDocument/2006/relationships/image" Target="../media/image32.emf"/><Relationship Id="rId9" Type="http://schemas.openxmlformats.org/officeDocument/2006/relationships/oleObject" Target="../embeddings/oleObject18.bin"/><Relationship Id="rId10" Type="http://schemas.openxmlformats.org/officeDocument/2006/relationships/image" Target="../media/image3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1.bin"/><Relationship Id="rId5" Type="http://schemas.openxmlformats.org/officeDocument/2006/relationships/image" Target="../media/image36.emf"/><Relationship Id="rId6" Type="http://schemas.openxmlformats.org/officeDocument/2006/relationships/oleObject" Target="../embeddings/oleObject22.bin"/><Relationship Id="rId7" Type="http://schemas.openxmlformats.org/officeDocument/2006/relationships/image" Target="../media/image37.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oleObject" Target="../embeddings/oleObject23.bin"/><Relationship Id="rId5" Type="http://schemas.openxmlformats.org/officeDocument/2006/relationships/image" Target="../media/image38.emf"/><Relationship Id="rId6" Type="http://schemas.openxmlformats.org/officeDocument/2006/relationships/oleObject" Target="../embeddings/Microsoft_Word_97_-_2004_Document5.doc"/><Relationship Id="rId7" Type="http://schemas.openxmlformats.org/officeDocument/2006/relationships/image" Target="../media/image39.emf"/><Relationship Id="rId8" Type="http://schemas.openxmlformats.org/officeDocument/2006/relationships/oleObject" Target="../embeddings/oleObject24.bin"/><Relationship Id="rId9" Type="http://schemas.openxmlformats.org/officeDocument/2006/relationships/image" Target="../media/image4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43.emf"/><Relationship Id="rId5" Type="http://schemas.openxmlformats.org/officeDocument/2006/relationships/oleObject" Target="../embeddings/oleObject26.bin"/><Relationship Id="rId6" Type="http://schemas.openxmlformats.org/officeDocument/2006/relationships/image" Target="../media/image44.emf"/><Relationship Id="rId7" Type="http://schemas.openxmlformats.org/officeDocument/2006/relationships/oleObject" Target="../embeddings/oleObject27.bin"/><Relationship Id="rId8" Type="http://schemas.openxmlformats.org/officeDocument/2006/relationships/image" Target="../media/image4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46.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47.emf"/><Relationship Id="rId5" Type="http://schemas.openxmlformats.org/officeDocument/2006/relationships/oleObject" Target="../embeddings/oleObject29.bin"/><Relationship Id="rId6" Type="http://schemas.openxmlformats.org/officeDocument/2006/relationships/image" Target="../media/image48.emf"/><Relationship Id="rId7" Type="http://schemas.openxmlformats.org/officeDocument/2006/relationships/oleObject" Target="../embeddings/oleObject30.bin"/><Relationship Id="rId8" Type="http://schemas.openxmlformats.org/officeDocument/2006/relationships/image" Target="../media/image49.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50.emf"/><Relationship Id="rId5" Type="http://schemas.openxmlformats.org/officeDocument/2006/relationships/oleObject" Target="../embeddings/oleObject32.bin"/><Relationship Id="rId6" Type="http://schemas.openxmlformats.org/officeDocument/2006/relationships/image" Target="../media/image51.emf"/><Relationship Id="rId7" Type="http://schemas.openxmlformats.org/officeDocument/2006/relationships/oleObject" Target="../embeddings/oleObject33.bin"/><Relationship Id="rId8" Type="http://schemas.openxmlformats.org/officeDocument/2006/relationships/image" Target="../media/image52.emf"/><Relationship Id="rId9" Type="http://schemas.openxmlformats.org/officeDocument/2006/relationships/oleObject" Target="../embeddings/Microsoft_Equation7.bin"/><Relationship Id="rId10" Type="http://schemas.openxmlformats.org/officeDocument/2006/relationships/image" Target="../media/image5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58.emf"/><Relationship Id="rId13" Type="http://schemas.openxmlformats.org/officeDocument/2006/relationships/oleObject" Target="../embeddings/Microsoft_Equation8.bin"/><Relationship Id="rId14" Type="http://schemas.openxmlformats.org/officeDocument/2006/relationships/image" Target="../media/image59.e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oleObject" Target="../embeddings/oleObject34.bin"/><Relationship Id="rId4" Type="http://schemas.openxmlformats.org/officeDocument/2006/relationships/image" Target="../media/image54.emf"/><Relationship Id="rId5" Type="http://schemas.openxmlformats.org/officeDocument/2006/relationships/oleObject" Target="../embeddings/oleObject35.bin"/><Relationship Id="rId6" Type="http://schemas.openxmlformats.org/officeDocument/2006/relationships/image" Target="../media/image55.emf"/><Relationship Id="rId7" Type="http://schemas.openxmlformats.org/officeDocument/2006/relationships/oleObject" Target="../embeddings/oleObject36.bin"/><Relationship Id="rId8" Type="http://schemas.openxmlformats.org/officeDocument/2006/relationships/image" Target="../media/image56.emf"/><Relationship Id="rId9" Type="http://schemas.openxmlformats.org/officeDocument/2006/relationships/oleObject" Target="../embeddings/oleObject37.bin"/><Relationship Id="rId10" Type="http://schemas.openxmlformats.org/officeDocument/2006/relationships/image" Target="../media/image57.emf"/></Relationships>
</file>

<file path=ppt/slides/_rels/slide67.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64.emf"/><Relationship Id="rId13" Type="http://schemas.openxmlformats.org/officeDocument/2006/relationships/oleObject" Target="../embeddings/Microsoft_Equation9.bin"/><Relationship Id="rId14" Type="http://schemas.openxmlformats.org/officeDocument/2006/relationships/image" Target="../media/image65.emf"/><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oleObject" Target="../embeddings/oleObject39.bin"/><Relationship Id="rId4" Type="http://schemas.openxmlformats.org/officeDocument/2006/relationships/image" Target="../media/image60.emf"/><Relationship Id="rId5" Type="http://schemas.openxmlformats.org/officeDocument/2006/relationships/oleObject" Target="../embeddings/oleObject40.bin"/><Relationship Id="rId6" Type="http://schemas.openxmlformats.org/officeDocument/2006/relationships/image" Target="../media/image61.emf"/><Relationship Id="rId7" Type="http://schemas.openxmlformats.org/officeDocument/2006/relationships/oleObject" Target="../embeddings/oleObject41.bin"/><Relationship Id="rId8" Type="http://schemas.openxmlformats.org/officeDocument/2006/relationships/image" Target="../media/image62.emf"/><Relationship Id="rId9" Type="http://schemas.openxmlformats.org/officeDocument/2006/relationships/oleObject" Target="../embeddings/oleObject42.bin"/><Relationship Id="rId10" Type="http://schemas.openxmlformats.org/officeDocument/2006/relationships/image" Target="../media/image63.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66.emf"/><Relationship Id="rId5" Type="http://schemas.openxmlformats.org/officeDocument/2006/relationships/oleObject" Target="../embeddings/Microsoft_Equation10.bin"/><Relationship Id="rId6" Type="http://schemas.openxmlformats.org/officeDocument/2006/relationships/image" Target="../media/image67.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6B22E5C-4617-DE4A-9B59-85FC7B0FDED5}" type="slidenum">
              <a:rPr lang="en-US"/>
              <a:pPr/>
              <a:t>1</a:t>
            </a:fld>
            <a:endParaRPr lang="en-US"/>
          </a:p>
        </p:txBody>
      </p:sp>
      <p:sp>
        <p:nvSpPr>
          <p:cNvPr id="2050" name="Rectangle 2"/>
          <p:cNvSpPr>
            <a:spLocks noGrp="1" noChangeArrowheads="1"/>
          </p:cNvSpPr>
          <p:nvPr>
            <p:ph type="ctrTitle"/>
          </p:nvPr>
        </p:nvSpPr>
        <p:spPr>
          <a:xfrm>
            <a:off x="522288" y="1447800"/>
            <a:ext cx="8153400" cy="3124200"/>
          </a:xfrm>
          <a:solidFill>
            <a:srgbClr val="FAFF97"/>
          </a:solidFill>
          <a:ln w="38100" cmpd="dbl">
            <a:solidFill>
              <a:schemeClr val="tx1"/>
            </a:solidFill>
          </a:ln>
        </p:spPr>
        <p:txBody>
          <a:bodyPr/>
          <a:lstStyle/>
          <a:p>
            <a:r>
              <a:rPr lang="en-US" sz="4000" dirty="0"/>
              <a:t>27-750, Advanced Characterization and Microstructural Analysis: </a:t>
            </a:r>
            <a:br>
              <a:rPr lang="en-US" sz="4000" dirty="0"/>
            </a:br>
            <a:r>
              <a:rPr lang="en-US" sz="4000" b="1" dirty="0"/>
              <a:t>Texture and its Effect on Anisotropic Properties</a:t>
            </a:r>
            <a:endParaRPr lang="en-US" sz="4000" dirty="0"/>
          </a:p>
        </p:txBody>
      </p:sp>
      <p:sp>
        <p:nvSpPr>
          <p:cNvPr id="2051" name="Rectangle 3"/>
          <p:cNvSpPr>
            <a:spLocks noGrp="1" noChangeArrowheads="1"/>
          </p:cNvSpPr>
          <p:nvPr>
            <p:ph type="subTitle" idx="1"/>
          </p:nvPr>
        </p:nvSpPr>
        <p:spPr>
          <a:xfrm>
            <a:off x="609600" y="5029200"/>
            <a:ext cx="7848600" cy="762000"/>
          </a:xfrm>
        </p:spPr>
        <p:txBody>
          <a:bodyPr/>
          <a:lstStyle/>
          <a:p>
            <a:r>
              <a:rPr lang="en-US" dirty="0"/>
              <a:t>Tony (A.D.) Rollett, Carnegie Mellon Univ</a:t>
            </a:r>
            <a:r>
              <a:rPr lang="en-US" dirty="0" smtClean="0"/>
              <a:t>.</a:t>
            </a:r>
            <a:endParaRPr lang="en-US" dirty="0"/>
          </a:p>
        </p:txBody>
      </p:sp>
      <p:sp>
        <p:nvSpPr>
          <p:cNvPr id="8" name="TextBox 7"/>
          <p:cNvSpPr txBox="1"/>
          <p:nvPr/>
        </p:nvSpPr>
        <p:spPr>
          <a:xfrm>
            <a:off x="2819400" y="5943600"/>
            <a:ext cx="3687691" cy="461665"/>
          </a:xfrm>
          <a:prstGeom prst="rect">
            <a:avLst/>
          </a:prstGeom>
          <a:noFill/>
        </p:spPr>
        <p:txBody>
          <a:bodyPr wrap="none" rtlCol="0">
            <a:spAutoFit/>
          </a:bodyPr>
          <a:lstStyle/>
          <a:p>
            <a:r>
              <a:rPr lang="en-US" i="1" dirty="0" smtClean="0">
                <a:latin typeface="Calibri"/>
              </a:rPr>
              <a:t>Last revised</a:t>
            </a:r>
            <a:r>
              <a:rPr lang="en-US" i="1" smtClean="0">
                <a:latin typeface="Calibri"/>
              </a:rPr>
              <a:t>:  </a:t>
            </a:r>
            <a:r>
              <a:rPr lang="en-US" i="1" smtClean="0">
                <a:latin typeface="Calibri"/>
              </a:rPr>
              <a:t>12</a:t>
            </a:r>
            <a:r>
              <a:rPr lang="en-US" i="1" baseline="30000" smtClean="0">
                <a:latin typeface="Calibri"/>
              </a:rPr>
              <a:t>th</a:t>
            </a:r>
            <a:r>
              <a:rPr lang="en-US" i="1" smtClean="0">
                <a:latin typeface="Calibri"/>
              </a:rPr>
              <a:t> </a:t>
            </a:r>
            <a:r>
              <a:rPr lang="en-US" i="1" dirty="0" smtClean="0">
                <a:latin typeface="Calibri"/>
              </a:rPr>
              <a:t>Jan. 2014</a:t>
            </a:r>
            <a:endParaRPr lang="en-US" i="1" dirty="0">
              <a:latin typeface="Calibri"/>
            </a:endParaRPr>
          </a:p>
        </p:txBody>
      </p:sp>
      <p:pic>
        <p:nvPicPr>
          <p:cNvPr id="10" name="Picture 9" descr="cmu_web"/>
          <p:cNvPicPr>
            <a:picLocks noChangeAspect="1" noChangeArrowheads="1"/>
          </p:cNvPicPr>
          <p:nvPr/>
        </p:nvPicPr>
        <p:blipFill>
          <a:blip r:embed="rId2"/>
          <a:srcRect t="11351" r="26942" b="17929"/>
          <a:stretch>
            <a:fillRect/>
          </a:stretch>
        </p:blipFill>
        <p:spPr bwMode="auto">
          <a:xfrm>
            <a:off x="38100" y="31751"/>
            <a:ext cx="2997200" cy="603250"/>
          </a:xfrm>
          <a:prstGeom prst="rect">
            <a:avLst/>
          </a:prstGeom>
          <a:noFill/>
          <a:ln w="9525">
            <a:noFill/>
            <a:miter lim="800000"/>
            <a:headEnd/>
            <a:tailEnd/>
          </a:ln>
        </p:spPr>
      </p:pic>
      <p:pic>
        <p:nvPicPr>
          <p:cNvPr id="11" name="Picture 10"/>
          <p:cNvPicPr>
            <a:picLocks noChangeAspect="1"/>
          </p:cNvPicPr>
          <p:nvPr/>
        </p:nvPicPr>
        <p:blipFill>
          <a:blip r:embed="rId3"/>
          <a:stretch>
            <a:fillRect/>
          </a:stretch>
        </p:blipFill>
        <p:spPr>
          <a:xfrm>
            <a:off x="7772400" y="50800"/>
            <a:ext cx="1349723" cy="1331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B7D5456-3465-0D45-BBB4-99D932B501A8}" type="slidenum">
              <a:rPr lang="en-US"/>
              <a:pPr/>
              <a:t>10</a:t>
            </a:fld>
            <a:endParaRPr lang="en-US"/>
          </a:p>
        </p:txBody>
      </p:sp>
      <p:sp>
        <p:nvSpPr>
          <p:cNvPr id="4098" name="Rectangle 2"/>
          <p:cNvSpPr>
            <a:spLocks noGrp="1" noChangeArrowheads="1"/>
          </p:cNvSpPr>
          <p:nvPr>
            <p:ph type="title"/>
          </p:nvPr>
        </p:nvSpPr>
        <p:spPr>
          <a:xfrm>
            <a:off x="76200" y="381000"/>
            <a:ext cx="8991600" cy="1143000"/>
          </a:xfrm>
        </p:spPr>
        <p:txBody>
          <a:bodyPr/>
          <a:lstStyle/>
          <a:p>
            <a:r>
              <a:rPr lang="en-US"/>
              <a:t>Microstructure with Crystal Directions</a:t>
            </a:r>
          </a:p>
        </p:txBody>
      </p:sp>
      <p:sp>
        <p:nvSpPr>
          <p:cNvPr id="4099" name="Rectangle 3"/>
          <p:cNvSpPr>
            <a:spLocks noGrp="1" noChangeArrowheads="1"/>
          </p:cNvSpPr>
          <p:nvPr>
            <p:ph type="body" idx="1"/>
          </p:nvPr>
        </p:nvSpPr>
        <p:spPr/>
        <p:txBody>
          <a:bodyPr/>
          <a:lstStyle/>
          <a:p>
            <a:endParaRPr lang="en-US"/>
          </a:p>
        </p:txBody>
      </p:sp>
      <p:pic>
        <p:nvPicPr>
          <p:cNvPr id="4100" name="Picture 4"/>
          <p:cNvPicPr>
            <a:picLocks noChangeAspect="1" noChangeArrowheads="1"/>
          </p:cNvPicPr>
          <p:nvPr/>
        </p:nvPicPr>
        <p:blipFill>
          <a:blip r:embed="rId2"/>
          <a:srcRect/>
          <a:stretch>
            <a:fillRect/>
          </a:stretch>
        </p:blipFill>
        <p:spPr bwMode="auto">
          <a:xfrm>
            <a:off x="457200" y="1600200"/>
            <a:ext cx="8226425" cy="4133850"/>
          </a:xfrm>
          <a:prstGeom prst="rect">
            <a:avLst/>
          </a:prstGeom>
          <a:noFill/>
        </p:spPr>
      </p:pic>
      <p:sp>
        <p:nvSpPr>
          <p:cNvPr id="4101" name="Text Box 5"/>
          <p:cNvSpPr txBox="1">
            <a:spLocks noChangeArrowheads="1"/>
          </p:cNvSpPr>
          <p:nvPr/>
        </p:nvSpPr>
        <p:spPr bwMode="auto">
          <a:xfrm>
            <a:off x="838200" y="5924550"/>
            <a:ext cx="6571030" cy="707886"/>
          </a:xfrm>
          <a:prstGeom prst="rect">
            <a:avLst/>
          </a:prstGeom>
          <a:noFill/>
          <a:ln w="9525">
            <a:noFill/>
            <a:miter lim="800000"/>
            <a:headEnd/>
            <a:tailEnd/>
          </a:ln>
          <a:effectLst/>
        </p:spPr>
        <p:txBody>
          <a:bodyPr wrap="none">
            <a:prstTxWarp prst="textNoShape">
              <a:avLst/>
            </a:prstTxWarp>
            <a:spAutoFit/>
          </a:bodyPr>
          <a:lstStyle/>
          <a:p>
            <a:r>
              <a:rPr lang="en-US" sz="2000" dirty="0">
                <a:latin typeface="Calibri"/>
              </a:rPr>
              <a:t>Note cleavage planes within each grain: a natural indicator of </a:t>
            </a:r>
            <a:br>
              <a:rPr lang="en-US" sz="2000" dirty="0">
                <a:latin typeface="Calibri"/>
              </a:rPr>
            </a:br>
            <a:r>
              <a:rPr lang="en-US" sz="2000" dirty="0">
                <a:latin typeface="Calibri"/>
              </a:rPr>
              <a:t>crystallographic directions in a geological material.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500FD5-2E3A-B04C-B36F-9A284545E4B3}" type="slidenum">
              <a:rPr lang="en-US"/>
              <a:pPr/>
              <a:t>11</a:t>
            </a:fld>
            <a:endParaRPr lang="en-US"/>
          </a:p>
        </p:txBody>
      </p:sp>
      <p:sp>
        <p:nvSpPr>
          <p:cNvPr id="9218" name="Rectangle 2"/>
          <p:cNvSpPr>
            <a:spLocks noGrp="1" noChangeArrowheads="1"/>
          </p:cNvSpPr>
          <p:nvPr>
            <p:ph type="title"/>
          </p:nvPr>
        </p:nvSpPr>
        <p:spPr/>
        <p:txBody>
          <a:bodyPr/>
          <a:lstStyle/>
          <a:p>
            <a:r>
              <a:rPr lang="en-US"/>
              <a:t>Why study texture?</a:t>
            </a:r>
          </a:p>
        </p:txBody>
      </p:sp>
      <p:sp>
        <p:nvSpPr>
          <p:cNvPr id="9219" name="Rectangle 3"/>
          <p:cNvSpPr>
            <a:spLocks noGrp="1" noChangeArrowheads="1"/>
          </p:cNvSpPr>
          <p:nvPr>
            <p:ph type="body" idx="1"/>
          </p:nvPr>
        </p:nvSpPr>
        <p:spPr/>
        <p:txBody>
          <a:bodyPr/>
          <a:lstStyle/>
          <a:p>
            <a:r>
              <a:rPr lang="en-US"/>
              <a:t>Many examples exist of materials engineered to have a specific texture in order to optimize performance (single crystal turbine blades, transformer steel, magnetic thin films…).</a:t>
            </a:r>
          </a:p>
          <a:p>
            <a:r>
              <a:rPr lang="en-US"/>
              <a:t>Control of texture achievable through control of processing but many challenges remain.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98AB46-4363-9F42-94D7-4833F0084596}" type="slidenum">
              <a:rPr lang="en-US"/>
              <a:pPr/>
              <a:t>12</a:t>
            </a:fld>
            <a:endParaRPr lang="en-US"/>
          </a:p>
        </p:txBody>
      </p:sp>
      <p:sp>
        <p:nvSpPr>
          <p:cNvPr id="10242" name="Rectangle 2"/>
          <p:cNvSpPr>
            <a:spLocks noGrp="1" noChangeArrowheads="1"/>
          </p:cNvSpPr>
          <p:nvPr>
            <p:ph type="title"/>
          </p:nvPr>
        </p:nvSpPr>
        <p:spPr/>
        <p:txBody>
          <a:bodyPr/>
          <a:lstStyle/>
          <a:p>
            <a:r>
              <a:rPr lang="en-US"/>
              <a:t>Texture examples</a:t>
            </a:r>
          </a:p>
        </p:txBody>
      </p:sp>
      <p:sp>
        <p:nvSpPr>
          <p:cNvPr id="10243" name="Rectangle 3"/>
          <p:cNvSpPr>
            <a:spLocks noGrp="1" noChangeArrowheads="1"/>
          </p:cNvSpPr>
          <p:nvPr>
            <p:ph type="body" idx="1"/>
          </p:nvPr>
        </p:nvSpPr>
        <p:spPr/>
        <p:txBody>
          <a:bodyPr/>
          <a:lstStyle/>
          <a:p>
            <a:pPr>
              <a:lnSpc>
                <a:spcPct val="90000"/>
              </a:lnSpc>
            </a:pPr>
            <a:r>
              <a:rPr lang="en-US" sz="2400" dirty="0">
                <a:ea typeface="Cambria"/>
                <a:cs typeface="Cambria"/>
              </a:rPr>
              <a:t>Example 1.  Transformer Steel</a:t>
            </a:r>
          </a:p>
          <a:p>
            <a:pPr>
              <a:lnSpc>
                <a:spcPct val="90000"/>
              </a:lnSpc>
            </a:pPr>
            <a:r>
              <a:rPr lang="en-US" sz="2400" dirty="0">
                <a:ea typeface="Cambria"/>
                <a:cs typeface="Cambria"/>
              </a:rPr>
              <a:t>Example 2.  Anisotropic particles (whiskers) of </a:t>
            </a:r>
            <a:r>
              <a:rPr lang="en-US" sz="2400" dirty="0" err="1">
                <a:ea typeface="Cambria"/>
                <a:cs typeface="Cambria"/>
              </a:rPr>
              <a:t>hydroxy</a:t>
            </a:r>
            <a:r>
              <a:rPr lang="en-US" sz="2400" dirty="0">
                <a:ea typeface="Cambria"/>
                <a:cs typeface="Cambria"/>
              </a:rPr>
              <a:t>-apatite (HA) in polyethylene (PE) </a:t>
            </a:r>
          </a:p>
          <a:p>
            <a:pPr>
              <a:lnSpc>
                <a:spcPct val="90000"/>
              </a:lnSpc>
            </a:pPr>
            <a:r>
              <a:rPr lang="en-US" sz="2400" dirty="0">
                <a:ea typeface="Cambria"/>
                <a:cs typeface="Cambria"/>
              </a:rPr>
              <a:t>Example 3.  Earing in Deep Drawing of Cups: see slides on forming of Beer Cans</a:t>
            </a:r>
          </a:p>
          <a:p>
            <a:pPr>
              <a:lnSpc>
                <a:spcPct val="90000"/>
              </a:lnSpc>
            </a:pPr>
            <a:r>
              <a:rPr lang="en-US" sz="2400" dirty="0">
                <a:ea typeface="Cambria"/>
                <a:cs typeface="Cambria"/>
              </a:rPr>
              <a:t>Example 4.  Anisotropy of Fatigue Properties in Aerospace Al</a:t>
            </a:r>
          </a:p>
          <a:p>
            <a:pPr>
              <a:lnSpc>
                <a:spcPct val="90000"/>
              </a:lnSpc>
            </a:pPr>
            <a:r>
              <a:rPr lang="en-US" sz="2400" dirty="0">
                <a:ea typeface="Cambria"/>
                <a:cs typeface="Cambria"/>
              </a:rPr>
              <a:t>Example 5.  Effect of Grain Boundary Character on </a:t>
            </a:r>
            <a:r>
              <a:rPr lang="en-US" sz="2400" dirty="0" err="1">
                <a:ea typeface="Cambria"/>
                <a:cs typeface="Cambria"/>
              </a:rPr>
              <a:t>Pb</a:t>
            </a:r>
            <a:r>
              <a:rPr lang="en-US" sz="2400" dirty="0">
                <a:ea typeface="Cambria"/>
                <a:cs typeface="Cambria"/>
              </a:rPr>
              <a:t> Electrodes in Lead-Acid Batteries: see slides on grain boundaries and grain boundary engineering (GBE)</a:t>
            </a:r>
          </a:p>
          <a:p>
            <a:pPr>
              <a:lnSpc>
                <a:spcPct val="90000"/>
              </a:lnSpc>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97F459-2F66-B342-A8EF-EC601C128B78}" type="slidenum">
              <a:rPr lang="en-US"/>
              <a:pPr/>
              <a:t>13</a:t>
            </a:fld>
            <a:endParaRPr lang="en-US"/>
          </a:p>
        </p:txBody>
      </p:sp>
      <p:sp>
        <p:nvSpPr>
          <p:cNvPr id="11266" name="Rectangle 2"/>
          <p:cNvSpPr>
            <a:spLocks noGrp="1" noChangeArrowheads="1"/>
          </p:cNvSpPr>
          <p:nvPr>
            <p:ph type="title"/>
          </p:nvPr>
        </p:nvSpPr>
        <p:spPr/>
        <p:txBody>
          <a:bodyPr/>
          <a:lstStyle/>
          <a:p>
            <a:r>
              <a:rPr lang="en-US" dirty="0">
                <a:ea typeface="Cambria"/>
                <a:cs typeface="Cambria"/>
              </a:rPr>
              <a:t>Example 1: Transformer Steel</a:t>
            </a:r>
          </a:p>
        </p:txBody>
      </p:sp>
      <p:sp>
        <p:nvSpPr>
          <p:cNvPr id="11267" name="Rectangle 3"/>
          <p:cNvSpPr>
            <a:spLocks noGrp="1" noChangeArrowheads="1"/>
          </p:cNvSpPr>
          <p:nvPr>
            <p:ph type="body" idx="1"/>
          </p:nvPr>
        </p:nvSpPr>
        <p:spPr/>
        <p:txBody>
          <a:bodyPr/>
          <a:lstStyle/>
          <a:p>
            <a:pPr>
              <a:lnSpc>
                <a:spcPct val="90000"/>
              </a:lnSpc>
            </a:pPr>
            <a:r>
              <a:rPr lang="en-US" sz="1800" dirty="0">
                <a:ea typeface="Cambria"/>
                <a:cs typeface="Cambria"/>
              </a:rPr>
              <a:t>1935 : Goss first published his work on high permeability silicon steels.  </a:t>
            </a:r>
          </a:p>
          <a:p>
            <a:pPr>
              <a:lnSpc>
                <a:spcPct val="90000"/>
              </a:lnSpc>
            </a:pPr>
            <a:r>
              <a:rPr lang="en-US" sz="1800" dirty="0">
                <a:ea typeface="Cambria"/>
                <a:cs typeface="Cambria"/>
              </a:rPr>
              <a:t>The most commonly used material as the soft magnetic material for transformer laminations is a highly oriented albeit polycrystalline 3%Si steel; in other words, the material is almost a </a:t>
            </a:r>
            <a:r>
              <a:rPr lang="en-US" sz="1800" i="1" dirty="0">
                <a:ea typeface="Cambria"/>
                <a:cs typeface="Cambria"/>
              </a:rPr>
              <a:t>single crystal</a:t>
            </a:r>
            <a:r>
              <a:rPr lang="en-US" sz="1800" dirty="0">
                <a:ea typeface="Cambria"/>
                <a:cs typeface="Cambria"/>
              </a:rPr>
              <a:t>. </a:t>
            </a:r>
          </a:p>
          <a:p>
            <a:pPr>
              <a:lnSpc>
                <a:spcPct val="90000"/>
              </a:lnSpc>
            </a:pPr>
            <a:r>
              <a:rPr lang="en-US" sz="1800" dirty="0">
                <a:ea typeface="Cambria"/>
                <a:cs typeface="Cambria"/>
              </a:rPr>
              <a:t>"Goss orientation" has a &lt;110&gt; direction normal to the sheet and a &lt;001&gt; parallel to the rolling direction.  </a:t>
            </a:r>
          </a:p>
          <a:p>
            <a:pPr>
              <a:lnSpc>
                <a:spcPct val="90000"/>
              </a:lnSpc>
            </a:pPr>
            <a:r>
              <a:rPr lang="en-US" sz="1800" dirty="0">
                <a:ea typeface="Cambria"/>
                <a:cs typeface="Cambria"/>
              </a:rPr>
              <a:t>Aligns the softest magnetic direction with the direction of magnetization.  Thus transformers made from the textured sheet exhibit lower electrical losses.  </a:t>
            </a:r>
          </a:p>
          <a:p>
            <a:pPr>
              <a:lnSpc>
                <a:spcPct val="90000"/>
              </a:lnSpc>
            </a:pPr>
            <a:r>
              <a:rPr lang="en-US" sz="1800" dirty="0">
                <a:ea typeface="Cambria"/>
                <a:cs typeface="Cambria"/>
              </a:rPr>
              <a:t>Processing relies on a secondary recrystallization step in which all grains in a fine, primary recrystallized structure are pinned by second phase particles while the Goss grains grow to consume the entire volume.  </a:t>
            </a:r>
          </a:p>
          <a:p>
            <a:pPr>
              <a:lnSpc>
                <a:spcPct val="90000"/>
              </a:lnSpc>
            </a:pPr>
            <a:r>
              <a:rPr lang="en-US" sz="1800" dirty="0">
                <a:ea typeface="Cambria"/>
                <a:cs typeface="Cambria"/>
              </a:rPr>
              <a:t>Not clearly understood what differences in grain boundary character at the perimeter of the growing Goss grains provides them with the ability to grow at the expense of the general population.</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CA95035-5CAA-9C4E-8BBF-B9CDF47F9950}" type="slidenum">
              <a:rPr lang="en-US"/>
              <a:pPr/>
              <a:t>14</a:t>
            </a:fld>
            <a:endParaRPr lang="en-US"/>
          </a:p>
        </p:txBody>
      </p:sp>
      <p:sp>
        <p:nvSpPr>
          <p:cNvPr id="63490" name="Rectangle 2"/>
          <p:cNvSpPr>
            <a:spLocks noGrp="1" noChangeArrowheads="1"/>
          </p:cNvSpPr>
          <p:nvPr>
            <p:ph type="title"/>
          </p:nvPr>
        </p:nvSpPr>
        <p:spPr/>
        <p:txBody>
          <a:bodyPr/>
          <a:lstStyle/>
          <a:p>
            <a:r>
              <a:rPr lang="en-US"/>
              <a:t>Example 2: HA particles in PE</a:t>
            </a:r>
          </a:p>
        </p:txBody>
      </p:sp>
      <p:sp>
        <p:nvSpPr>
          <p:cNvPr id="63491" name="Rectangle 3"/>
          <p:cNvSpPr>
            <a:spLocks noGrp="1" noChangeArrowheads="1"/>
          </p:cNvSpPr>
          <p:nvPr>
            <p:ph type="body" idx="1"/>
          </p:nvPr>
        </p:nvSpPr>
        <p:spPr>
          <a:xfrm>
            <a:off x="685800" y="1981200"/>
            <a:ext cx="2743200" cy="4114800"/>
          </a:xfrm>
        </p:spPr>
        <p:txBody>
          <a:bodyPr/>
          <a:lstStyle/>
          <a:p>
            <a:pPr>
              <a:lnSpc>
                <a:spcPct val="90000"/>
              </a:lnSpc>
            </a:pPr>
            <a:r>
              <a:rPr lang="en-US" sz="1800">
                <a:latin typeface="Times New Roman" charset="0"/>
              </a:rPr>
              <a:t>The figure shows (a) Spherical hydroxyapatite particles (b) Whisker hydroxyapatite particles (c) Size and frequency of the hydroxyapatite particles.</a:t>
            </a:r>
          </a:p>
          <a:p>
            <a:pPr>
              <a:lnSpc>
                <a:spcPct val="90000"/>
              </a:lnSpc>
            </a:pPr>
            <a:r>
              <a:rPr lang="en-US" sz="1800">
                <a:latin typeface="Times New Roman" charset="0"/>
              </a:rPr>
              <a:t>Y. Zhang, K.E. Tanner, N. Gurav, and L. Di Silvio: </a:t>
            </a:r>
            <a:r>
              <a:rPr lang="en-US" sz="1800" i="1">
                <a:latin typeface="Times New Roman" charset="0"/>
              </a:rPr>
              <a:t>In vitro osteoblastic response to 30 vol% hydroxyapatite polyethylene composite.</a:t>
            </a:r>
            <a:r>
              <a:rPr lang="en-US" sz="1800" u="sng">
                <a:latin typeface="Times New Roman" charset="0"/>
              </a:rPr>
              <a:t> </a:t>
            </a:r>
            <a:r>
              <a:rPr lang="en-US" sz="1800">
                <a:latin typeface="Times New Roman" charset="0"/>
              </a:rPr>
              <a:t>J Biomed Mater Res A. 2007 May;81(2):409-17. </a:t>
            </a:r>
          </a:p>
        </p:txBody>
      </p:sp>
      <p:graphicFrame>
        <p:nvGraphicFramePr>
          <p:cNvPr id="63493" name="Object 5"/>
          <p:cNvGraphicFramePr>
            <a:graphicFrameLocks noChangeAspect="1"/>
          </p:cNvGraphicFramePr>
          <p:nvPr/>
        </p:nvGraphicFramePr>
        <p:xfrm>
          <a:off x="3503613" y="2001838"/>
          <a:ext cx="5487987" cy="4475162"/>
        </p:xfrm>
        <a:graphic>
          <a:graphicData uri="http://schemas.openxmlformats.org/presentationml/2006/ole">
            <mc:AlternateContent xmlns:mc="http://schemas.openxmlformats.org/markup-compatibility/2006">
              <mc:Choice xmlns:v="urn:schemas-microsoft-com:vml" Requires="v">
                <p:oleObj spid="_x0000_s63506" name="Document" r:id="rId3" imgW="5486400" imgH="4474464" progId="Word.Document.8">
                  <p:embed/>
                </p:oleObj>
              </mc:Choice>
              <mc:Fallback>
                <p:oleObj name="Document" r:id="rId3" imgW="5486400" imgH="4474464" progId="Word.Documen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2001838"/>
                        <a:ext cx="5487987" cy="447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CA79678-1607-EE4D-89CD-67C4B43DDB9B}" type="slidenum">
              <a:rPr lang="en-US"/>
              <a:pPr/>
              <a:t>15</a:t>
            </a:fld>
            <a:endParaRPr lang="en-US"/>
          </a:p>
        </p:txBody>
      </p:sp>
      <p:sp>
        <p:nvSpPr>
          <p:cNvPr id="64514" name="Rectangle 2"/>
          <p:cNvSpPr>
            <a:spLocks noGrp="1" noChangeArrowheads="1"/>
          </p:cNvSpPr>
          <p:nvPr>
            <p:ph type="title"/>
          </p:nvPr>
        </p:nvSpPr>
        <p:spPr>
          <a:xfrm>
            <a:off x="685800" y="152400"/>
            <a:ext cx="7772400" cy="1143000"/>
          </a:xfrm>
        </p:spPr>
        <p:txBody>
          <a:bodyPr/>
          <a:lstStyle/>
          <a:p>
            <a:r>
              <a:rPr lang="en-US"/>
              <a:t>Eg 2, contd.: HA particles in PE</a:t>
            </a:r>
          </a:p>
        </p:txBody>
      </p:sp>
      <p:sp>
        <p:nvSpPr>
          <p:cNvPr id="64515" name="Rectangle 3"/>
          <p:cNvSpPr>
            <a:spLocks noGrp="1" noChangeArrowheads="1"/>
          </p:cNvSpPr>
          <p:nvPr>
            <p:ph type="body" idx="1"/>
          </p:nvPr>
        </p:nvSpPr>
        <p:spPr>
          <a:xfrm>
            <a:off x="685800" y="4648200"/>
            <a:ext cx="7772400" cy="1600200"/>
          </a:xfrm>
        </p:spPr>
        <p:txBody>
          <a:bodyPr/>
          <a:lstStyle/>
          <a:p>
            <a:pPr>
              <a:lnSpc>
                <a:spcPct val="90000"/>
              </a:lnSpc>
            </a:pPr>
            <a:r>
              <a:rPr lang="en-US" sz="2000">
                <a:solidFill>
                  <a:srgbClr val="231F20"/>
                </a:solidFill>
                <a:latin typeface="Times New Roman" charset="0"/>
              </a:rPr>
              <a:t>The figure shows (a) An XRD orientation comparison of whisker hydroxyapatite particles and random powder (b) An XRD orientation comparison of spherical hydroxyapatite particles and random powder [Zhang </a:t>
            </a:r>
            <a:r>
              <a:rPr lang="en-US" sz="2000" i="1">
                <a:solidFill>
                  <a:srgbClr val="231F20"/>
                </a:solidFill>
                <a:latin typeface="Times New Roman" charset="0"/>
              </a:rPr>
              <a:t>et al</a:t>
            </a:r>
            <a:r>
              <a:rPr lang="en-US" sz="2000">
                <a:solidFill>
                  <a:srgbClr val="231F20"/>
                </a:solidFill>
                <a:latin typeface="Times New Roman" charset="0"/>
              </a:rPr>
              <a:t>.]</a:t>
            </a:r>
            <a:r>
              <a:rPr lang="en-US" sz="2000">
                <a:latin typeface="Times New Roman" charset="0"/>
              </a:rPr>
              <a:t>.  Texture is inferred from the difference between the measured powder pattern and the pattern expected for a randomly oriented material (from the powder diffraction file).  </a:t>
            </a:r>
            <a:r>
              <a:rPr lang="en-US" sz="2000" b="1">
                <a:latin typeface="Times New Roman" charset="0"/>
              </a:rPr>
              <a:t>This is typical in the literature as a purely qualitative measure of texture.</a:t>
            </a:r>
            <a:endParaRPr lang="en-US" sz="2000">
              <a:latin typeface="Times New Roman" charset="0"/>
            </a:endParaRPr>
          </a:p>
        </p:txBody>
      </p:sp>
      <p:graphicFrame>
        <p:nvGraphicFramePr>
          <p:cNvPr id="64517" name="Object 5"/>
          <p:cNvGraphicFramePr>
            <a:graphicFrameLocks noChangeAspect="1"/>
          </p:cNvGraphicFramePr>
          <p:nvPr/>
        </p:nvGraphicFramePr>
        <p:xfrm>
          <a:off x="1066800" y="1216025"/>
          <a:ext cx="6929438" cy="3511550"/>
        </p:xfrm>
        <a:graphic>
          <a:graphicData uri="http://schemas.openxmlformats.org/presentationml/2006/ole">
            <mc:AlternateContent xmlns:mc="http://schemas.openxmlformats.org/markup-compatibility/2006">
              <mc:Choice xmlns:v="urn:schemas-microsoft-com:vml" Requires="v">
                <p:oleObj spid="_x0000_s64530" name="Document" r:id="rId3" imgW="5477256" imgH="2776728" progId="Word.Document.8">
                  <p:embed/>
                </p:oleObj>
              </mc:Choice>
              <mc:Fallback>
                <p:oleObj name="Document" r:id="rId3" imgW="5477256" imgH="2776728" progId="Word.Document.8">
                  <p:embed/>
                  <p:pic>
                    <p:nvPicPr>
                      <p:cNvPr id="0" name="Picture 5"/>
                      <p:cNvPicPr>
                        <a:picLocks noChangeAspect="1" noChangeArrowheads="1"/>
                      </p:cNvPicPr>
                      <p:nvPr/>
                    </p:nvPicPr>
                    <p:blipFill>
                      <a:blip r:embed="rId4">
                        <a:lum bright="-46000" contrast="60000"/>
                        <a:extLst>
                          <a:ext uri="{28A0092B-C50C-407E-A947-70E740481C1C}">
                            <a14:useLocalDpi xmlns:a14="http://schemas.microsoft.com/office/drawing/2010/main" val="0"/>
                          </a:ext>
                        </a:extLst>
                      </a:blip>
                      <a:srcRect/>
                      <a:stretch>
                        <a:fillRect/>
                      </a:stretch>
                    </p:blipFill>
                    <p:spPr bwMode="auto">
                      <a:xfrm>
                        <a:off x="1066800" y="1216025"/>
                        <a:ext cx="6929438"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CBA747-E243-AC4E-B389-523267DBF6F4}" type="slidenum">
              <a:rPr lang="en-US"/>
              <a:pPr/>
              <a:t>16</a:t>
            </a:fld>
            <a:endParaRPr lang="en-US"/>
          </a:p>
        </p:txBody>
      </p:sp>
      <p:sp>
        <p:nvSpPr>
          <p:cNvPr id="65538" name="Rectangle 1026"/>
          <p:cNvSpPr>
            <a:spLocks noGrp="1" noChangeArrowheads="1"/>
          </p:cNvSpPr>
          <p:nvPr>
            <p:ph type="title"/>
          </p:nvPr>
        </p:nvSpPr>
        <p:spPr/>
        <p:txBody>
          <a:bodyPr/>
          <a:lstStyle/>
          <a:p>
            <a:r>
              <a:rPr lang="en-US"/>
              <a:t>Texture in HA in bone: refs</a:t>
            </a:r>
          </a:p>
        </p:txBody>
      </p:sp>
      <p:sp>
        <p:nvSpPr>
          <p:cNvPr id="65539" name="Rectangle 1027"/>
          <p:cNvSpPr>
            <a:spLocks noGrp="1" noChangeArrowheads="1"/>
          </p:cNvSpPr>
          <p:nvPr>
            <p:ph type="body" idx="1"/>
          </p:nvPr>
        </p:nvSpPr>
        <p:spPr>
          <a:xfrm>
            <a:off x="685800" y="1600200"/>
            <a:ext cx="7924800" cy="4572000"/>
          </a:xfrm>
        </p:spPr>
        <p:txBody>
          <a:bodyPr/>
          <a:lstStyle/>
          <a:p>
            <a:r>
              <a:rPr lang="en-US" sz="1400"/>
              <a:t>X-ray Pole Figure Analysis of Apatite Crystals and Collagen Molecules in Bone - all 3 versions, N Sasaki - Calcified Tissue International, 1997 - Springer</a:t>
            </a:r>
          </a:p>
          <a:p>
            <a:r>
              <a:rPr lang="en-US" sz="1400"/>
              <a:t>… figure analysis of mineral nanoparticle orientation in individual trabecula of human vertebral bone - all 6 versions, D Jaschouz, O Paris, P Roschger, HS Hwang, P … - Journal of Applied Crystallography, 2003 - dx.doi.org</a:t>
            </a:r>
          </a:p>
          <a:p>
            <a:r>
              <a:rPr lang="en-US" sz="1400"/>
              <a:t>Crystal alignment of carbonated apatite in bone and calcified tendon: results from quantitative … - all 4 versions, HR Wenk, F Heidelbach - Bone, 1999 - Elsevier</a:t>
            </a:r>
          </a:p>
          <a:p>
            <a:r>
              <a:rPr lang="en-US" sz="1400"/>
              <a:t>Pole figures of the orientation of apatite in bones - all 3 versions, JP Nightingale, D Lewis - Nature, 1971 - nature.com, Pole Figures of the Orientation of Apatite in Bones. ... THE orientation of the apatite and collagen in bone was first considered in this work because of its ...</a:t>
            </a:r>
          </a:p>
          <a:p>
            <a:r>
              <a:rPr lang="en-US" sz="1400"/>
              <a:t>Orientation of apatite in single osteon samples as studied by pole figures, A Ascenzi, E Bonucci, P Generali, A Ripamonti, N … - Calcified Tissue International, 1979 - Springer</a:t>
            </a:r>
          </a:p>
          <a:p>
            <a:r>
              <a:rPr lang="en-US" sz="1400"/>
              <a:t>Bone Marrow Is a Reservoir of Repopulating Mesangial Cells during Glomerular Remodeling - all 4 versions, T Ito, A Suzuki, E Imai, M Okabe, M Hori - Journal of the American Society of Nephrology, 2001 - jasn.org</a:t>
            </a:r>
          </a:p>
          <a:p>
            <a:r>
              <a:rPr lang="en-US" sz="1400"/>
              <a:t>Quantitative texture analysis of small domains with synchrotron radiation X-rays, F Heidelbach, C Riekel, HR Wenk - logo, 1999 - dx.doi.org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8BFB78-E020-BC41-B686-9F1C5CE834A7}" type="slidenum">
              <a:rPr lang="en-US"/>
              <a:pPr/>
              <a:t>17</a:t>
            </a:fld>
            <a:endParaRPr lang="en-US"/>
          </a:p>
        </p:txBody>
      </p:sp>
      <p:sp>
        <p:nvSpPr>
          <p:cNvPr id="45058" name="Rectangle 2"/>
          <p:cNvSpPr>
            <a:spLocks noGrp="1" noChangeArrowheads="1"/>
          </p:cNvSpPr>
          <p:nvPr>
            <p:ph type="title"/>
          </p:nvPr>
        </p:nvSpPr>
        <p:spPr/>
        <p:txBody>
          <a:bodyPr/>
          <a:lstStyle/>
          <a:p>
            <a:r>
              <a:rPr lang="en-US"/>
              <a:t>Connections</a:t>
            </a:r>
          </a:p>
        </p:txBody>
      </p:sp>
      <p:sp>
        <p:nvSpPr>
          <p:cNvPr id="45059" name="Rectangle 3"/>
          <p:cNvSpPr>
            <a:spLocks noGrp="1" noChangeArrowheads="1"/>
          </p:cNvSpPr>
          <p:nvPr>
            <p:ph type="body" idx="1"/>
          </p:nvPr>
        </p:nvSpPr>
        <p:spPr/>
        <p:txBody>
          <a:bodyPr/>
          <a:lstStyle/>
          <a:p>
            <a:pPr>
              <a:lnSpc>
                <a:spcPct val="90000"/>
              </a:lnSpc>
            </a:pPr>
            <a:r>
              <a:rPr lang="en-US" sz="2800"/>
              <a:t>Crystals are anisotropic.</a:t>
            </a:r>
          </a:p>
          <a:p>
            <a:pPr>
              <a:lnSpc>
                <a:spcPct val="90000"/>
              </a:lnSpc>
            </a:pPr>
            <a:r>
              <a:rPr lang="en-US" sz="2800"/>
              <a:t>A collection of crystals (a polycrystal) is therefore anisotropic unless all possible orientations are present.</a:t>
            </a:r>
          </a:p>
          <a:p>
            <a:pPr>
              <a:lnSpc>
                <a:spcPct val="90000"/>
              </a:lnSpc>
            </a:pPr>
            <a:r>
              <a:rPr lang="en-US" sz="2800"/>
              <a:t>Almost any processing of a material changes and biases the crystal orientations, leading to texture development.</a:t>
            </a:r>
          </a:p>
          <a:p>
            <a:pPr>
              <a:lnSpc>
                <a:spcPct val="90000"/>
              </a:lnSpc>
            </a:pPr>
            <a:r>
              <a:rPr lang="en-US" sz="2800"/>
              <a:t>Anisotropy can be taken advantage of; therefore it makes sense to </a:t>
            </a:r>
            <a:r>
              <a:rPr lang="en-US" sz="2800">
                <a:solidFill>
                  <a:srgbClr val="FF0000"/>
                </a:solidFill>
              </a:rPr>
              <a:t>engineer (control, </a:t>
            </a:r>
            <a:r>
              <a:rPr lang="en-US" sz="2800" i="1">
                <a:solidFill>
                  <a:srgbClr val="FF0000"/>
                </a:solidFill>
              </a:rPr>
              <a:t>design</a:t>
            </a:r>
            <a:r>
              <a:rPr lang="en-US" sz="2800">
                <a:solidFill>
                  <a:srgbClr val="FF0000"/>
                </a:solidFill>
              </a:rPr>
              <a:t>) the texture of a material</a:t>
            </a:r>
            <a:r>
              <a:rPr lang="en-US" sz="28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21B18E-9435-0641-8BDD-0EE39A0A679E}" type="slidenum">
              <a:rPr lang="en-US"/>
              <a:pPr/>
              <a:t>18</a:t>
            </a:fld>
            <a:endParaRPr lang="en-US"/>
          </a:p>
        </p:txBody>
      </p:sp>
      <p:sp>
        <p:nvSpPr>
          <p:cNvPr id="38914" name="Rectangle 2"/>
          <p:cNvSpPr>
            <a:spLocks noGrp="1" noChangeArrowheads="1"/>
          </p:cNvSpPr>
          <p:nvPr>
            <p:ph type="title"/>
          </p:nvPr>
        </p:nvSpPr>
        <p:spPr>
          <a:xfrm>
            <a:off x="685800" y="76200"/>
            <a:ext cx="7772400" cy="1143000"/>
          </a:xfrm>
        </p:spPr>
        <p:txBody>
          <a:bodyPr/>
          <a:lstStyle/>
          <a:p>
            <a:r>
              <a:rPr lang="en-US" dirty="0" smtClean="0"/>
              <a:t>Books, Links</a:t>
            </a:r>
            <a:endParaRPr lang="en-US" dirty="0"/>
          </a:p>
        </p:txBody>
      </p:sp>
      <p:sp>
        <p:nvSpPr>
          <p:cNvPr id="38915" name="Rectangle 3"/>
          <p:cNvSpPr>
            <a:spLocks noGrp="1" noChangeArrowheads="1"/>
          </p:cNvSpPr>
          <p:nvPr>
            <p:ph type="body" idx="1"/>
          </p:nvPr>
        </p:nvSpPr>
        <p:spPr>
          <a:xfrm>
            <a:off x="228600" y="1143000"/>
            <a:ext cx="6400800" cy="5715000"/>
          </a:xfrm>
        </p:spPr>
        <p:txBody>
          <a:bodyPr/>
          <a:lstStyle/>
          <a:p>
            <a:pPr>
              <a:lnSpc>
                <a:spcPct val="90000"/>
              </a:lnSpc>
            </a:pPr>
            <a:r>
              <a:rPr lang="en-US" sz="1800" b="1" dirty="0"/>
              <a:t>Course Textbook: U.F. </a:t>
            </a:r>
            <a:r>
              <a:rPr lang="en-US" sz="1800" b="1" dirty="0" err="1"/>
              <a:t>Kocks</a:t>
            </a:r>
            <a:r>
              <a:rPr lang="en-US" sz="1800" b="1" dirty="0"/>
              <a:t>, C. Tomé, and H.-R. </a:t>
            </a:r>
            <a:r>
              <a:rPr lang="en-US" sz="1800" b="1" dirty="0" err="1"/>
              <a:t>Wenk</a:t>
            </a:r>
            <a:r>
              <a:rPr lang="en-US" sz="1800" b="1" dirty="0"/>
              <a:t>, Eds. (1998). </a:t>
            </a:r>
            <a:r>
              <a:rPr lang="en-US" sz="1800" b="1" i="1" dirty="0"/>
              <a:t>Texture and Anisotropy</a:t>
            </a:r>
            <a:r>
              <a:rPr lang="en-US" sz="1800" b="1" dirty="0"/>
              <a:t>, Cambridge University Press, Cambridge, UK, ISBN 0-521-79420-X. This is now available as a paperback</a:t>
            </a:r>
            <a:r>
              <a:rPr lang="en-US" sz="1800" b="1" dirty="0" smtClean="0"/>
              <a:t>. Relevant chapters: 1, 2, 3, 4, 5, 6, 7, 8. Note that there is more detail in each chapter than we will have time to cover.  </a:t>
            </a:r>
            <a:endParaRPr lang="en-US" sz="1800" dirty="0"/>
          </a:p>
          <a:p>
            <a:pPr>
              <a:lnSpc>
                <a:spcPct val="90000"/>
              </a:lnSpc>
            </a:pPr>
            <a:r>
              <a:rPr lang="en-US" sz="1800" dirty="0"/>
              <a:t>V. Randle and O. </a:t>
            </a:r>
            <a:r>
              <a:rPr lang="en-US" sz="1800" dirty="0" err="1"/>
              <a:t>Engler</a:t>
            </a:r>
            <a:r>
              <a:rPr lang="en-US" sz="1800" dirty="0"/>
              <a:t>, Texture Analysis: </a:t>
            </a:r>
            <a:r>
              <a:rPr lang="en-US" sz="1800" i="1" dirty="0" err="1"/>
              <a:t>Macrotexture</a:t>
            </a:r>
            <a:r>
              <a:rPr lang="en-US" sz="1800" i="1" dirty="0"/>
              <a:t>, </a:t>
            </a:r>
            <a:r>
              <a:rPr lang="en-US" sz="1800" i="1" dirty="0" err="1"/>
              <a:t>Microtexture</a:t>
            </a:r>
            <a:r>
              <a:rPr lang="en-US" sz="1800" i="1" dirty="0"/>
              <a:t> &amp; Orientation Mapping </a:t>
            </a:r>
            <a:r>
              <a:rPr lang="en-US" sz="1800" dirty="0"/>
              <a:t>(2000), Gordon &amp; Breach</a:t>
            </a:r>
          </a:p>
          <a:p>
            <a:pPr>
              <a:lnSpc>
                <a:spcPct val="90000"/>
              </a:lnSpc>
            </a:pPr>
            <a:r>
              <a:rPr lang="en-US" sz="1800" dirty="0"/>
              <a:t>B.D. Cullity,(1978) </a:t>
            </a:r>
            <a:r>
              <a:rPr lang="en-US" sz="1800" i="1" dirty="0"/>
              <a:t>Elements of X-ray Diffraction</a:t>
            </a:r>
            <a:r>
              <a:rPr lang="en-US" sz="1800" dirty="0"/>
              <a:t>.</a:t>
            </a:r>
          </a:p>
          <a:p>
            <a:pPr>
              <a:lnSpc>
                <a:spcPct val="90000"/>
              </a:lnSpc>
            </a:pPr>
            <a:r>
              <a:rPr lang="en-US" sz="1800" dirty="0"/>
              <a:t>H.-J. Bunge, (1982) </a:t>
            </a:r>
            <a:r>
              <a:rPr lang="en-US" sz="1800" i="1" dirty="0"/>
              <a:t>Texture Analysis in Materials Science</a:t>
            </a:r>
            <a:r>
              <a:rPr lang="en-US" sz="1800" dirty="0"/>
              <a:t>. </a:t>
            </a:r>
          </a:p>
          <a:p>
            <a:pPr>
              <a:lnSpc>
                <a:spcPct val="90000"/>
              </a:lnSpc>
            </a:pPr>
            <a:r>
              <a:rPr lang="en-US" sz="1800" dirty="0"/>
              <a:t>A. </a:t>
            </a:r>
            <a:r>
              <a:rPr lang="en-US" sz="1800" dirty="0" err="1"/>
              <a:t>Morawiec</a:t>
            </a:r>
            <a:r>
              <a:rPr lang="en-US" sz="1800" dirty="0"/>
              <a:t>, </a:t>
            </a:r>
            <a:r>
              <a:rPr lang="en-US" sz="1800" i="1" dirty="0"/>
              <a:t>Orientations and Rotations</a:t>
            </a:r>
            <a:r>
              <a:rPr lang="en-US" sz="1800" dirty="0"/>
              <a:t> (2003), Springer</a:t>
            </a:r>
            <a:r>
              <a:rPr lang="en-US" sz="1800" dirty="0" smtClean="0"/>
              <a:t>.</a:t>
            </a:r>
          </a:p>
          <a:p>
            <a:pPr>
              <a:lnSpc>
                <a:spcPct val="90000"/>
              </a:lnSpc>
            </a:pPr>
            <a:r>
              <a:rPr lang="en-US" sz="1800" dirty="0" smtClean="0"/>
              <a:t>Recent review of Texture &amp; Anisotropy:  </a:t>
            </a:r>
            <a:r>
              <a:rPr lang="en-US" sz="1800" dirty="0" err="1" smtClean="0"/>
              <a:t>Wenk</a:t>
            </a:r>
            <a:r>
              <a:rPr lang="en-US" sz="1800" dirty="0" smtClean="0"/>
              <a:t>, H. R. and P. Van </a:t>
            </a:r>
            <a:r>
              <a:rPr lang="en-US" sz="1800" dirty="0" err="1" smtClean="0"/>
              <a:t>Houtte</a:t>
            </a:r>
            <a:r>
              <a:rPr lang="en-US" sz="1800" dirty="0" smtClean="0"/>
              <a:t> (2004). “Texture and anisotropy” </a:t>
            </a:r>
            <a:r>
              <a:rPr lang="en-US" sz="1800" i="1" dirty="0" smtClean="0"/>
              <a:t>Reports On Progress In Physics </a:t>
            </a:r>
            <a:r>
              <a:rPr lang="en-US" sz="1800" b="1" dirty="0" smtClean="0"/>
              <a:t>67 </a:t>
            </a:r>
            <a:r>
              <a:rPr lang="en-US" sz="1800" dirty="0" smtClean="0"/>
              <a:t>1367-1428.</a:t>
            </a:r>
          </a:p>
          <a:p>
            <a:pPr>
              <a:lnSpc>
                <a:spcPct val="90000"/>
              </a:lnSpc>
            </a:pPr>
            <a:r>
              <a:rPr lang="en-US" sz="1800" dirty="0" smtClean="0"/>
              <a:t>Old, but still </a:t>
            </a:r>
            <a:r>
              <a:rPr lang="en-US" sz="1800" dirty="0"/>
              <a:t>useful overview:  I.L. </a:t>
            </a:r>
            <a:r>
              <a:rPr lang="en-US" sz="1800" dirty="0" err="1"/>
              <a:t>Dillamore</a:t>
            </a:r>
            <a:r>
              <a:rPr lang="en-US" sz="1800" dirty="0"/>
              <a:t> and W.T. Roberts </a:t>
            </a:r>
            <a:r>
              <a:rPr lang="en-US" sz="1800" dirty="0" smtClean="0"/>
              <a:t>(1965</a:t>
            </a:r>
            <a:r>
              <a:rPr lang="en-US" sz="1800" dirty="0"/>
              <a:t>) </a:t>
            </a:r>
            <a:r>
              <a:rPr lang="en-US" sz="1800" dirty="0" smtClean="0"/>
              <a:t>“Preferred </a:t>
            </a:r>
            <a:r>
              <a:rPr lang="en-US" sz="1800" dirty="0"/>
              <a:t>orientation in wrought and annealed </a:t>
            </a:r>
            <a:r>
              <a:rPr lang="en-US" sz="1800" dirty="0" smtClean="0"/>
              <a:t>metals”, </a:t>
            </a:r>
            <a:r>
              <a:rPr lang="en-US" sz="1800" i="1" dirty="0"/>
              <a:t>Metall. Rev</a:t>
            </a:r>
            <a:r>
              <a:rPr lang="en-US" sz="1800" dirty="0"/>
              <a:t>., </a:t>
            </a:r>
            <a:r>
              <a:rPr lang="en-US" sz="1800" b="1" dirty="0"/>
              <a:t>10</a:t>
            </a:r>
            <a:r>
              <a:rPr lang="en-US" sz="1800" dirty="0"/>
              <a:t>, 271-380.</a:t>
            </a:r>
            <a:endParaRPr lang="en-US" sz="1800" dirty="0" smtClean="0"/>
          </a:p>
          <a:p>
            <a:pPr>
              <a:lnSpc>
                <a:spcPct val="90000"/>
              </a:lnSpc>
            </a:pPr>
            <a:r>
              <a:rPr lang="en-US" sz="1800" dirty="0" smtClean="0">
                <a:hlinkClick r:id="rId2"/>
              </a:rPr>
              <a:t>http://aluminium.matter.org.uk/content/html/eng/default.asp?catid=100&amp;pageid=1039432491</a:t>
            </a:r>
            <a:endParaRPr lang="en-US" sz="1800" dirty="0" smtClean="0"/>
          </a:p>
          <a:p>
            <a:pPr>
              <a:lnSpc>
                <a:spcPct val="90000"/>
              </a:lnSpc>
            </a:pPr>
            <a:r>
              <a:rPr lang="en-US" sz="1800" dirty="0" smtClean="0">
                <a:hlinkClick r:id="rId3"/>
              </a:rPr>
              <a:t>http://code.google.com/p/mtex/</a:t>
            </a:r>
            <a:endParaRPr lang="en-US" sz="1800" dirty="0" smtClean="0"/>
          </a:p>
        </p:txBody>
      </p:sp>
      <p:pic>
        <p:nvPicPr>
          <p:cNvPr id="5" name="Picture 4" descr="Kocks-Tome-Wenk-front-cover.tiff"/>
          <p:cNvPicPr>
            <a:picLocks noChangeAspect="1"/>
          </p:cNvPicPr>
          <p:nvPr/>
        </p:nvPicPr>
        <p:blipFill>
          <a:blip r:embed="rId4"/>
          <a:stretch>
            <a:fillRect/>
          </a:stretch>
        </p:blipFill>
        <p:spPr>
          <a:xfrm>
            <a:off x="6584293" y="1562100"/>
            <a:ext cx="2572407" cy="3771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Secondary References</a:t>
            </a:r>
            <a:endParaRPr lang="en-US" dirty="0"/>
          </a:p>
        </p:txBody>
      </p:sp>
      <p:sp>
        <p:nvSpPr>
          <p:cNvPr id="3" name="Content Placeholder 2"/>
          <p:cNvSpPr>
            <a:spLocks noGrp="1"/>
          </p:cNvSpPr>
          <p:nvPr>
            <p:ph idx="1"/>
          </p:nvPr>
        </p:nvSpPr>
        <p:spPr>
          <a:xfrm>
            <a:off x="304800" y="1295400"/>
            <a:ext cx="8610600" cy="5257800"/>
          </a:xfrm>
        </p:spPr>
        <p:txBody>
          <a:bodyPr/>
          <a:lstStyle/>
          <a:p>
            <a:pPr>
              <a:lnSpc>
                <a:spcPct val="90000"/>
              </a:lnSpc>
            </a:pPr>
            <a:r>
              <a:rPr lang="en-US" sz="2000" dirty="0" smtClean="0"/>
              <a:t>Nye, J. F. (1957). </a:t>
            </a:r>
            <a:r>
              <a:rPr lang="en-US" sz="2000" i="1" dirty="0" smtClean="0"/>
              <a:t>Physical Properties of Crystals</a:t>
            </a:r>
            <a:r>
              <a:rPr lang="en-US" sz="2000" dirty="0" smtClean="0"/>
              <a:t>. </a:t>
            </a:r>
          </a:p>
          <a:p>
            <a:pPr>
              <a:lnSpc>
                <a:spcPct val="90000"/>
              </a:lnSpc>
            </a:pPr>
            <a:r>
              <a:rPr lang="en-US" sz="2000" dirty="0" err="1" smtClean="0"/>
              <a:t>Ohser</a:t>
            </a:r>
            <a:r>
              <a:rPr lang="en-US" sz="2000" dirty="0" smtClean="0"/>
              <a:t>, J. and F. </a:t>
            </a:r>
            <a:r>
              <a:rPr lang="en-US" sz="2000" dirty="0" err="1" smtClean="0"/>
              <a:t>Mücklich</a:t>
            </a:r>
            <a:r>
              <a:rPr lang="en-US" sz="2000" dirty="0" smtClean="0"/>
              <a:t> (2000), </a:t>
            </a:r>
            <a:r>
              <a:rPr lang="en-US" sz="2000" i="1" dirty="0" smtClean="0"/>
              <a:t>Statistical Analysis of Microstructures in Materials Science</a:t>
            </a:r>
            <a:endParaRPr lang="en-US" sz="2000" dirty="0" smtClean="0"/>
          </a:p>
          <a:p>
            <a:pPr>
              <a:lnSpc>
                <a:spcPct val="90000"/>
              </a:lnSpc>
            </a:pPr>
            <a:r>
              <a:rPr lang="en-US" sz="2000" dirty="0" smtClean="0"/>
              <a:t>Reid, C. N. (1973). </a:t>
            </a:r>
            <a:r>
              <a:rPr lang="en-US" sz="2000" i="1" dirty="0" smtClean="0"/>
              <a:t>Deformation Geometry for Materials Scientists</a:t>
            </a:r>
          </a:p>
          <a:p>
            <a:pPr>
              <a:lnSpc>
                <a:spcPct val="90000"/>
              </a:lnSpc>
            </a:pPr>
            <a:r>
              <a:rPr lang="en-US" sz="2000" dirty="0" err="1" smtClean="0"/>
              <a:t>Hosford</a:t>
            </a:r>
            <a:r>
              <a:rPr lang="en-US" sz="2000" dirty="0" smtClean="0"/>
              <a:t>, W. (1993). </a:t>
            </a:r>
            <a:r>
              <a:rPr lang="en-US" sz="2000" i="1" dirty="0" smtClean="0"/>
              <a:t>The </a:t>
            </a:r>
            <a:r>
              <a:rPr lang="en-US" sz="2000" i="1" dirty="0"/>
              <a:t>Mechanics of Crystals and Textured </a:t>
            </a:r>
            <a:r>
              <a:rPr lang="en-US" sz="2000" i="1" dirty="0" err="1" smtClean="0"/>
              <a:t>Polycrystals</a:t>
            </a:r>
            <a:r>
              <a:rPr lang="en-US" sz="2000" dirty="0" smtClean="0"/>
              <a:t>, Oxford Engineering Science Series. </a:t>
            </a:r>
          </a:p>
          <a:p>
            <a:pPr>
              <a:lnSpc>
                <a:spcPct val="90000"/>
              </a:lnSpc>
            </a:pPr>
            <a:r>
              <a:rPr lang="en-US" sz="2000" dirty="0" smtClean="0"/>
              <a:t>Khan, A.S</a:t>
            </a:r>
            <a:r>
              <a:rPr lang="en-US" sz="2000" dirty="0"/>
              <a:t>. </a:t>
            </a:r>
            <a:r>
              <a:rPr lang="en-US" sz="2000" dirty="0" smtClean="0"/>
              <a:t>&amp; S. Huang (1995). </a:t>
            </a:r>
            <a:r>
              <a:rPr lang="en-US" sz="2000" i="1" dirty="0" smtClean="0"/>
              <a:t>Continuum </a:t>
            </a:r>
            <a:r>
              <a:rPr lang="en-US" sz="2000" i="1" dirty="0"/>
              <a:t>Theory of </a:t>
            </a:r>
            <a:r>
              <a:rPr lang="en-US" sz="2000" i="1" dirty="0" smtClean="0"/>
              <a:t>Plasticity</a:t>
            </a:r>
            <a:r>
              <a:rPr lang="en-US" sz="2000" dirty="0" smtClean="0"/>
              <a:t>, Wiley</a:t>
            </a:r>
            <a:r>
              <a:rPr lang="en-US" sz="2000" i="1" dirty="0" smtClean="0"/>
              <a:t>.</a:t>
            </a:r>
          </a:p>
          <a:p>
            <a:pPr>
              <a:lnSpc>
                <a:spcPct val="90000"/>
              </a:lnSpc>
            </a:pPr>
            <a:r>
              <a:rPr lang="en-US" sz="2000" dirty="0" smtClean="0"/>
              <a:t>Sutton, A. P. and R. W. </a:t>
            </a:r>
            <a:r>
              <a:rPr lang="en-US" sz="2000" dirty="0" err="1" smtClean="0"/>
              <a:t>Balluffi</a:t>
            </a:r>
            <a:r>
              <a:rPr lang="en-US" sz="2000" dirty="0" smtClean="0"/>
              <a:t> (1995). </a:t>
            </a:r>
            <a:r>
              <a:rPr lang="en-US" sz="2000" i="1" dirty="0" smtClean="0"/>
              <a:t>Interfaces in Crystalline Materials</a:t>
            </a:r>
            <a:endParaRPr lang="en-US" sz="2000" dirty="0" smtClean="0"/>
          </a:p>
          <a:p>
            <a:pPr>
              <a:lnSpc>
                <a:spcPct val="90000"/>
              </a:lnSpc>
            </a:pPr>
            <a:r>
              <a:rPr lang="en-US" sz="2000" dirty="0"/>
              <a:t>Gottstein, G. and L. S. </a:t>
            </a:r>
            <a:r>
              <a:rPr lang="en-US" sz="2000" dirty="0" err="1"/>
              <a:t>Shvindlerman</a:t>
            </a:r>
            <a:r>
              <a:rPr lang="en-US" sz="2000" dirty="0"/>
              <a:t> (1999). </a:t>
            </a:r>
            <a:r>
              <a:rPr lang="en-US" sz="2000" i="1" dirty="0"/>
              <a:t>Grain Boundary Migration in Metals</a:t>
            </a:r>
            <a:endParaRPr lang="en-US" sz="2000" dirty="0"/>
          </a:p>
          <a:p>
            <a:pPr>
              <a:lnSpc>
                <a:spcPct val="90000"/>
              </a:lnSpc>
            </a:pPr>
            <a:r>
              <a:rPr lang="en-US" sz="2000" dirty="0"/>
              <a:t>Howe, J.M. (2000). </a:t>
            </a:r>
            <a:r>
              <a:rPr lang="en-US" sz="2000" i="1" dirty="0"/>
              <a:t>Interfaces in Materials</a:t>
            </a:r>
            <a:endParaRPr lang="en-US" sz="2000" dirty="0"/>
          </a:p>
          <a:p>
            <a:pPr>
              <a:lnSpc>
                <a:spcPct val="90000"/>
              </a:lnSpc>
            </a:pPr>
            <a:r>
              <a:rPr lang="en-US" sz="2000" dirty="0" smtClean="0"/>
              <a:t>Underwood, E. E., </a:t>
            </a:r>
            <a:r>
              <a:rPr lang="en-US" sz="2000" i="1" dirty="0" smtClean="0"/>
              <a:t>Quantitative Stereology</a:t>
            </a:r>
            <a:r>
              <a:rPr lang="en-US" sz="2000" dirty="0" smtClean="0"/>
              <a:t>, (1970)</a:t>
            </a:r>
          </a:p>
          <a:p>
            <a:pPr>
              <a:lnSpc>
                <a:spcPct val="90000"/>
              </a:lnSpc>
            </a:pPr>
            <a:r>
              <a:rPr lang="en-US" sz="2000" dirty="0" err="1" smtClean="0"/>
              <a:t>http://www.msm.cam.ac.uk/phase-trans/texture.html</a:t>
            </a:r>
            <a:endParaRPr lang="en-US" sz="2000" dirty="0" smtClean="0"/>
          </a:p>
          <a:p>
            <a:pPr>
              <a:lnSpc>
                <a:spcPct val="90000"/>
              </a:lnSpc>
            </a:pPr>
            <a:r>
              <a:rPr lang="en-US" sz="2000" dirty="0" smtClean="0"/>
              <a:t>http://</a:t>
            </a:r>
            <a:r>
              <a:rPr lang="en-US" sz="2000" dirty="0" err="1" smtClean="0"/>
              <a:t>labotex.com</a:t>
            </a:r>
            <a:r>
              <a:rPr lang="en-US" sz="2000" dirty="0" smtClean="0"/>
              <a:t>/</a:t>
            </a:r>
          </a:p>
          <a:p>
            <a:pPr>
              <a:lnSpc>
                <a:spcPct val="90000"/>
              </a:lnSpc>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60C99393-2D93-9A48-B0F5-8A23FE30D95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C68EC0F9-D140-EA4A-95B8-B0903D060837}" type="slidenum">
              <a:rPr lang="en-US"/>
              <a:pPr/>
              <a:t>2</a:t>
            </a:fld>
            <a:endParaRPr lang="en-US"/>
          </a:p>
        </p:txBody>
      </p:sp>
      <p:sp>
        <p:nvSpPr>
          <p:cNvPr id="33794" name="Rectangle 2"/>
          <p:cNvSpPr>
            <a:spLocks noGrp="1" noChangeArrowheads="1"/>
          </p:cNvSpPr>
          <p:nvPr>
            <p:ph type="title"/>
          </p:nvPr>
        </p:nvSpPr>
        <p:spPr/>
        <p:txBody>
          <a:bodyPr/>
          <a:lstStyle/>
          <a:p>
            <a:r>
              <a:rPr lang="en-US"/>
              <a:t>Microstructure-Properties Relationships</a:t>
            </a:r>
          </a:p>
        </p:txBody>
      </p:sp>
      <p:sp>
        <p:nvSpPr>
          <p:cNvPr id="33795" name="Text Box 3"/>
          <p:cNvSpPr txBox="1">
            <a:spLocks noChangeArrowheads="1"/>
          </p:cNvSpPr>
          <p:nvPr/>
        </p:nvSpPr>
        <p:spPr bwMode="auto">
          <a:xfrm>
            <a:off x="1660525" y="5592763"/>
            <a:ext cx="2874953" cy="584776"/>
          </a:xfrm>
          <a:prstGeom prst="rect">
            <a:avLst/>
          </a:prstGeom>
          <a:noFill/>
          <a:ln w="9525">
            <a:noFill/>
            <a:miter lim="800000"/>
            <a:headEnd/>
            <a:tailEnd/>
          </a:ln>
          <a:effectLst/>
        </p:spPr>
        <p:txBody>
          <a:bodyPr wrap="none">
            <a:prstTxWarp prst="textNoShape">
              <a:avLst/>
            </a:prstTxWarp>
            <a:spAutoFit/>
          </a:bodyPr>
          <a:lstStyle/>
          <a:p>
            <a:r>
              <a:rPr lang="en-US" sz="3200" i="1" dirty="0">
                <a:solidFill>
                  <a:srgbClr val="FF0000"/>
                </a:solidFill>
                <a:latin typeface="Cambria"/>
              </a:rPr>
              <a:t>Microstructure</a:t>
            </a:r>
            <a:endParaRPr lang="en-US" i="1" dirty="0">
              <a:solidFill>
                <a:srgbClr val="FF0000"/>
              </a:solidFill>
              <a:latin typeface="Cambria"/>
            </a:endParaRPr>
          </a:p>
        </p:txBody>
      </p:sp>
      <p:sp>
        <p:nvSpPr>
          <p:cNvPr id="33796" name="Text Box 4"/>
          <p:cNvSpPr txBox="1">
            <a:spLocks noChangeArrowheads="1"/>
          </p:cNvSpPr>
          <p:nvPr/>
        </p:nvSpPr>
        <p:spPr bwMode="auto">
          <a:xfrm>
            <a:off x="5622925" y="5581650"/>
            <a:ext cx="2032728" cy="584776"/>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Properties</a:t>
            </a:r>
            <a:endParaRPr lang="en-US" dirty="0">
              <a:latin typeface="Cambria"/>
            </a:endParaRPr>
          </a:p>
        </p:txBody>
      </p:sp>
      <p:sp>
        <p:nvSpPr>
          <p:cNvPr id="33797" name="Text Box 5"/>
          <p:cNvSpPr txBox="1">
            <a:spLocks noChangeArrowheads="1"/>
          </p:cNvSpPr>
          <p:nvPr/>
        </p:nvSpPr>
        <p:spPr bwMode="auto">
          <a:xfrm>
            <a:off x="1828800" y="2182813"/>
            <a:ext cx="1609786"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Processing</a:t>
            </a:r>
          </a:p>
        </p:txBody>
      </p:sp>
      <p:sp>
        <p:nvSpPr>
          <p:cNvPr id="33798" name="Text Box 6"/>
          <p:cNvSpPr txBox="1">
            <a:spLocks noChangeArrowheads="1"/>
          </p:cNvSpPr>
          <p:nvPr/>
        </p:nvSpPr>
        <p:spPr bwMode="auto">
          <a:xfrm>
            <a:off x="6705600" y="2563813"/>
            <a:ext cx="1884651"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Performance</a:t>
            </a:r>
          </a:p>
        </p:txBody>
      </p:sp>
      <p:sp>
        <p:nvSpPr>
          <p:cNvPr id="33799" name="Freeform 7"/>
          <p:cNvSpPr>
            <a:spLocks/>
          </p:cNvSpPr>
          <p:nvPr/>
        </p:nvSpPr>
        <p:spPr bwMode="auto">
          <a:xfrm>
            <a:off x="2895600" y="2411413"/>
            <a:ext cx="3657600" cy="3200400"/>
          </a:xfrm>
          <a:custGeom>
            <a:avLst/>
            <a:gdLst/>
            <a:ahLst/>
            <a:cxnLst>
              <a:cxn ang="0">
                <a:pos x="0" y="2016"/>
              </a:cxn>
              <a:cxn ang="0">
                <a:pos x="432" y="0"/>
              </a:cxn>
              <a:cxn ang="0">
                <a:pos x="2304" y="336"/>
              </a:cxn>
              <a:cxn ang="0">
                <a:pos x="0" y="2016"/>
              </a:cxn>
            </a:cxnLst>
            <a:rect l="0" t="0" r="r" b="b"/>
            <a:pathLst>
              <a:path w="2304" h="2016">
                <a:moveTo>
                  <a:pt x="0" y="2016"/>
                </a:moveTo>
                <a:lnTo>
                  <a:pt x="432" y="0"/>
                </a:lnTo>
                <a:lnTo>
                  <a:pt x="2304" y="336"/>
                </a:lnTo>
                <a:lnTo>
                  <a:pt x="0" y="2016"/>
                </a:lnTo>
                <a:close/>
              </a:path>
            </a:pathLst>
          </a:custGeom>
          <a:gradFill rotWithShape="0">
            <a:gsLst>
              <a:gs pos="0">
                <a:schemeClr val="accent2"/>
              </a:gs>
              <a:gs pos="100000">
                <a:schemeClr val="accent2">
                  <a:gamma/>
                  <a:shade val="6275"/>
                  <a:invGamma/>
                </a:schemeClr>
              </a:gs>
            </a:gsLst>
            <a:path path="rect">
              <a:fillToRect l="50000" t="50000" r="50000" b="50000"/>
            </a:path>
          </a:gra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33800" name="Freeform 8"/>
          <p:cNvSpPr>
            <a:spLocks/>
          </p:cNvSpPr>
          <p:nvPr/>
        </p:nvSpPr>
        <p:spPr bwMode="auto">
          <a:xfrm>
            <a:off x="2895600" y="2944813"/>
            <a:ext cx="3657600" cy="2667000"/>
          </a:xfrm>
          <a:custGeom>
            <a:avLst/>
            <a:gdLst/>
            <a:ahLst/>
            <a:cxnLst>
              <a:cxn ang="0">
                <a:pos x="0" y="1680"/>
              </a:cxn>
              <a:cxn ang="0">
                <a:pos x="2304" y="0"/>
              </a:cxn>
              <a:cxn ang="0">
                <a:pos x="2112" y="1680"/>
              </a:cxn>
              <a:cxn ang="0">
                <a:pos x="0" y="1680"/>
              </a:cxn>
            </a:cxnLst>
            <a:rect l="0" t="0" r="r" b="b"/>
            <a:pathLst>
              <a:path w="2304" h="1680">
                <a:moveTo>
                  <a:pt x="0" y="1680"/>
                </a:moveTo>
                <a:lnTo>
                  <a:pt x="2304" y="0"/>
                </a:lnTo>
                <a:lnTo>
                  <a:pt x="2112" y="1680"/>
                </a:lnTo>
                <a:lnTo>
                  <a:pt x="0" y="1680"/>
                </a:lnTo>
                <a:close/>
              </a:path>
            </a:pathLst>
          </a:custGeom>
          <a:gradFill rotWithShape="0">
            <a:gsLst>
              <a:gs pos="0">
                <a:schemeClr val="hlink"/>
              </a:gs>
              <a:gs pos="100000">
                <a:schemeClr val="hlink">
                  <a:gamma/>
                  <a:shade val="46275"/>
                  <a:invGamma/>
                </a:schemeClr>
              </a:gs>
            </a:gsLst>
            <a:path path="rect">
              <a:fillToRect r="100000" b="100000"/>
            </a:path>
          </a:gra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33801" name="Line 9"/>
          <p:cNvSpPr>
            <a:spLocks noChangeShapeType="1"/>
          </p:cNvSpPr>
          <p:nvPr/>
        </p:nvSpPr>
        <p:spPr bwMode="auto">
          <a:xfrm>
            <a:off x="2895600" y="5611813"/>
            <a:ext cx="3352800" cy="0"/>
          </a:xfrm>
          <a:prstGeom prst="line">
            <a:avLst/>
          </a:prstGeom>
          <a:noFill/>
          <a:ln w="762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33802" name="Line 10"/>
          <p:cNvSpPr>
            <a:spLocks noChangeShapeType="1"/>
          </p:cNvSpPr>
          <p:nvPr/>
        </p:nvSpPr>
        <p:spPr bwMode="auto">
          <a:xfrm flipH="1">
            <a:off x="2895600" y="2411413"/>
            <a:ext cx="685800" cy="3124200"/>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33803" name="Line 11"/>
          <p:cNvSpPr>
            <a:spLocks noChangeShapeType="1"/>
          </p:cNvSpPr>
          <p:nvPr/>
        </p:nvSpPr>
        <p:spPr bwMode="auto">
          <a:xfrm flipV="1">
            <a:off x="6248400" y="2944813"/>
            <a:ext cx="304800" cy="2667000"/>
          </a:xfrm>
          <a:prstGeom prst="line">
            <a:avLst/>
          </a:prstGeom>
          <a:noFill/>
          <a:ln w="57150">
            <a:solidFill>
              <a:schemeClr val="accent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33804" name="Line 12"/>
          <p:cNvSpPr>
            <a:spLocks noChangeShapeType="1"/>
          </p:cNvSpPr>
          <p:nvPr/>
        </p:nvSpPr>
        <p:spPr bwMode="auto">
          <a:xfrm>
            <a:off x="3581400" y="2411413"/>
            <a:ext cx="2667000" cy="3200400"/>
          </a:xfrm>
          <a:prstGeom prst="line">
            <a:avLst/>
          </a:prstGeom>
          <a:noFill/>
          <a:ln w="9525">
            <a:solidFill>
              <a:schemeClr val="tx1"/>
            </a:solidFill>
            <a:prstDash val="lgDash"/>
            <a:round/>
            <a:headEnd/>
            <a:tailEnd type="arrow" w="med" len="med"/>
          </a:ln>
          <a:effectLst/>
        </p:spPr>
        <p:txBody>
          <a:bodyPr wrap="none" anchor="ctr">
            <a:prstTxWarp prst="textNoShape">
              <a:avLst/>
            </a:prstTxWarp>
          </a:bodyPr>
          <a:lstStyle/>
          <a:p>
            <a:endParaRPr lang="en-US" dirty="0">
              <a:latin typeface="Calibri"/>
            </a:endParaRPr>
          </a:p>
        </p:txBody>
      </p:sp>
      <p:sp>
        <p:nvSpPr>
          <p:cNvPr id="33805" name="Text Box 13"/>
          <p:cNvSpPr txBox="1">
            <a:spLocks noChangeArrowheads="1"/>
          </p:cNvSpPr>
          <p:nvPr/>
        </p:nvSpPr>
        <p:spPr bwMode="auto">
          <a:xfrm>
            <a:off x="4191000" y="3795713"/>
            <a:ext cx="1378502" cy="584776"/>
          </a:xfrm>
          <a:prstGeom prst="rect">
            <a:avLst/>
          </a:prstGeom>
          <a:solidFill>
            <a:schemeClr val="accent2"/>
          </a:solidFill>
          <a:ln w="9525">
            <a:noFill/>
            <a:miter lim="800000"/>
            <a:headEnd/>
            <a:tailEnd/>
          </a:ln>
          <a:effectLst/>
        </p:spPr>
        <p:txBody>
          <a:bodyPr wrap="none">
            <a:prstTxWarp prst="textNoShape">
              <a:avLst/>
            </a:prstTxWarp>
            <a:spAutoFit/>
          </a:bodyPr>
          <a:lstStyle/>
          <a:p>
            <a:r>
              <a:rPr lang="en-US" sz="3200" dirty="0">
                <a:solidFill>
                  <a:srgbClr val="FAFF97"/>
                </a:solidFill>
                <a:effectLst>
                  <a:outerShdw blurRad="38100" dist="38100" dir="2700000" algn="tl">
                    <a:srgbClr val="000000"/>
                  </a:outerShdw>
                </a:effectLst>
                <a:latin typeface="Cambria"/>
              </a:rPr>
              <a:t>Design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387014-5AD7-1A40-94C0-6149F1CDF03E}" type="slidenum">
              <a:rPr lang="en-US"/>
              <a:pPr/>
              <a:t>20</a:t>
            </a:fld>
            <a:endParaRPr lang="en-US"/>
          </a:p>
        </p:txBody>
      </p:sp>
      <p:sp>
        <p:nvSpPr>
          <p:cNvPr id="51202" name="Rectangle 2"/>
          <p:cNvSpPr>
            <a:spLocks noGrp="1" noChangeArrowheads="1"/>
          </p:cNvSpPr>
          <p:nvPr>
            <p:ph type="title"/>
          </p:nvPr>
        </p:nvSpPr>
        <p:spPr>
          <a:xfrm>
            <a:off x="685800" y="228600"/>
            <a:ext cx="7772400" cy="1143000"/>
          </a:xfrm>
        </p:spPr>
        <p:txBody>
          <a:bodyPr/>
          <a:lstStyle/>
          <a:p>
            <a:r>
              <a:rPr lang="en-US"/>
              <a:t>Topics, Activities in Course: 1</a:t>
            </a:r>
          </a:p>
        </p:txBody>
      </p:sp>
      <p:sp>
        <p:nvSpPr>
          <p:cNvPr id="51203" name="Rectangle 3"/>
          <p:cNvSpPr>
            <a:spLocks noGrp="1" noChangeArrowheads="1"/>
          </p:cNvSpPr>
          <p:nvPr>
            <p:ph type="body" idx="1"/>
          </p:nvPr>
        </p:nvSpPr>
        <p:spPr>
          <a:xfrm>
            <a:off x="685800" y="1371600"/>
            <a:ext cx="7848600" cy="4419600"/>
          </a:xfrm>
        </p:spPr>
        <p:txBody>
          <a:bodyPr/>
          <a:lstStyle/>
          <a:p>
            <a:pPr>
              <a:lnSpc>
                <a:spcPct val="90000"/>
              </a:lnSpc>
            </a:pPr>
            <a:r>
              <a:rPr lang="en-US" sz="2400"/>
              <a:t>First major topic will be a discussion of orientations and how to represent them quantitatively with Miller indices, matrices, Rodrigues vectors and quaternions.</a:t>
            </a:r>
          </a:p>
          <a:p>
            <a:pPr>
              <a:lnSpc>
                <a:spcPct val="90000"/>
              </a:lnSpc>
            </a:pPr>
            <a:r>
              <a:rPr lang="en-US" sz="2400"/>
              <a:t>The next major topic will be x-ray pole figures and their analysis</a:t>
            </a:r>
          </a:p>
          <a:p>
            <a:pPr lvl="1">
              <a:lnSpc>
                <a:spcPct val="90000"/>
              </a:lnSpc>
            </a:pPr>
            <a:r>
              <a:rPr lang="en-US" sz="2000"/>
              <a:t>Every student will obtain his/her own data set</a:t>
            </a:r>
          </a:p>
          <a:p>
            <a:pPr lvl="1">
              <a:lnSpc>
                <a:spcPct val="90000"/>
              </a:lnSpc>
            </a:pPr>
            <a:r>
              <a:rPr lang="en-US" sz="2000"/>
              <a:t>We will first perform a standard analysis using popLA to generate an orientation distribution; then each student will measure their own pole figures and analyze the results</a:t>
            </a:r>
          </a:p>
          <a:p>
            <a:pPr lvl="1">
              <a:lnSpc>
                <a:spcPct val="90000"/>
              </a:lnSpc>
            </a:pPr>
            <a:r>
              <a:rPr lang="en-US" sz="2000"/>
              <a:t>The emphasis will be on development of practical skills followed up by discussion of the underlying concepts</a:t>
            </a:r>
          </a:p>
          <a:p>
            <a:pPr lvl="1">
              <a:lnSpc>
                <a:spcPct val="90000"/>
              </a:lnSpc>
            </a:pPr>
            <a:r>
              <a:rPr lang="en-US" sz="2000"/>
              <a:t>The objective will be to have students be competent and comfortable with pole figure analysis</a:t>
            </a:r>
          </a:p>
          <a:p>
            <a:pPr>
              <a:lnSpc>
                <a:spcPct val="90000"/>
              </a:lnSpc>
            </a:pPr>
            <a:r>
              <a:rPr lang="en-US" sz="2400"/>
              <a:t>Each student will report on their analyses as their project presentation at the end of the course.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5D043E-0853-364E-9A8E-70E7BA6A40A9}" type="slidenum">
              <a:rPr lang="en-US"/>
              <a:pPr/>
              <a:t>21</a:t>
            </a:fld>
            <a:endParaRPr lang="en-US"/>
          </a:p>
        </p:txBody>
      </p:sp>
      <p:sp>
        <p:nvSpPr>
          <p:cNvPr id="52226" name="Rectangle 2"/>
          <p:cNvSpPr>
            <a:spLocks noGrp="1" noChangeArrowheads="1"/>
          </p:cNvSpPr>
          <p:nvPr>
            <p:ph type="title"/>
          </p:nvPr>
        </p:nvSpPr>
        <p:spPr>
          <a:xfrm>
            <a:off x="685800" y="304800"/>
            <a:ext cx="7772400" cy="1143000"/>
          </a:xfrm>
        </p:spPr>
        <p:txBody>
          <a:bodyPr/>
          <a:lstStyle/>
          <a:p>
            <a:r>
              <a:rPr lang="en-US"/>
              <a:t>Topics, Activities: 2</a:t>
            </a:r>
          </a:p>
        </p:txBody>
      </p:sp>
      <p:sp>
        <p:nvSpPr>
          <p:cNvPr id="52227" name="Rectangle 3"/>
          <p:cNvSpPr>
            <a:spLocks noGrp="1" noChangeArrowheads="1"/>
          </p:cNvSpPr>
          <p:nvPr>
            <p:ph type="body" idx="1"/>
          </p:nvPr>
        </p:nvSpPr>
        <p:spPr>
          <a:xfrm>
            <a:off x="685800" y="1676400"/>
            <a:ext cx="7772400" cy="4114800"/>
          </a:xfrm>
        </p:spPr>
        <p:txBody>
          <a:bodyPr/>
          <a:lstStyle/>
          <a:p>
            <a:pPr>
              <a:lnSpc>
                <a:spcPct val="90000"/>
              </a:lnSpc>
            </a:pPr>
            <a:r>
              <a:rPr lang="en-US" sz="2800"/>
              <a:t>The next major topic will be the analysis of orientation distributions</a:t>
            </a:r>
          </a:p>
          <a:p>
            <a:pPr lvl="1">
              <a:lnSpc>
                <a:spcPct val="90000"/>
              </a:lnSpc>
            </a:pPr>
            <a:r>
              <a:rPr lang="en-US" sz="2400"/>
              <a:t>This will involve understanding the relationships between the different methods of describing orientations, especially Euler angles and Miller indices</a:t>
            </a:r>
          </a:p>
          <a:p>
            <a:pPr lvl="1">
              <a:lnSpc>
                <a:spcPct val="90000"/>
              </a:lnSpc>
            </a:pPr>
            <a:r>
              <a:rPr lang="en-US" sz="2400"/>
              <a:t>We will explore the mathematical aspects of orientation space and the impact of crystal symmetry and sample symmetry</a:t>
            </a:r>
          </a:p>
          <a:p>
            <a:pPr lvl="1">
              <a:lnSpc>
                <a:spcPct val="90000"/>
              </a:lnSpc>
            </a:pPr>
            <a:r>
              <a:rPr lang="en-US" sz="2400"/>
              <a:t>The objective will be to develop students’ quantitative skills with orientation information so that they understand the physical meaning of orientation and texture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23019F-664A-3047-900E-A10264E7DDE8}" type="slidenum">
              <a:rPr lang="en-US"/>
              <a:pPr/>
              <a:t>22</a:t>
            </a:fld>
            <a:endParaRPr lang="en-US"/>
          </a:p>
        </p:txBody>
      </p:sp>
      <p:sp>
        <p:nvSpPr>
          <p:cNvPr id="53250" name="Rectangle 2"/>
          <p:cNvSpPr>
            <a:spLocks noGrp="1" noChangeArrowheads="1"/>
          </p:cNvSpPr>
          <p:nvPr>
            <p:ph type="title"/>
          </p:nvPr>
        </p:nvSpPr>
        <p:spPr>
          <a:xfrm>
            <a:off x="685800" y="152400"/>
            <a:ext cx="7772400" cy="1143000"/>
          </a:xfrm>
        </p:spPr>
        <p:txBody>
          <a:bodyPr/>
          <a:lstStyle/>
          <a:p>
            <a:r>
              <a:rPr lang="en-US"/>
              <a:t>Topics, Activities: 3</a:t>
            </a:r>
          </a:p>
        </p:txBody>
      </p:sp>
      <p:sp>
        <p:nvSpPr>
          <p:cNvPr id="53251" name="Rectangle 3"/>
          <p:cNvSpPr>
            <a:spLocks noGrp="1" noChangeArrowheads="1"/>
          </p:cNvSpPr>
          <p:nvPr>
            <p:ph type="body" idx="1"/>
          </p:nvPr>
        </p:nvSpPr>
        <p:spPr>
          <a:xfrm>
            <a:off x="533400" y="1371600"/>
            <a:ext cx="8153400" cy="5105400"/>
          </a:xfrm>
        </p:spPr>
        <p:txBody>
          <a:bodyPr/>
          <a:lstStyle/>
          <a:p>
            <a:pPr>
              <a:lnSpc>
                <a:spcPct val="90000"/>
              </a:lnSpc>
            </a:pPr>
            <a:r>
              <a:rPr lang="en-US" sz="2800"/>
              <a:t>The next major topic will be to investigate </a:t>
            </a:r>
            <a:r>
              <a:rPr lang="en-US" sz="2800" i="1"/>
              <a:t>orientation imaging microscopy (OIM) </a:t>
            </a:r>
            <a:r>
              <a:rPr lang="en-US" sz="2800"/>
              <a:t>based on automated indexing of electron back scatter diffraction (EBSD) patterns in the scanning electron microscope (SEM)</a:t>
            </a:r>
          </a:p>
          <a:p>
            <a:pPr lvl="1">
              <a:lnSpc>
                <a:spcPct val="90000"/>
              </a:lnSpc>
            </a:pPr>
            <a:r>
              <a:rPr lang="en-US" sz="2400"/>
              <a:t>As with x-ray pole figures, students will first analyze a standard data set and then will make their own scan (if they are not already using EBSD) for further analysis</a:t>
            </a:r>
          </a:p>
          <a:p>
            <a:pPr lvl="1">
              <a:lnSpc>
                <a:spcPct val="90000"/>
              </a:lnSpc>
            </a:pPr>
            <a:r>
              <a:rPr lang="en-US" sz="2400"/>
              <a:t>The objective will be to understand the differences between sampling discrete orientations in a limited area (EBSD) and measurement of the average orientation (distribution) over a large area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33AF8C-E441-2643-8716-CA16EDA53A4E}" type="slidenum">
              <a:rPr lang="en-US"/>
              <a:pPr/>
              <a:t>23</a:t>
            </a:fld>
            <a:endParaRPr lang="en-US"/>
          </a:p>
        </p:txBody>
      </p:sp>
      <p:sp>
        <p:nvSpPr>
          <p:cNvPr id="54274" name="Rectangle 2"/>
          <p:cNvSpPr>
            <a:spLocks noGrp="1" noChangeArrowheads="1"/>
          </p:cNvSpPr>
          <p:nvPr>
            <p:ph type="title"/>
          </p:nvPr>
        </p:nvSpPr>
        <p:spPr>
          <a:xfrm>
            <a:off x="685800" y="152400"/>
            <a:ext cx="7772400" cy="1143000"/>
          </a:xfrm>
        </p:spPr>
        <p:txBody>
          <a:bodyPr/>
          <a:lstStyle/>
          <a:p>
            <a:r>
              <a:rPr lang="en-US"/>
              <a:t>Topics, Activities: 4</a:t>
            </a:r>
          </a:p>
        </p:txBody>
      </p:sp>
      <p:sp>
        <p:nvSpPr>
          <p:cNvPr id="54275" name="Rectangle 3"/>
          <p:cNvSpPr>
            <a:spLocks noGrp="1" noChangeArrowheads="1"/>
          </p:cNvSpPr>
          <p:nvPr>
            <p:ph type="body" idx="1"/>
          </p:nvPr>
        </p:nvSpPr>
        <p:spPr/>
        <p:txBody>
          <a:bodyPr/>
          <a:lstStyle/>
          <a:p>
            <a:r>
              <a:rPr lang="en-US" sz="2800"/>
              <a:t>The next major topic is grain boundaries, whose crystallography can be easily characterized by electron microscopy</a:t>
            </a:r>
          </a:p>
          <a:p>
            <a:pPr lvl="1"/>
            <a:r>
              <a:rPr lang="en-US" sz="2400"/>
              <a:t>We will discuss the physical characteristics of grain boundaries, e.g. energy, mobility, together with the additional complications for symmetry and descriptions (Rodrigues vectors, quaternions)</a:t>
            </a:r>
          </a:p>
          <a:p>
            <a:pPr lvl="1"/>
            <a:r>
              <a:rPr lang="en-US" sz="2400"/>
              <a:t>The objective is for students to become familiar with both the properties of grain boundaries and the methods for quantitative characterization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95EEAC-5CB7-764A-B733-FB3FEDE7618A}" type="slidenum">
              <a:rPr lang="en-US"/>
              <a:pPr/>
              <a:t>24</a:t>
            </a:fld>
            <a:endParaRPr lang="en-US"/>
          </a:p>
        </p:txBody>
      </p:sp>
      <p:sp>
        <p:nvSpPr>
          <p:cNvPr id="55298" name="Rectangle 2"/>
          <p:cNvSpPr>
            <a:spLocks noGrp="1" noChangeArrowheads="1"/>
          </p:cNvSpPr>
          <p:nvPr>
            <p:ph type="title"/>
          </p:nvPr>
        </p:nvSpPr>
        <p:spPr>
          <a:xfrm>
            <a:off x="685800" y="152400"/>
            <a:ext cx="7772400" cy="1143000"/>
          </a:xfrm>
        </p:spPr>
        <p:txBody>
          <a:bodyPr/>
          <a:lstStyle/>
          <a:p>
            <a:r>
              <a:rPr lang="en-US"/>
              <a:t>Topics, Activities: 5</a:t>
            </a:r>
          </a:p>
        </p:txBody>
      </p:sp>
      <p:sp>
        <p:nvSpPr>
          <p:cNvPr id="55299" name="Rectangle 3"/>
          <p:cNvSpPr>
            <a:spLocks noGrp="1" noChangeArrowheads="1"/>
          </p:cNvSpPr>
          <p:nvPr>
            <p:ph type="body" idx="1"/>
          </p:nvPr>
        </p:nvSpPr>
        <p:spPr>
          <a:xfrm>
            <a:off x="609600" y="1676400"/>
            <a:ext cx="8001000" cy="4724400"/>
          </a:xfrm>
        </p:spPr>
        <p:txBody>
          <a:bodyPr/>
          <a:lstStyle/>
          <a:p>
            <a:pPr>
              <a:lnSpc>
                <a:spcPct val="90000"/>
              </a:lnSpc>
            </a:pPr>
            <a:r>
              <a:rPr lang="en-US" sz="2800"/>
              <a:t>The next major topic is microstructure-property relationships using texture information</a:t>
            </a:r>
          </a:p>
          <a:p>
            <a:pPr lvl="1">
              <a:lnSpc>
                <a:spcPct val="90000"/>
              </a:lnSpc>
            </a:pPr>
            <a:r>
              <a:rPr lang="en-US" sz="2400"/>
              <a:t>Students will explore percolation analysis using electrical conductivity in superconductors as an example of a case where the crystal properties are (strongly) anisotropic and the grain boundaries are </a:t>
            </a:r>
            <a:r>
              <a:rPr lang="en-US" sz="2400" i="1"/>
              <a:t>also </a:t>
            </a:r>
            <a:r>
              <a:rPr lang="en-US" sz="2400"/>
              <a:t>anisotropic.</a:t>
            </a:r>
          </a:p>
          <a:p>
            <a:pPr lvl="1">
              <a:lnSpc>
                <a:spcPct val="90000"/>
              </a:lnSpc>
            </a:pPr>
            <a:r>
              <a:rPr lang="en-US" sz="2400"/>
              <a:t>This exercise will teach students how to develop a computer model on a discrete grid.  Programming will be required, although any of the following languages may be used: C, C++, Fortran, VisualBasic.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0A1286-DE15-4A49-9700-FB9F1C8DF73E}" type="slidenum">
              <a:rPr lang="en-US"/>
              <a:pPr/>
              <a:t>25</a:t>
            </a:fld>
            <a:endParaRPr lang="en-US"/>
          </a:p>
        </p:txBody>
      </p:sp>
      <p:sp>
        <p:nvSpPr>
          <p:cNvPr id="58370" name="Rectangle 2"/>
          <p:cNvSpPr>
            <a:spLocks noGrp="1" noChangeArrowheads="1"/>
          </p:cNvSpPr>
          <p:nvPr>
            <p:ph type="title"/>
          </p:nvPr>
        </p:nvSpPr>
        <p:spPr>
          <a:xfrm>
            <a:off x="685800" y="228600"/>
            <a:ext cx="7772400" cy="1143000"/>
          </a:xfrm>
        </p:spPr>
        <p:txBody>
          <a:bodyPr/>
          <a:lstStyle/>
          <a:p>
            <a:r>
              <a:rPr lang="en-US"/>
              <a:t>Topics, Activities: 6</a:t>
            </a:r>
          </a:p>
        </p:txBody>
      </p:sp>
      <p:sp>
        <p:nvSpPr>
          <p:cNvPr id="58371" name="Rectangle 3"/>
          <p:cNvSpPr>
            <a:spLocks noGrp="1" noChangeArrowheads="1"/>
          </p:cNvSpPr>
          <p:nvPr>
            <p:ph type="body" idx="1"/>
          </p:nvPr>
        </p:nvSpPr>
        <p:spPr>
          <a:xfrm>
            <a:off x="533400" y="1600200"/>
            <a:ext cx="7924800" cy="4876800"/>
          </a:xfrm>
        </p:spPr>
        <p:txBody>
          <a:bodyPr/>
          <a:lstStyle/>
          <a:p>
            <a:pPr>
              <a:lnSpc>
                <a:spcPct val="90000"/>
              </a:lnSpc>
            </a:pPr>
            <a:r>
              <a:rPr lang="en-US" sz="2400" dirty="0"/>
              <a:t>The next major topic is </a:t>
            </a:r>
            <a:r>
              <a:rPr lang="en-US" sz="2400" dirty="0" smtClean="0"/>
              <a:t>microstructural measurement and stereology.  Stereology is </a:t>
            </a:r>
            <a:r>
              <a:rPr lang="en-US" sz="2400" dirty="0"/>
              <a:t>the science of obtaining 3D information about microstructure from 2D </a:t>
            </a:r>
            <a:r>
              <a:rPr lang="en-US" sz="2400" dirty="0" smtClean="0"/>
              <a:t>sections.</a:t>
            </a:r>
            <a:endParaRPr lang="en-US" sz="2400" dirty="0"/>
          </a:p>
          <a:p>
            <a:pPr lvl="1">
              <a:lnSpc>
                <a:spcPct val="90000"/>
              </a:lnSpc>
            </a:pPr>
            <a:r>
              <a:rPr lang="en-US" sz="2000" dirty="0" smtClean="0"/>
              <a:t>Even something as seemingly straightforward as grain size is interesting because we lack quantitative models for the size distribution.  GSDs are approximately log-normal, but not exactly.</a:t>
            </a:r>
          </a:p>
          <a:p>
            <a:pPr lvl="1">
              <a:lnSpc>
                <a:spcPct val="90000"/>
              </a:lnSpc>
            </a:pPr>
            <a:r>
              <a:rPr lang="en-US" sz="2000" dirty="0" smtClean="0"/>
              <a:t>Stereology is necessary because characterization is most </a:t>
            </a:r>
            <a:r>
              <a:rPr lang="en-US" sz="2000" dirty="0"/>
              <a:t>readily available on plane cross sections.  Therefore for most microstructures, we need tools to infer the true 3D image from the 2D slices through the material</a:t>
            </a:r>
          </a:p>
          <a:p>
            <a:pPr lvl="1">
              <a:lnSpc>
                <a:spcPct val="90000"/>
              </a:lnSpc>
            </a:pPr>
            <a:r>
              <a:rPr lang="en-US" sz="2000" dirty="0"/>
              <a:t>The objective is to equip students to understand and use stereological tools, e.g. reconstruction of particle size distributions from cross sections, or, use of Microstructure Builder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B9D1EC-F2D7-3340-A124-9D666585C73C}" type="slidenum">
              <a:rPr lang="en-US"/>
              <a:pPr/>
              <a:t>26</a:t>
            </a:fld>
            <a:endParaRPr lang="en-US"/>
          </a:p>
        </p:txBody>
      </p:sp>
      <p:sp>
        <p:nvSpPr>
          <p:cNvPr id="56322" name="Rectangle 2"/>
          <p:cNvSpPr>
            <a:spLocks noGrp="1" noChangeArrowheads="1"/>
          </p:cNvSpPr>
          <p:nvPr>
            <p:ph type="title"/>
          </p:nvPr>
        </p:nvSpPr>
        <p:spPr>
          <a:xfrm>
            <a:off x="685800" y="228600"/>
            <a:ext cx="7772400" cy="1143000"/>
          </a:xfrm>
        </p:spPr>
        <p:txBody>
          <a:bodyPr/>
          <a:lstStyle/>
          <a:p>
            <a:r>
              <a:rPr lang="en-US"/>
              <a:t>Topics, Activities: 7</a:t>
            </a:r>
          </a:p>
        </p:txBody>
      </p:sp>
      <p:sp>
        <p:nvSpPr>
          <p:cNvPr id="56323" name="Rectangle 3"/>
          <p:cNvSpPr>
            <a:spLocks noGrp="1" noChangeArrowheads="1"/>
          </p:cNvSpPr>
          <p:nvPr>
            <p:ph type="body" idx="1"/>
          </p:nvPr>
        </p:nvSpPr>
        <p:spPr>
          <a:xfrm>
            <a:off x="685800" y="1752600"/>
            <a:ext cx="7924800" cy="4648200"/>
          </a:xfrm>
        </p:spPr>
        <p:txBody>
          <a:bodyPr/>
          <a:lstStyle/>
          <a:p>
            <a:pPr>
              <a:lnSpc>
                <a:spcPct val="90000"/>
              </a:lnSpc>
            </a:pPr>
            <a:r>
              <a:rPr lang="en-US" sz="2800"/>
              <a:t>The next major topic is elastic and plastic anisotropy</a:t>
            </a:r>
          </a:p>
          <a:p>
            <a:pPr lvl="1">
              <a:lnSpc>
                <a:spcPct val="90000"/>
              </a:lnSpc>
            </a:pPr>
            <a:r>
              <a:rPr lang="en-US" sz="2400"/>
              <a:t>Plastic deformation in metals (and ceramics at high temperatures, and some polymers) is governed by the motion of line defects - dislocations.  The crystallographically restricted slip directions (Burgers vector) and slip planes mean that any degree of texture results in an anisotropic response, e.g. a multi-axial strain from an imposed unixial stress</a:t>
            </a:r>
          </a:p>
          <a:p>
            <a:pPr lvl="1">
              <a:lnSpc>
                <a:spcPct val="90000"/>
              </a:lnSpc>
            </a:pPr>
            <a:r>
              <a:rPr lang="en-US" sz="2400"/>
              <a:t>The objective is to equip students to understand and use polycrystal analysis + modeling, e.g. LApp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4C8AF77-4D3A-ED45-86A1-F045E8699560}" type="slidenum">
              <a:rPr lang="en-US"/>
              <a:pPr/>
              <a:t>27</a:t>
            </a:fld>
            <a:endParaRPr lang="en-US"/>
          </a:p>
        </p:txBody>
      </p:sp>
      <p:sp>
        <p:nvSpPr>
          <p:cNvPr id="39938" name="Rectangle 2"/>
          <p:cNvSpPr>
            <a:spLocks noGrp="1" noChangeArrowheads="1"/>
          </p:cNvSpPr>
          <p:nvPr>
            <p:ph type="title"/>
          </p:nvPr>
        </p:nvSpPr>
        <p:spPr>
          <a:xfrm>
            <a:off x="685800" y="228600"/>
            <a:ext cx="7772400" cy="1143000"/>
          </a:xfrm>
        </p:spPr>
        <p:txBody>
          <a:bodyPr/>
          <a:lstStyle/>
          <a:p>
            <a:r>
              <a:rPr lang="en-US"/>
              <a:t>Lecture List (abbreviated)</a:t>
            </a:r>
          </a:p>
        </p:txBody>
      </p:sp>
      <p:sp>
        <p:nvSpPr>
          <p:cNvPr id="39939" name="Rectangle 3"/>
          <p:cNvSpPr>
            <a:spLocks noGrp="1" noChangeArrowheads="1"/>
          </p:cNvSpPr>
          <p:nvPr>
            <p:ph type="body" idx="1"/>
          </p:nvPr>
        </p:nvSpPr>
        <p:spPr>
          <a:xfrm>
            <a:off x="152400" y="1676400"/>
            <a:ext cx="4343400" cy="4191000"/>
          </a:xfrm>
        </p:spPr>
        <p:txBody>
          <a:bodyPr/>
          <a:lstStyle/>
          <a:p>
            <a:pPr marL="609600" indent="-609600">
              <a:lnSpc>
                <a:spcPct val="90000"/>
              </a:lnSpc>
              <a:buFontTx/>
              <a:buNone/>
            </a:pPr>
            <a:r>
              <a:rPr lang="en-US" sz="2000" dirty="0"/>
              <a:t>1. Introduction</a:t>
            </a:r>
          </a:p>
          <a:p>
            <a:pPr marL="609600" indent="-609600">
              <a:lnSpc>
                <a:spcPct val="90000"/>
              </a:lnSpc>
              <a:buFontTx/>
              <a:buNone/>
            </a:pPr>
            <a:r>
              <a:rPr lang="en-US" sz="2000" dirty="0"/>
              <a:t>2. Texture components, Euler angles</a:t>
            </a:r>
          </a:p>
          <a:p>
            <a:pPr marL="609600" indent="-609600">
              <a:lnSpc>
                <a:spcPct val="90000"/>
              </a:lnSpc>
              <a:buFontTx/>
              <a:buNone/>
            </a:pPr>
            <a:r>
              <a:rPr lang="en-US" sz="2000" dirty="0"/>
              <a:t>3. X-ray diffraction</a:t>
            </a:r>
          </a:p>
          <a:p>
            <a:pPr marL="609600" indent="-609600">
              <a:lnSpc>
                <a:spcPct val="90000"/>
              </a:lnSpc>
              <a:buFontTx/>
              <a:buNone/>
            </a:pPr>
            <a:r>
              <a:rPr lang="en-US" sz="2000" dirty="0"/>
              <a:t>4. Calculation of ODs from pole figure data, </a:t>
            </a:r>
            <a:r>
              <a:rPr lang="en-US" sz="2000" dirty="0" err="1"/>
              <a:t>popLA</a:t>
            </a:r>
            <a:endParaRPr lang="en-US" sz="2000" dirty="0"/>
          </a:p>
          <a:p>
            <a:pPr marL="609600" indent="-609600">
              <a:lnSpc>
                <a:spcPct val="90000"/>
              </a:lnSpc>
              <a:buFontTx/>
              <a:buNone/>
            </a:pPr>
            <a:r>
              <a:rPr lang="en-US" sz="2000" dirty="0"/>
              <a:t>5. Orientation distributions</a:t>
            </a:r>
          </a:p>
          <a:p>
            <a:pPr marL="609600" indent="-609600">
              <a:lnSpc>
                <a:spcPct val="90000"/>
              </a:lnSpc>
              <a:buFontTx/>
              <a:buNone/>
            </a:pPr>
            <a:r>
              <a:rPr lang="en-US" sz="2000" dirty="0"/>
              <a:t>6. Microscopy, SEM, electron diffraction</a:t>
            </a:r>
          </a:p>
          <a:p>
            <a:pPr marL="609600" indent="-609600">
              <a:lnSpc>
                <a:spcPct val="90000"/>
              </a:lnSpc>
              <a:buFontTx/>
              <a:buNone/>
            </a:pPr>
            <a:r>
              <a:rPr lang="en-US" sz="2000" dirty="0"/>
              <a:t>7. Texture in bulk materials</a:t>
            </a:r>
          </a:p>
          <a:p>
            <a:pPr marL="609600" indent="-609600">
              <a:lnSpc>
                <a:spcPct val="90000"/>
              </a:lnSpc>
              <a:spcBef>
                <a:spcPct val="0"/>
              </a:spcBef>
              <a:buFontTx/>
              <a:buNone/>
            </a:pPr>
            <a:r>
              <a:rPr lang="en-US" sz="2000" dirty="0"/>
              <a:t>8. EBSD/OIM</a:t>
            </a:r>
          </a:p>
          <a:p>
            <a:pPr marL="609600" indent="-609600">
              <a:lnSpc>
                <a:spcPct val="90000"/>
              </a:lnSpc>
              <a:spcBef>
                <a:spcPct val="0"/>
              </a:spcBef>
              <a:buFontTx/>
              <a:buNone/>
            </a:pPr>
            <a:r>
              <a:rPr lang="en-US" sz="2000" dirty="0"/>
              <a:t>9. Misorientation at boundaries</a:t>
            </a:r>
          </a:p>
          <a:p>
            <a:pPr marL="609600" indent="-609600">
              <a:lnSpc>
                <a:spcPct val="90000"/>
              </a:lnSpc>
              <a:spcBef>
                <a:spcPct val="0"/>
              </a:spcBef>
              <a:buFontTx/>
              <a:buNone/>
            </a:pPr>
            <a:r>
              <a:rPr lang="en-US" sz="2000" dirty="0"/>
              <a:t>10. Continuous functions for ODs</a:t>
            </a:r>
          </a:p>
          <a:p>
            <a:pPr marL="609600" indent="-609600">
              <a:lnSpc>
                <a:spcPct val="90000"/>
              </a:lnSpc>
              <a:spcBef>
                <a:spcPct val="0"/>
              </a:spcBef>
              <a:buFontTx/>
              <a:buNone/>
            </a:pPr>
            <a:r>
              <a:rPr lang="en-US" sz="2000" dirty="0"/>
              <a:t>11. Stereology</a:t>
            </a:r>
          </a:p>
          <a:p>
            <a:pPr marL="609600" indent="-609600">
              <a:lnSpc>
                <a:spcPct val="90000"/>
              </a:lnSpc>
              <a:spcBef>
                <a:spcPct val="0"/>
              </a:spcBef>
              <a:buFontTx/>
              <a:buNone/>
            </a:pPr>
            <a:endParaRPr lang="en-US" sz="2000" dirty="0"/>
          </a:p>
        </p:txBody>
      </p:sp>
      <p:sp>
        <p:nvSpPr>
          <p:cNvPr id="39940" name="Text Box 4"/>
          <p:cNvSpPr txBox="1">
            <a:spLocks noChangeArrowheads="1"/>
          </p:cNvSpPr>
          <p:nvPr/>
        </p:nvSpPr>
        <p:spPr bwMode="auto">
          <a:xfrm>
            <a:off x="4495800" y="1627188"/>
            <a:ext cx="4034879" cy="4093428"/>
          </a:xfrm>
          <a:prstGeom prst="rect">
            <a:avLst/>
          </a:prstGeom>
          <a:noFill/>
          <a:ln w="9525">
            <a:noFill/>
            <a:miter lim="800000"/>
            <a:headEnd/>
            <a:tailEnd/>
          </a:ln>
          <a:effectLst/>
        </p:spPr>
        <p:txBody>
          <a:bodyPr wrap="none">
            <a:prstTxWarp prst="textNoShape">
              <a:avLst/>
            </a:prstTxWarp>
            <a:spAutoFit/>
          </a:bodyPr>
          <a:lstStyle/>
          <a:p>
            <a:pPr marL="457200" indent="-457200">
              <a:buFont typeface="Times" charset="0"/>
              <a:buNone/>
            </a:pPr>
            <a:r>
              <a:rPr lang="en-US" sz="2000" dirty="0">
                <a:latin typeface="Calibri"/>
              </a:rPr>
              <a:t>12. Graphical representation of ODs </a:t>
            </a:r>
          </a:p>
          <a:p>
            <a:pPr marL="457200" indent="-457200">
              <a:buFont typeface="Times" charset="0"/>
              <a:buNone/>
            </a:pPr>
            <a:r>
              <a:rPr lang="en-US" sz="2000" dirty="0">
                <a:latin typeface="Calibri"/>
              </a:rPr>
              <a:t>13. Symmetry (crystal, sample)</a:t>
            </a:r>
          </a:p>
          <a:p>
            <a:pPr marL="457200" indent="-457200">
              <a:buFont typeface="Times" charset="0"/>
              <a:buNone/>
            </a:pPr>
            <a:r>
              <a:rPr lang="en-US" sz="2000" dirty="0">
                <a:latin typeface="Calibri"/>
              </a:rPr>
              <a:t>14. Euler angles, variants</a:t>
            </a:r>
          </a:p>
          <a:p>
            <a:pPr marL="457200" indent="-457200">
              <a:buFont typeface="Times" charset="0"/>
              <a:buNone/>
            </a:pPr>
            <a:r>
              <a:rPr lang="en-US" sz="2000" dirty="0">
                <a:latin typeface="Calibri"/>
              </a:rPr>
              <a:t>15. Volume fractions, Fiber textures</a:t>
            </a:r>
          </a:p>
          <a:p>
            <a:pPr marL="457200" indent="-457200">
              <a:buFont typeface="Times" charset="0"/>
              <a:buNone/>
            </a:pPr>
            <a:r>
              <a:rPr lang="en-US" sz="2000" dirty="0">
                <a:latin typeface="Calibri"/>
              </a:rPr>
              <a:t>16. Grain boundaries</a:t>
            </a:r>
          </a:p>
          <a:p>
            <a:pPr marL="457200" indent="-457200">
              <a:buFont typeface="Times" charset="0"/>
              <a:buNone/>
            </a:pPr>
            <a:r>
              <a:rPr lang="en-US" sz="2000" dirty="0">
                <a:latin typeface="Calibri"/>
              </a:rPr>
              <a:t>17. Rodrigues vectors, quaternions</a:t>
            </a:r>
          </a:p>
          <a:p>
            <a:pPr marL="457200" indent="-457200">
              <a:buFont typeface="Times" charset="0"/>
              <a:buNone/>
            </a:pPr>
            <a:r>
              <a:rPr lang="en-US" sz="2000" dirty="0">
                <a:latin typeface="Calibri"/>
              </a:rPr>
              <a:t>18. CSL boundaries</a:t>
            </a:r>
          </a:p>
          <a:p>
            <a:pPr marL="457200" indent="-457200">
              <a:buFont typeface="Times" charset="0"/>
              <a:buNone/>
            </a:pPr>
            <a:r>
              <a:rPr lang="en-US" sz="2000" dirty="0">
                <a:latin typeface="Calibri"/>
              </a:rPr>
              <a:t>19. GB properties</a:t>
            </a:r>
          </a:p>
          <a:p>
            <a:pPr marL="457200" indent="-457200">
              <a:buFont typeface="Times" charset="0"/>
              <a:buNone/>
            </a:pPr>
            <a:r>
              <a:rPr lang="en-US" sz="2000" dirty="0">
                <a:latin typeface="Calibri"/>
              </a:rPr>
              <a:t>20. 5-parameter descriptions of </a:t>
            </a:r>
            <a:r>
              <a:rPr lang="en-US" sz="2000" dirty="0" err="1">
                <a:latin typeface="Calibri"/>
              </a:rPr>
              <a:t>GBs</a:t>
            </a:r>
            <a:endParaRPr lang="en-US" sz="2000" dirty="0">
              <a:latin typeface="Calibri"/>
            </a:endParaRPr>
          </a:p>
          <a:p>
            <a:pPr marL="457200" indent="-457200">
              <a:buFont typeface="Times" charset="0"/>
              <a:buNone/>
            </a:pPr>
            <a:r>
              <a:rPr lang="en-US" sz="2000" dirty="0">
                <a:latin typeface="Calibri"/>
              </a:rPr>
              <a:t>21. Herring’s relations</a:t>
            </a:r>
          </a:p>
          <a:p>
            <a:pPr marL="457200" indent="-457200">
              <a:buFont typeface="Times" charset="0"/>
              <a:buNone/>
            </a:pPr>
            <a:r>
              <a:rPr lang="en-US" sz="2000" dirty="0">
                <a:latin typeface="Calibri"/>
              </a:rPr>
              <a:t>22. Elastic, plastic anisotropy</a:t>
            </a:r>
          </a:p>
          <a:p>
            <a:pPr marL="457200" indent="-457200">
              <a:buFont typeface="Times" charset="0"/>
              <a:buNone/>
            </a:pPr>
            <a:r>
              <a:rPr lang="en-US" sz="2000" dirty="0">
                <a:latin typeface="Calibri"/>
              </a:rPr>
              <a:t>23. Taylor/Bishop-Hill model</a:t>
            </a:r>
          </a:p>
          <a:p>
            <a:pPr marL="457200" indent="-457200">
              <a:buFont typeface="Times" charset="0"/>
              <a:buNone/>
            </a:pPr>
            <a:r>
              <a:rPr lang="en-US" sz="2000" dirty="0">
                <a:latin typeface="Calibri"/>
              </a:rPr>
              <a:t>24. Yield Surfaces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90B78E-66A2-C341-A6E9-9AFF29B1D84B}" type="slidenum">
              <a:rPr lang="en-US"/>
              <a:pPr/>
              <a:t>28</a:t>
            </a:fld>
            <a:endParaRPr lang="en-US"/>
          </a:p>
        </p:txBody>
      </p:sp>
      <p:sp>
        <p:nvSpPr>
          <p:cNvPr id="60418" name="Rectangle 2"/>
          <p:cNvSpPr>
            <a:spLocks noGrp="1" noChangeArrowheads="1"/>
          </p:cNvSpPr>
          <p:nvPr>
            <p:ph type="title"/>
          </p:nvPr>
        </p:nvSpPr>
        <p:spPr/>
        <p:txBody>
          <a:bodyPr/>
          <a:lstStyle/>
          <a:p>
            <a:r>
              <a:rPr lang="en-US"/>
              <a:t>Learning Approach</a:t>
            </a:r>
          </a:p>
        </p:txBody>
      </p:sp>
      <p:sp>
        <p:nvSpPr>
          <p:cNvPr id="60419" name="Rectangle 3"/>
          <p:cNvSpPr>
            <a:spLocks noGrp="1" noChangeArrowheads="1"/>
          </p:cNvSpPr>
          <p:nvPr>
            <p:ph type="body" idx="1"/>
          </p:nvPr>
        </p:nvSpPr>
        <p:spPr/>
        <p:txBody>
          <a:bodyPr/>
          <a:lstStyle/>
          <a:p>
            <a:pPr marL="609600" indent="-609600">
              <a:buFont typeface="Arial" charset="0"/>
              <a:buAutoNum type="arabicPeriod"/>
            </a:pPr>
            <a:r>
              <a:rPr lang="en-US"/>
              <a:t>Overall Concept</a:t>
            </a:r>
          </a:p>
          <a:p>
            <a:pPr marL="609600" indent="-609600">
              <a:buFont typeface="Arial" charset="0"/>
              <a:buAutoNum type="arabicPeriod"/>
            </a:pPr>
            <a:r>
              <a:rPr lang="en-US"/>
              <a:t>Phenomenology</a:t>
            </a:r>
          </a:p>
          <a:p>
            <a:pPr marL="609600" indent="-609600">
              <a:buFont typeface="Arial" charset="0"/>
              <a:buAutoNum type="arabicPeriod"/>
            </a:pPr>
            <a:r>
              <a:rPr lang="en-US"/>
              <a:t>Cause-and-Effect</a:t>
            </a:r>
          </a:p>
          <a:p>
            <a:pPr marL="609600" indent="-609600">
              <a:buFont typeface="Arial" charset="0"/>
              <a:buAutoNum type="arabicPeriod"/>
            </a:pPr>
            <a:r>
              <a:rPr lang="en-US"/>
              <a:t>Required Math+Physics</a:t>
            </a:r>
            <a:r>
              <a:rPr lang="en-US">
                <a:solidFill>
                  <a:schemeClr val="bg2"/>
                </a:solidFill>
              </a:rPr>
              <a:t>+Chemistry</a:t>
            </a:r>
          </a:p>
          <a:p>
            <a:pPr marL="609600" indent="-609600">
              <a:buFont typeface="Arial" charset="0"/>
              <a:buAutoNum type="arabicPeriod"/>
            </a:pPr>
            <a:r>
              <a:rPr lang="en-US"/>
              <a:t>Measurement Technique, data</a:t>
            </a:r>
          </a:p>
          <a:p>
            <a:pPr marL="609600" indent="-609600">
              <a:buFont typeface="Arial" charset="0"/>
              <a:buAutoNum type="arabicPeriod"/>
            </a:pPr>
            <a:r>
              <a:rPr lang="en-US"/>
              <a:t>Analysis</a:t>
            </a:r>
          </a:p>
          <a:p>
            <a:pPr marL="609600" indent="-609600">
              <a:buFont typeface="Arial" charset="0"/>
              <a:buAutoNum type="arabicPeriod"/>
            </a:pPr>
            <a:r>
              <a:rPr lang="en-US"/>
              <a:t>Interpretation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8061BCE-D5F7-264D-9FEC-9C0AC36FDE41}" type="slidenum">
              <a:rPr lang="en-US"/>
              <a:pPr/>
              <a:t>29</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dirty="0"/>
              <a:t>Anisotropy-Texture</a:t>
            </a:r>
          </a:p>
        </p:txBody>
      </p:sp>
      <p:sp>
        <p:nvSpPr>
          <p:cNvPr id="61443" name="Rectangle 3"/>
          <p:cNvSpPr>
            <a:spLocks noGrp="1" noChangeArrowheads="1"/>
          </p:cNvSpPr>
          <p:nvPr>
            <p:ph type="body" sz="half" idx="1"/>
          </p:nvPr>
        </p:nvSpPr>
        <p:spPr>
          <a:xfrm>
            <a:off x="685800" y="1447800"/>
            <a:ext cx="3810000" cy="4114800"/>
          </a:xfrm>
        </p:spPr>
        <p:txBody>
          <a:bodyPr/>
          <a:lstStyle/>
          <a:p>
            <a:pPr marL="457200" indent="-457200">
              <a:lnSpc>
                <a:spcPct val="90000"/>
              </a:lnSpc>
              <a:buFont typeface="Arial" charset="0"/>
              <a:buAutoNum type="arabicPeriod"/>
            </a:pPr>
            <a:r>
              <a:rPr lang="en-US" sz="2000" i="1"/>
              <a:t>Overall Concept</a:t>
            </a:r>
            <a:r>
              <a:rPr lang="en-US" sz="2000"/>
              <a:t>:</a:t>
            </a:r>
            <a:br>
              <a:rPr lang="en-US" sz="2000"/>
            </a:br>
            <a:r>
              <a:rPr lang="en-US" sz="2000"/>
              <a:t>materials behave anisotropically and, regarding texture as part of microstructure, this is another microstructure-property relationship</a:t>
            </a:r>
          </a:p>
          <a:p>
            <a:pPr marL="457200" indent="-457200">
              <a:lnSpc>
                <a:spcPct val="90000"/>
              </a:lnSpc>
              <a:buFont typeface="Arial" charset="0"/>
              <a:buAutoNum type="arabicPeriod"/>
            </a:pPr>
            <a:r>
              <a:rPr lang="en-US" sz="2000" i="1"/>
              <a:t>Phenomenology</a:t>
            </a:r>
            <a:r>
              <a:rPr lang="en-US" sz="2000"/>
              <a:t>: </a:t>
            </a:r>
            <a:br>
              <a:rPr lang="en-US" sz="2000"/>
            </a:br>
            <a:r>
              <a:rPr lang="en-US" sz="2000"/>
              <a:t>anisotropy is correlated with non-random grain alignment.</a:t>
            </a:r>
          </a:p>
          <a:p>
            <a:pPr marL="457200" indent="-457200">
              <a:lnSpc>
                <a:spcPct val="90000"/>
              </a:lnSpc>
              <a:buFont typeface="Arial" charset="0"/>
              <a:buAutoNum type="arabicPeriod"/>
            </a:pPr>
            <a:r>
              <a:rPr lang="en-US" sz="2000" i="1"/>
              <a:t>Cause-and-Effect</a:t>
            </a:r>
            <a:r>
              <a:rPr lang="en-US" sz="2000"/>
              <a:t>:</a:t>
            </a:r>
            <a:br>
              <a:rPr lang="en-US" sz="2000"/>
            </a:br>
            <a:r>
              <a:rPr lang="en-US" sz="2000"/>
              <a:t>the cause of anisotropic behavior is the crystallographic preferred orientation (texture) of the grains in a polycrystal.</a:t>
            </a:r>
          </a:p>
        </p:txBody>
      </p:sp>
      <p:sp>
        <p:nvSpPr>
          <p:cNvPr id="61444" name="Rectangle 4"/>
          <p:cNvSpPr>
            <a:spLocks noGrp="1" noChangeArrowheads="1"/>
          </p:cNvSpPr>
          <p:nvPr>
            <p:ph type="body" sz="half" idx="2"/>
          </p:nvPr>
        </p:nvSpPr>
        <p:spPr>
          <a:xfrm>
            <a:off x="4648200" y="1447800"/>
            <a:ext cx="4267200" cy="4800600"/>
          </a:xfrm>
        </p:spPr>
        <p:txBody>
          <a:bodyPr/>
          <a:lstStyle/>
          <a:p>
            <a:pPr marL="533400" indent="-533400">
              <a:lnSpc>
                <a:spcPct val="90000"/>
              </a:lnSpc>
              <a:buFont typeface="Arial" charset="0"/>
              <a:buNone/>
            </a:pPr>
            <a:r>
              <a:rPr lang="en-US" sz="2000"/>
              <a:t>4.	</a:t>
            </a:r>
            <a:r>
              <a:rPr lang="en-US" sz="2000" i="1"/>
              <a:t>Required Math</a:t>
            </a:r>
            <a:r>
              <a:rPr lang="en-US" sz="2000">
                <a:solidFill>
                  <a:schemeClr val="bg2"/>
                </a:solidFill>
              </a:rPr>
              <a:t>:</a:t>
            </a:r>
            <a:br>
              <a:rPr lang="en-US" sz="2000">
                <a:solidFill>
                  <a:schemeClr val="bg2"/>
                </a:solidFill>
              </a:rPr>
            </a:br>
            <a:r>
              <a:rPr lang="en-US" sz="2000"/>
              <a:t>Crystal orientation is described by a (3D) rotation; therefore texture requires distributions of rotations to be described.</a:t>
            </a:r>
            <a:endParaRPr lang="en-US" sz="2000">
              <a:solidFill>
                <a:schemeClr val="bg2"/>
              </a:solidFill>
            </a:endParaRPr>
          </a:p>
          <a:p>
            <a:pPr marL="533400" indent="-533400">
              <a:lnSpc>
                <a:spcPct val="90000"/>
              </a:lnSpc>
              <a:buFont typeface="Arial" charset="0"/>
              <a:buAutoNum type="arabicPeriod" startAt="5"/>
            </a:pPr>
            <a:r>
              <a:rPr lang="en-US" sz="2000" i="1"/>
              <a:t>Measurement Technique, data</a:t>
            </a:r>
            <a:r>
              <a:rPr lang="en-US" sz="2000"/>
              <a:t>:</a:t>
            </a:r>
            <a:br>
              <a:rPr lang="en-US" sz="2000"/>
            </a:br>
            <a:r>
              <a:rPr lang="en-US" sz="2000"/>
              <a:t>see next page</a:t>
            </a:r>
          </a:p>
          <a:p>
            <a:pPr marL="533400" indent="-533400">
              <a:lnSpc>
                <a:spcPct val="90000"/>
              </a:lnSpc>
              <a:buFont typeface="Arial" charset="0"/>
              <a:buNone/>
            </a:pPr>
            <a:r>
              <a:rPr lang="en-US" sz="2000"/>
              <a:t>6.	</a:t>
            </a:r>
            <a:r>
              <a:rPr lang="en-US" sz="2000" i="1"/>
              <a:t>Analysis</a:t>
            </a:r>
            <a:r>
              <a:rPr lang="en-US" sz="2000"/>
              <a:t>:</a:t>
            </a:r>
            <a:br>
              <a:rPr lang="en-US" sz="2000"/>
            </a:br>
            <a:r>
              <a:rPr lang="en-US" sz="2000"/>
              <a:t>3D distributions have to be reconstructed from 2D projections</a:t>
            </a:r>
          </a:p>
          <a:p>
            <a:pPr marL="533400" indent="-533400">
              <a:lnSpc>
                <a:spcPct val="90000"/>
              </a:lnSpc>
              <a:buFont typeface="Arial" charset="0"/>
              <a:buNone/>
            </a:pPr>
            <a:r>
              <a:rPr lang="en-US" sz="2000"/>
              <a:t>7.	Interpretation:</a:t>
            </a:r>
            <a:br>
              <a:rPr lang="en-US" sz="2000"/>
            </a:br>
            <a:r>
              <a:rPr lang="en-US" sz="2000"/>
              <a:t>Although pole figures often provide easily recognized patterns, orientation distributions provide quantitative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5A4A44-D439-CD4F-A31B-C6DD0AAE5E70}" type="slidenum">
              <a:rPr lang="en-US"/>
              <a:pPr/>
              <a:t>3</a:t>
            </a:fld>
            <a:endParaRPr lang="en-US"/>
          </a:p>
        </p:txBody>
      </p:sp>
      <p:sp>
        <p:nvSpPr>
          <p:cNvPr id="34818" name="Rectangle 2"/>
          <p:cNvSpPr>
            <a:spLocks noGrp="1" noChangeArrowheads="1"/>
          </p:cNvSpPr>
          <p:nvPr>
            <p:ph type="title"/>
          </p:nvPr>
        </p:nvSpPr>
        <p:spPr>
          <a:xfrm>
            <a:off x="685800" y="228600"/>
            <a:ext cx="7772400" cy="1143000"/>
          </a:xfrm>
        </p:spPr>
        <p:txBody>
          <a:bodyPr/>
          <a:lstStyle/>
          <a:p>
            <a:r>
              <a:rPr lang="en-US"/>
              <a:t>Course Objective</a:t>
            </a:r>
          </a:p>
        </p:txBody>
      </p:sp>
      <p:sp>
        <p:nvSpPr>
          <p:cNvPr id="34819" name="Rectangle 3"/>
          <p:cNvSpPr>
            <a:spLocks noGrp="1" noChangeArrowheads="1"/>
          </p:cNvSpPr>
          <p:nvPr>
            <p:ph type="body" idx="1"/>
          </p:nvPr>
        </p:nvSpPr>
        <p:spPr>
          <a:xfrm>
            <a:off x="685800" y="1295400"/>
            <a:ext cx="7772400" cy="4876800"/>
          </a:xfrm>
        </p:spPr>
        <p:txBody>
          <a:bodyPr/>
          <a:lstStyle/>
          <a:p>
            <a:r>
              <a:rPr lang="en-US" sz="2400"/>
              <a:t>Many courses deal with microstructure-properties relationships, so what is special about this course?!</a:t>
            </a:r>
          </a:p>
          <a:p>
            <a:r>
              <a:rPr lang="en-US" sz="2400"/>
              <a:t>Despite the crystalline nature of most useful and interesting materials, crystal alignment and the associated anisotropy is ignored.  Yet, most properties are sensitive to anisotropy.  Therefore </a:t>
            </a:r>
            <a:r>
              <a:rPr lang="en-US" sz="2400" i="1"/>
              <a:t>microstructure</a:t>
            </a:r>
            <a:r>
              <a:rPr lang="en-US" sz="2400"/>
              <a:t> should include </a:t>
            </a:r>
            <a:r>
              <a:rPr lang="en-US" sz="2400" i="1"/>
              <a:t>crystallographic orientation (“texture”)</a:t>
            </a:r>
            <a:r>
              <a:rPr lang="en-US" sz="2400"/>
              <a:t>.</a:t>
            </a:r>
          </a:p>
          <a:p>
            <a:r>
              <a:rPr lang="en-US" sz="2400"/>
              <a:t>The objective of this course is to provide you with the tools to understand and quantify various kinds of texture and to solve problems that involve texture and anisotropy.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30</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to represent a crystal orientation with respect to samples axes</a:t>
            </a:r>
            <a:endParaRPr lang="en-US" sz="1600" dirty="0">
              <a:solidFill>
                <a:srgbClr val="000000"/>
              </a:solidFill>
              <a:latin typeface="Calibri"/>
              <a:cs typeface="Calibri"/>
            </a:endParaRPr>
          </a:p>
        </p:txBody>
      </p:sp>
      <p:sp>
        <p:nvSpPr>
          <p:cNvPr id="107" name="TextBox 106"/>
          <p:cNvSpPr txBox="1"/>
          <p:nvPr/>
        </p:nvSpPr>
        <p:spPr>
          <a:xfrm>
            <a:off x="127000" y="6474033"/>
            <a:ext cx="8940800" cy="276999"/>
          </a:xfrm>
          <a:prstGeom prst="rect">
            <a:avLst/>
          </a:prstGeom>
          <a:noFill/>
        </p:spPr>
        <p:txBody>
          <a:bodyPr wrap="square" rtlCol="0">
            <a:spAutoFit/>
          </a:bodyPr>
          <a:lstStyle/>
          <a:p>
            <a:r>
              <a:rPr lang="en-US" sz="1200" dirty="0" smtClean="0">
                <a:latin typeface="Calibri"/>
                <a:cs typeface="Calibri"/>
              </a:rPr>
              <a:t>C. N. Tomé and R. A. </a:t>
            </a:r>
            <a:r>
              <a:rPr lang="en-US" sz="1200" dirty="0" err="1" smtClean="0">
                <a:latin typeface="Calibri"/>
                <a:cs typeface="Calibri"/>
              </a:rPr>
              <a:t>Lebensohn</a:t>
            </a:r>
            <a:r>
              <a:rPr lang="en-US" sz="1200" dirty="0" smtClean="0">
                <a:latin typeface="Calibri"/>
                <a:cs typeface="Calibri"/>
              </a:rPr>
              <a:t>, Crystal Plasticity, presentation at Pohang University of Science and Technology, Korea, 2009 </a:t>
            </a:r>
            <a:endParaRPr lang="en-US" sz="1200" dirty="0">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152400"/>
            <a:ext cx="8153400" cy="990600"/>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smtClean="0">
                <a:ln>
                  <a:noFill/>
                </a:ln>
                <a:solidFill>
                  <a:srgbClr val="0000FF"/>
                </a:solidFill>
                <a:effectLst/>
                <a:uLnTx/>
                <a:uFillTx/>
                <a:latin typeface="Cambria"/>
                <a:ea typeface="+mj-ea"/>
                <a:cs typeface="Calibri"/>
              </a:rPr>
              <a:t>Crystal Orientations – </a:t>
            </a:r>
            <a:r>
              <a:rPr kumimoji="0" lang="en-US" sz="5161" b="0" i="1" u="none" strike="noStrike" kern="1200" cap="none" spc="0" normalizeH="0" baseline="0" noProof="0" dirty="0" smtClean="0">
                <a:ln>
                  <a:noFill/>
                </a:ln>
                <a:solidFill>
                  <a:srgbClr val="0000FF"/>
                </a:solidFill>
                <a:effectLst/>
                <a:uLnTx/>
                <a:uFillTx/>
                <a:latin typeface="Cambria"/>
                <a:ea typeface="+mj-ea"/>
                <a:cs typeface="Calibri"/>
              </a:rPr>
              <a:t>Euler angles</a:t>
            </a:r>
            <a:endParaRPr kumimoji="0" lang="en-US" sz="5400" b="0" i="1" u="none" strike="noStrike" kern="1200" cap="none" spc="0" normalizeH="0" baseline="0" noProof="0" dirty="0">
              <a:ln>
                <a:noFill/>
              </a:ln>
              <a:solidFill>
                <a:srgbClr val="0000FF"/>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31</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107" name="TextBox 106"/>
          <p:cNvSpPr txBox="1"/>
          <p:nvPr/>
        </p:nvSpPr>
        <p:spPr>
          <a:xfrm>
            <a:off x="0" y="6613733"/>
            <a:ext cx="9143999" cy="261610"/>
          </a:xfrm>
          <a:prstGeom prst="rect">
            <a:avLst/>
          </a:prstGeom>
          <a:noFill/>
        </p:spPr>
        <p:txBody>
          <a:bodyPr wrap="square" rtlCol="0">
            <a:spAutoFit/>
          </a:bodyPr>
          <a:lstStyle/>
          <a:p>
            <a:r>
              <a:rPr lang="en-US" sz="1100" dirty="0" smtClean="0">
                <a:latin typeface="Calibri"/>
                <a:cs typeface="Calibri"/>
              </a:rPr>
              <a:t>[1] C. N. Tome and R. A. </a:t>
            </a:r>
            <a:r>
              <a:rPr lang="en-US" sz="1100" dirty="0" err="1" smtClean="0">
                <a:latin typeface="Calibri"/>
                <a:cs typeface="Calibri"/>
              </a:rPr>
              <a:t>Lebensohn</a:t>
            </a:r>
            <a:r>
              <a:rPr lang="en-US" sz="1100" dirty="0" smtClean="0">
                <a:latin typeface="Calibri"/>
                <a:cs typeface="Calibri"/>
              </a:rPr>
              <a:t>, crystal plasticity, presentation at Pohang University of Science and Technology, Korea, 2009 </a:t>
            </a:r>
            <a:endParaRPr lang="en-US" sz="1100" dirty="0">
              <a:latin typeface="Calibri"/>
              <a:cs typeface="Calibri"/>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381000"/>
            <a:ext cx="8153400" cy="990600"/>
          </a:xfrm>
          <a:prstGeom prst="rect">
            <a:avLst/>
          </a:prstGeom>
        </p:spPr>
        <p:txBody>
          <a:bodyPr vert="horz" anchor="ctr">
            <a:normAutofit fontScale="92500"/>
          </a:bodyPr>
          <a:lstStyle/>
          <a:p>
            <a:pPr eaLnBrk="1" fontAlgn="auto" hangingPunct="1">
              <a:spcAft>
                <a:spcPts val="0"/>
              </a:spcAft>
              <a:defRPr/>
            </a:pPr>
            <a:r>
              <a:rPr lang="en-US" sz="4400" i="1" dirty="0" smtClean="0">
                <a:solidFill>
                  <a:srgbClr val="0000FF"/>
                </a:solidFill>
                <a:latin typeface="Cambria"/>
                <a:cs typeface="Calibri"/>
              </a:rPr>
              <a:t>Crystal Orientations </a:t>
            </a:r>
            <a:r>
              <a:rPr kumimoji="0" lang="en-US" sz="4400" b="0" i="1" u="none" strike="noStrike" kern="1200" cap="none" spc="0" normalizeH="0" baseline="0" noProof="0" dirty="0" smtClean="0">
                <a:ln>
                  <a:noFill/>
                </a:ln>
                <a:solidFill>
                  <a:srgbClr val="0000FF"/>
                </a:solidFill>
                <a:effectLst/>
                <a:uLnTx/>
                <a:uFillTx/>
                <a:latin typeface="Cambria"/>
                <a:ea typeface="+mj-ea"/>
                <a:cs typeface="Calibri"/>
              </a:rPr>
              <a:t>– </a:t>
            </a:r>
            <a:r>
              <a:rPr lang="en-US" sz="3459" i="1" dirty="0" smtClean="0">
                <a:solidFill>
                  <a:srgbClr val="0000FF"/>
                </a:solidFill>
                <a:latin typeface="Cambria"/>
                <a:ea typeface="+mj-ea"/>
                <a:cs typeface="Calibri"/>
              </a:rPr>
              <a:t>Orientation Space</a:t>
            </a:r>
            <a:endParaRPr kumimoji="0" lang="en-US" sz="4800" b="0" i="1" u="none" strike="noStrike" kern="1200" cap="none" spc="0" normalizeH="0" baseline="0" noProof="0" dirty="0">
              <a:ln>
                <a:noFill/>
              </a:ln>
              <a:solidFill>
                <a:srgbClr val="0000FF"/>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859830"/>
              <a:chOff x="4160901" y="4098684"/>
              <a:chExt cx="1049189" cy="859830"/>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0" name="TextBox 69"/>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1" name="TextBox 70"/>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4657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32</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859830"/>
              <a:chOff x="4160901" y="4098684"/>
              <a:chExt cx="1049189" cy="859830"/>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2" name="TextBox 71"/>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3" name="TextBox 72"/>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228600"/>
            <a:ext cx="8153400" cy="990600"/>
          </a:xfrm>
          <a:prstGeom prst="rect">
            <a:avLst/>
          </a:prstGeom>
        </p:spPr>
        <p:txBody>
          <a:bodyPr vert="horz" anchor="ctr">
            <a:normAutofit/>
          </a:bodyPr>
          <a:lstStyle/>
          <a:p>
            <a:pPr lvl="0" eaLnBrk="1" fontAlgn="auto" hangingPunct="1">
              <a:spcAft>
                <a:spcPts val="0"/>
              </a:spcAft>
              <a:defRPr/>
            </a:pPr>
            <a:r>
              <a:rPr lang="en-US" sz="4400" i="1" dirty="0" smtClean="0">
                <a:solidFill>
                  <a:srgbClr val="0000FF"/>
                </a:solidFill>
                <a:latin typeface="Cambria"/>
                <a:cs typeface="Calibri"/>
              </a:rPr>
              <a:t>Crystal Orientations </a:t>
            </a:r>
            <a:r>
              <a:rPr kumimoji="0" lang="en-US" sz="4400" b="0" i="1" u="none" strike="noStrike" kern="1200" cap="none" spc="0" normalizeH="0" baseline="0" noProof="0" dirty="0" smtClean="0">
                <a:ln>
                  <a:noFill/>
                </a:ln>
                <a:solidFill>
                  <a:srgbClr val="0000FF"/>
                </a:solidFill>
                <a:effectLst/>
                <a:uLnTx/>
                <a:uFillTx/>
                <a:latin typeface="Cambria"/>
                <a:ea typeface="+mj-ea"/>
                <a:cs typeface="Calibri"/>
              </a:rPr>
              <a:t>– </a:t>
            </a:r>
            <a:r>
              <a:rPr lang="en-US" sz="3600" i="1" dirty="0" smtClean="0">
                <a:solidFill>
                  <a:srgbClr val="0000FF"/>
                </a:solidFill>
                <a:latin typeface="Cambria"/>
                <a:ea typeface="+mj-ea"/>
                <a:cs typeface="Calibri"/>
              </a:rPr>
              <a:t>ODF</a:t>
            </a:r>
            <a:endParaRPr kumimoji="0" lang="en-US" sz="4400" b="0" i="1" u="none" strike="noStrike" kern="1200" cap="none" spc="0" normalizeH="0" baseline="0" noProof="0" dirty="0">
              <a:ln>
                <a:noFill/>
              </a:ln>
              <a:solidFill>
                <a:srgbClr val="0000FF"/>
              </a:solidFill>
              <a:effectLst/>
              <a:uLnTx/>
              <a:uFillTx/>
              <a:latin typeface="Cambria"/>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372061" y="5848639"/>
            <a:ext cx="2138952" cy="461665"/>
          </a:xfrm>
          <a:prstGeom prst="rect">
            <a:avLst/>
          </a:prstGeom>
        </p:spPr>
        <p:txBody>
          <a:bodyPr wrap="none">
            <a:spAutoFit/>
          </a:bodyPr>
          <a:lstStyle/>
          <a:p>
            <a:pPr algn="ctr"/>
            <a:r>
              <a:rPr lang="en-US" b="1" i="1" dirty="0" err="1" smtClean="0">
                <a:solidFill>
                  <a:schemeClr val="bg1"/>
                </a:solidFill>
                <a:latin typeface="Calibri"/>
                <a:cs typeface="Calibri"/>
              </a:rPr>
              <a:t>g</a:t>
            </a:r>
            <a:r>
              <a:rPr lang="en-US" b="1" dirty="0" smtClean="0">
                <a:solidFill>
                  <a:schemeClr val="bg1"/>
                </a:solidFill>
                <a:latin typeface="Calibri"/>
                <a:cs typeface="Calibri"/>
              </a:rPr>
              <a:t> = {φ</a:t>
            </a:r>
            <a:r>
              <a:rPr lang="en-US" b="1" baseline="-25000" dirty="0" smtClean="0">
                <a:solidFill>
                  <a:schemeClr val="bg1"/>
                </a:solidFill>
                <a:latin typeface="Calibri"/>
                <a:cs typeface="Calibri"/>
              </a:rPr>
              <a:t>1</a:t>
            </a:r>
            <a:r>
              <a:rPr lang="en-US" b="1" dirty="0" smtClean="0">
                <a:solidFill>
                  <a:schemeClr val="bg1"/>
                </a:solidFill>
                <a:latin typeface="Calibri"/>
                <a:cs typeface="Calibri"/>
              </a:rPr>
              <a:t>, </a:t>
            </a:r>
            <a:r>
              <a:rPr lang="en-US" b="1" dirty="0" err="1" smtClean="0">
                <a:solidFill>
                  <a:schemeClr val="bg1"/>
                </a:solidFill>
                <a:latin typeface="Calibri"/>
                <a:cs typeface="Calibri"/>
              </a:rPr>
              <a:t>Φ</a:t>
            </a:r>
            <a:r>
              <a:rPr lang="en-US" b="1" dirty="0" smtClean="0">
                <a:solidFill>
                  <a:schemeClr val="bg1"/>
                </a:solidFill>
                <a:latin typeface="Calibri"/>
                <a:cs typeface="Calibri"/>
              </a:rPr>
              <a:t>, φ</a:t>
            </a:r>
            <a:r>
              <a:rPr lang="en-US" b="1" baseline="-25000" dirty="0" smtClean="0">
                <a:solidFill>
                  <a:schemeClr val="bg1"/>
                </a:solidFill>
                <a:latin typeface="Calibri"/>
                <a:cs typeface="Calibri"/>
              </a:rPr>
              <a:t>2</a:t>
            </a:r>
            <a:r>
              <a:rPr lang="en-US" b="1"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{111} Pole Figure for Rolled Cu</a:t>
            </a:r>
            <a:endParaRPr lang="en-US" dirty="0"/>
          </a:p>
        </p:txBody>
      </p:sp>
      <p:sp>
        <p:nvSpPr>
          <p:cNvPr id="3" name="Content Placeholder 2"/>
          <p:cNvSpPr>
            <a:spLocks noGrp="1"/>
          </p:cNvSpPr>
          <p:nvPr>
            <p:ph sz="half" idx="1"/>
          </p:nvPr>
        </p:nvSpPr>
        <p:spPr>
          <a:xfrm>
            <a:off x="381000" y="1447800"/>
            <a:ext cx="4343400" cy="4648200"/>
          </a:xfrm>
        </p:spPr>
        <p:txBody>
          <a:bodyPr/>
          <a:lstStyle/>
          <a:p>
            <a:r>
              <a:rPr lang="en-US" sz="1600" dirty="0" smtClean="0"/>
              <a:t>A {111} pole figure of rolled copper, showing the typical distribution of intensity for moderate to large strains.  The rolling plane normal (ND) is perpendicular to the plane of the figure and the rolling (RD) and transverse (TD) directions are vertical and horizontal, respectively, in the plane of the figure.  The contours indicate the diffracted intensity in units of Multiples of a Random Density (MRD).  High frequencies of &lt;111&gt; directions are found close to the RD, for example, and also inclined 20° away from the ND towards the RD [Hirsch, J. and K. </a:t>
            </a:r>
            <a:r>
              <a:rPr lang="en-US" sz="1600" dirty="0" err="1" smtClean="0"/>
              <a:t>Lücke</a:t>
            </a:r>
            <a:r>
              <a:rPr lang="en-US" sz="1600" dirty="0" smtClean="0"/>
              <a:t>. Mechanism of Deformation and Development of Rolling Textures in Polycrystalline FCC Metals 1. Description of Rolling Texture Development in Homogeneous </a:t>
            </a:r>
            <a:r>
              <a:rPr lang="en-US" sz="1600" dirty="0" err="1" smtClean="0"/>
              <a:t>CuZn</a:t>
            </a:r>
            <a:r>
              <a:rPr lang="en-US" sz="1600" dirty="0" smtClean="0"/>
              <a:t> Alloys. </a:t>
            </a:r>
            <a:r>
              <a:rPr lang="en-US" sz="1600" i="1" dirty="0" err="1" smtClean="0"/>
              <a:t>Acta</a:t>
            </a:r>
            <a:r>
              <a:rPr lang="en-US" sz="1600" i="1" dirty="0" smtClean="0"/>
              <a:t> </a:t>
            </a:r>
            <a:r>
              <a:rPr lang="en-US" sz="1600" i="1" dirty="0" err="1" smtClean="0"/>
              <a:t>Metallurgica</a:t>
            </a:r>
            <a:r>
              <a:rPr lang="en-US" sz="1600" i="1" dirty="0" smtClean="0"/>
              <a:t>,</a:t>
            </a:r>
            <a:r>
              <a:rPr lang="en-US" sz="1600" dirty="0" smtClean="0"/>
              <a:t> 36 (11): 2863-2882, 1988]. </a:t>
            </a:r>
            <a:endParaRPr lang="en-US" sz="1600" dirty="0"/>
          </a:p>
        </p:txBody>
      </p:sp>
      <p:sp>
        <p:nvSpPr>
          <p:cNvPr id="5" name="Slide Number Placeholder 4"/>
          <p:cNvSpPr>
            <a:spLocks noGrp="1"/>
          </p:cNvSpPr>
          <p:nvPr>
            <p:ph type="sldNum" sz="quarter" idx="12"/>
          </p:nvPr>
        </p:nvSpPr>
        <p:spPr/>
        <p:txBody>
          <a:bodyPr/>
          <a:lstStyle/>
          <a:p>
            <a:fld id="{BF1B027E-4616-EC41-B64E-22298E95EAC9}" type="slidenum">
              <a:rPr lang="en-US" smtClean="0"/>
              <a:pPr/>
              <a:t>33</a:t>
            </a:fld>
            <a:endParaRPr lang="en-US"/>
          </a:p>
        </p:txBody>
      </p:sp>
      <p:pic>
        <p:nvPicPr>
          <p:cNvPr id="6" name="Content Placeholder 5" descr="Rolling2"/>
          <p:cNvPicPr>
            <a:picLocks noGrp="1" noChangeAspect="1"/>
          </p:cNvPicPr>
          <p:nvPr>
            <p:ph sz="half" idx="2"/>
          </p:nvPr>
        </p:nvPicPr>
        <p:blipFill>
          <a:blip r:embed="rId2"/>
          <a:srcRect t="-3550" r="48000" b="2750"/>
          <a:stretch>
            <a:fillRect/>
          </a:stretch>
        </p:blipFill>
        <p:spPr bwMode="auto">
          <a:xfrm>
            <a:off x="4724400" y="1524000"/>
            <a:ext cx="3962400" cy="4876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A8A73469-D1F7-5B4A-A048-76CE7ADA3EC4}" type="slidenum">
              <a:rPr lang="en-US"/>
              <a:pPr/>
              <a:t>34</a:t>
            </a:fld>
            <a:endParaRPr lang="en-US"/>
          </a:p>
        </p:txBody>
      </p:sp>
      <p:sp>
        <p:nvSpPr>
          <p:cNvPr id="46083" name="Text Box 3"/>
          <p:cNvSpPr txBox="1">
            <a:spLocks noChangeArrowheads="1"/>
          </p:cNvSpPr>
          <p:nvPr/>
        </p:nvSpPr>
        <p:spPr bwMode="auto">
          <a:xfrm>
            <a:off x="1339850" y="6553200"/>
            <a:ext cx="6469063" cy="304800"/>
          </a:xfrm>
          <a:prstGeom prst="rect">
            <a:avLst/>
          </a:prstGeom>
          <a:noFill/>
          <a:ln w="9525">
            <a:noFill/>
            <a:miter lim="800000"/>
            <a:headEnd/>
            <a:tailEnd/>
          </a:ln>
          <a:effectLst/>
        </p:spPr>
        <p:txBody>
          <a:bodyPr wrap="none">
            <a:prstTxWarp prst="textNoShape">
              <a:avLst/>
            </a:prstTxWarp>
            <a:spAutoFit/>
          </a:bodyPr>
          <a:lstStyle/>
          <a:p>
            <a:r>
              <a:rPr lang="en-US" sz="1400">
                <a:latin typeface="Palatino" charset="0"/>
              </a:rPr>
              <a:t>Zn content: (a) 0%, (b) 2.5%, (c) 5%, (d) 10%, (e) 20% and (f) 30% [Stephens 1968]</a:t>
            </a:r>
          </a:p>
        </p:txBody>
      </p:sp>
      <p:pic>
        <p:nvPicPr>
          <p:cNvPr id="46084" name="Picture 4"/>
          <p:cNvPicPr>
            <a:picLocks noChangeAspect="1" noChangeArrowheads="1"/>
          </p:cNvPicPr>
          <p:nvPr/>
        </p:nvPicPr>
        <p:blipFill>
          <a:blip r:embed="rId2"/>
          <a:srcRect/>
          <a:stretch>
            <a:fillRect/>
          </a:stretch>
        </p:blipFill>
        <p:spPr bwMode="auto">
          <a:xfrm>
            <a:off x="914400" y="1219200"/>
            <a:ext cx="7239000" cy="5091113"/>
          </a:xfrm>
          <a:prstGeom prst="rect">
            <a:avLst/>
          </a:prstGeom>
          <a:noFill/>
        </p:spPr>
      </p:pic>
      <p:sp>
        <p:nvSpPr>
          <p:cNvPr id="46085" name="Line 5"/>
          <p:cNvSpPr>
            <a:spLocks noChangeShapeType="1"/>
          </p:cNvSpPr>
          <p:nvPr/>
        </p:nvSpPr>
        <p:spPr bwMode="auto">
          <a:xfrm>
            <a:off x="1295400" y="1447800"/>
            <a:ext cx="838200" cy="914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6086" name="Line 6"/>
          <p:cNvSpPr>
            <a:spLocks noChangeShapeType="1"/>
          </p:cNvSpPr>
          <p:nvPr/>
        </p:nvSpPr>
        <p:spPr bwMode="auto">
          <a:xfrm flipH="1">
            <a:off x="7086600" y="3962400"/>
            <a:ext cx="762000" cy="6858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6087" name="Line 7"/>
          <p:cNvSpPr>
            <a:spLocks noChangeShapeType="1"/>
          </p:cNvSpPr>
          <p:nvPr/>
        </p:nvSpPr>
        <p:spPr bwMode="auto">
          <a:xfrm flipH="1">
            <a:off x="7924800" y="4038600"/>
            <a:ext cx="76200" cy="914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6088" name="Line 8"/>
          <p:cNvSpPr>
            <a:spLocks noChangeShapeType="1"/>
          </p:cNvSpPr>
          <p:nvPr/>
        </p:nvSpPr>
        <p:spPr bwMode="auto">
          <a:xfrm flipH="1" flipV="1">
            <a:off x="1295400" y="1371600"/>
            <a:ext cx="381000" cy="228600"/>
          </a:xfrm>
          <a:prstGeom prst="line">
            <a:avLst/>
          </a:prstGeom>
          <a:noFill/>
          <a:ln w="38100">
            <a:solidFill>
              <a:srgbClr val="FF0000"/>
            </a:solidFill>
            <a:round/>
            <a:headEnd type="triangle" w="med" len="med"/>
            <a:tailEnd/>
          </a:ln>
          <a:effectLst/>
        </p:spPr>
        <p:txBody>
          <a:bodyPr wrap="none" anchor="ctr">
            <a:prstTxWarp prst="textNoShape">
              <a:avLst/>
            </a:prstTxWarp>
          </a:bodyPr>
          <a:lstStyle/>
          <a:p>
            <a:endParaRPr lang="en-US" dirty="0">
              <a:latin typeface="Calibri"/>
            </a:endParaRPr>
          </a:p>
        </p:txBody>
      </p:sp>
      <p:sp>
        <p:nvSpPr>
          <p:cNvPr id="46089" name="Text Box 9"/>
          <p:cNvSpPr txBox="1">
            <a:spLocks noChangeArrowheads="1"/>
          </p:cNvSpPr>
          <p:nvPr/>
        </p:nvSpPr>
        <p:spPr bwMode="auto">
          <a:xfrm>
            <a:off x="152400" y="838200"/>
            <a:ext cx="1459654"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Copper</a:t>
            </a:r>
          </a:p>
        </p:txBody>
      </p:sp>
      <p:sp>
        <p:nvSpPr>
          <p:cNvPr id="46090" name="Text Box 10"/>
          <p:cNvSpPr txBox="1">
            <a:spLocks noChangeArrowheads="1"/>
          </p:cNvSpPr>
          <p:nvPr/>
        </p:nvSpPr>
        <p:spPr bwMode="auto">
          <a:xfrm>
            <a:off x="7762875" y="3429000"/>
            <a:ext cx="115829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Brass</a:t>
            </a:r>
          </a:p>
        </p:txBody>
      </p:sp>
      <p:sp>
        <p:nvSpPr>
          <p:cNvPr id="46082" name="Rectangle 2"/>
          <p:cNvSpPr>
            <a:spLocks noGrp="1" noChangeArrowheads="1"/>
          </p:cNvSpPr>
          <p:nvPr>
            <p:ph type="title"/>
          </p:nvPr>
        </p:nvSpPr>
        <p:spPr>
          <a:xfrm>
            <a:off x="685800" y="152400"/>
            <a:ext cx="7772400" cy="1143000"/>
          </a:xfrm>
        </p:spPr>
        <p:txBody>
          <a:bodyPr/>
          <a:lstStyle/>
          <a:p>
            <a:r>
              <a:rPr lang="en-US" sz="4000" dirty="0"/>
              <a:t>Effect of Alloying: Cu-Zn (brass); the texture transition</a:t>
            </a:r>
            <a:endParaRPr lang="en-US" dirty="0"/>
          </a:p>
        </p:txBody>
      </p:sp>
      <p:sp>
        <p:nvSpPr>
          <p:cNvPr id="14" name="TextBox 13"/>
          <p:cNvSpPr txBox="1"/>
          <p:nvPr/>
        </p:nvSpPr>
        <p:spPr>
          <a:xfrm>
            <a:off x="381000" y="6019800"/>
            <a:ext cx="4170433" cy="461665"/>
          </a:xfrm>
          <a:prstGeom prst="rect">
            <a:avLst/>
          </a:prstGeom>
          <a:noFill/>
        </p:spPr>
        <p:txBody>
          <a:bodyPr wrap="none" rtlCol="0">
            <a:spAutoFit/>
          </a:bodyPr>
          <a:lstStyle/>
          <a:p>
            <a:r>
              <a:rPr lang="en-US" b="1" dirty="0" smtClean="0">
                <a:solidFill>
                  <a:srgbClr val="FF0000"/>
                </a:solidFill>
                <a:latin typeface="Calibri"/>
              </a:rPr>
              <a:t>Check contour levels: 1, 2, 3 …?</a:t>
            </a:r>
            <a:endParaRPr lang="en-US" b="1" dirty="0">
              <a:solidFill>
                <a:srgbClr val="FF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22FEE8-E2C6-4D44-AF74-E528C3A94EF2}" type="slidenum">
              <a:rPr lang="en-US"/>
              <a:pPr/>
              <a:t>35</a:t>
            </a:fld>
            <a:endParaRPr lang="en-US"/>
          </a:p>
        </p:txBody>
      </p:sp>
      <p:sp>
        <p:nvSpPr>
          <p:cNvPr id="13314" name="Rectangle 2"/>
          <p:cNvSpPr>
            <a:spLocks noGrp="1" noChangeArrowheads="1"/>
          </p:cNvSpPr>
          <p:nvPr>
            <p:ph type="title"/>
          </p:nvPr>
        </p:nvSpPr>
        <p:spPr>
          <a:xfrm>
            <a:off x="381000" y="228600"/>
            <a:ext cx="8458200" cy="1143000"/>
          </a:xfrm>
        </p:spPr>
        <p:txBody>
          <a:bodyPr/>
          <a:lstStyle/>
          <a:p>
            <a:r>
              <a:rPr lang="en-US"/>
              <a:t>Texture: Quantitative Description</a:t>
            </a:r>
          </a:p>
        </p:txBody>
      </p:sp>
      <p:sp>
        <p:nvSpPr>
          <p:cNvPr id="13315" name="Rectangle 3"/>
          <p:cNvSpPr>
            <a:spLocks noGrp="1" noChangeArrowheads="1"/>
          </p:cNvSpPr>
          <p:nvPr>
            <p:ph type="body" idx="1"/>
          </p:nvPr>
        </p:nvSpPr>
        <p:spPr>
          <a:xfrm>
            <a:off x="685800" y="1524000"/>
            <a:ext cx="7772400" cy="4800600"/>
          </a:xfrm>
        </p:spPr>
        <p:txBody>
          <a:bodyPr/>
          <a:lstStyle/>
          <a:p>
            <a:pPr>
              <a:lnSpc>
                <a:spcPct val="90000"/>
              </a:lnSpc>
            </a:pPr>
            <a:r>
              <a:rPr lang="en-US" sz="2000" b="1" dirty="0">
                <a:solidFill>
                  <a:srgbClr val="990000"/>
                </a:solidFill>
              </a:rPr>
              <a:t>Three (3) parameters </a:t>
            </a:r>
            <a:r>
              <a:rPr lang="en-US" sz="2000" dirty="0"/>
              <a:t>needed to describe the orientation [of a crystal relative to the embedding body or its environment] because it is a 3D rotation.</a:t>
            </a:r>
          </a:p>
          <a:p>
            <a:pPr>
              <a:lnSpc>
                <a:spcPct val="90000"/>
              </a:lnSpc>
            </a:pPr>
            <a:r>
              <a:rPr lang="en-US" sz="2000" dirty="0"/>
              <a:t>Most common description: 3 [rotation] </a:t>
            </a:r>
            <a:r>
              <a:rPr lang="en-US" sz="2000" b="1" dirty="0"/>
              <a:t>Euler angles</a:t>
            </a:r>
          </a:p>
          <a:p>
            <a:pPr>
              <a:lnSpc>
                <a:spcPct val="90000"/>
              </a:lnSpc>
            </a:pPr>
            <a:r>
              <a:rPr lang="en-US" sz="2000" dirty="0"/>
              <a:t>Other descriptions include: (orthogonal) rotation matrix (or axis transformation matrix), Rodrigues-Frank vector, unit quaternion.</a:t>
            </a:r>
          </a:p>
          <a:p>
            <a:pPr>
              <a:lnSpc>
                <a:spcPct val="90000"/>
              </a:lnSpc>
            </a:pPr>
            <a:r>
              <a:rPr lang="en-US" sz="2000" dirty="0"/>
              <a:t>A common misunderstanding: although 2 parameters are sufficient to describe the position of a vector, a 3D object such as a crystal requires </a:t>
            </a:r>
            <a:r>
              <a:rPr lang="en-US" sz="2000" b="1" dirty="0"/>
              <a:t>3 parameters </a:t>
            </a:r>
            <a:r>
              <a:rPr lang="en-US" sz="2000" dirty="0"/>
              <a:t>to describe its (angular) position</a:t>
            </a:r>
          </a:p>
          <a:p>
            <a:pPr>
              <a:lnSpc>
                <a:spcPct val="90000"/>
              </a:lnSpc>
            </a:pPr>
            <a:r>
              <a:rPr lang="en-US" sz="2000" dirty="0"/>
              <a:t>Most experimental methods [X-ray pole figures included] do not measure all 3 angles, so </a:t>
            </a:r>
            <a:r>
              <a:rPr lang="en-US" sz="2000" i="1" dirty="0"/>
              <a:t>orientation distribution</a:t>
            </a:r>
            <a:r>
              <a:rPr lang="en-US" sz="2000" dirty="0"/>
              <a:t> must be calculated.  An orientation distribution is just a probability distribution: it tells you how likely you are to find a crystal that has the orientation specified by the coordinates (Euler angles) of the point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E0AD554C-B755-8242-854D-AA2CCACB4626}" type="slidenum">
              <a:rPr lang="en-US"/>
              <a:pPr/>
              <a:t>36</a:t>
            </a:fld>
            <a:endParaRPr lang="en-US"/>
          </a:p>
        </p:txBody>
      </p:sp>
      <p:sp>
        <p:nvSpPr>
          <p:cNvPr id="48130" name="Rectangle 2"/>
          <p:cNvSpPr>
            <a:spLocks noGrp="1" noChangeArrowheads="1"/>
          </p:cNvSpPr>
          <p:nvPr>
            <p:ph type="title"/>
          </p:nvPr>
        </p:nvSpPr>
        <p:spPr>
          <a:xfrm>
            <a:off x="685800" y="381000"/>
            <a:ext cx="7772400" cy="1143000"/>
          </a:xfrm>
          <a:ln/>
        </p:spPr>
        <p:txBody>
          <a:bodyPr/>
          <a:lstStyle/>
          <a:p>
            <a:r>
              <a:rPr lang="en-US"/>
              <a:t>Euler Angles, Animated</a:t>
            </a:r>
          </a:p>
        </p:txBody>
      </p:sp>
      <p:grpSp>
        <p:nvGrpSpPr>
          <p:cNvPr id="48131" name="Group 3"/>
          <p:cNvGrpSpPr>
            <a:grpSpLocks/>
          </p:cNvGrpSpPr>
          <p:nvPr/>
        </p:nvGrpSpPr>
        <p:grpSpPr bwMode="auto">
          <a:xfrm>
            <a:off x="3276600" y="2895600"/>
            <a:ext cx="2057400" cy="2667000"/>
            <a:chOff x="2064" y="1824"/>
            <a:chExt cx="1296" cy="1680"/>
          </a:xfrm>
        </p:grpSpPr>
        <p:sp>
          <p:nvSpPr>
            <p:cNvPr id="48132"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3"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4"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135" name="Group 7"/>
          <p:cNvGrpSpPr>
            <a:grpSpLocks/>
          </p:cNvGrpSpPr>
          <p:nvPr/>
        </p:nvGrpSpPr>
        <p:grpSpPr bwMode="auto">
          <a:xfrm>
            <a:off x="228600" y="2057400"/>
            <a:ext cx="8601075" cy="3059113"/>
            <a:chOff x="144" y="1296"/>
            <a:chExt cx="5418" cy="1927"/>
          </a:xfrm>
        </p:grpSpPr>
        <p:grpSp>
          <p:nvGrpSpPr>
            <p:cNvPr id="48136" name="Group 8"/>
            <p:cNvGrpSpPr>
              <a:grpSpLocks/>
            </p:cNvGrpSpPr>
            <p:nvPr/>
          </p:nvGrpSpPr>
          <p:grpSpPr bwMode="auto">
            <a:xfrm>
              <a:off x="144" y="1296"/>
              <a:ext cx="5418" cy="1927"/>
              <a:chOff x="144" y="1296"/>
              <a:chExt cx="5418" cy="1927"/>
            </a:xfrm>
          </p:grpSpPr>
          <p:sp>
            <p:nvSpPr>
              <p:cNvPr id="48137"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48138"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48139"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48140"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1"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2"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43"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48144" name="Group 16"/>
          <p:cNvGrpSpPr>
            <a:grpSpLocks/>
          </p:cNvGrpSpPr>
          <p:nvPr/>
        </p:nvGrpSpPr>
        <p:grpSpPr bwMode="auto">
          <a:xfrm>
            <a:off x="152400" y="1751013"/>
            <a:ext cx="7697788" cy="4802187"/>
            <a:chOff x="96" y="1103"/>
            <a:chExt cx="4849" cy="3025"/>
          </a:xfrm>
        </p:grpSpPr>
        <p:grpSp>
          <p:nvGrpSpPr>
            <p:cNvPr id="48145" name="Group 17"/>
            <p:cNvGrpSpPr>
              <a:grpSpLocks/>
            </p:cNvGrpSpPr>
            <p:nvPr/>
          </p:nvGrpSpPr>
          <p:grpSpPr bwMode="auto">
            <a:xfrm>
              <a:off x="96" y="1103"/>
              <a:ext cx="4849" cy="3025"/>
              <a:chOff x="96" y="1103"/>
              <a:chExt cx="4849" cy="3025"/>
            </a:xfrm>
          </p:grpSpPr>
          <p:grpSp>
            <p:nvGrpSpPr>
              <p:cNvPr id="48146" name="Group 18"/>
              <p:cNvGrpSpPr>
                <a:grpSpLocks/>
              </p:cNvGrpSpPr>
              <p:nvPr/>
            </p:nvGrpSpPr>
            <p:grpSpPr bwMode="auto">
              <a:xfrm>
                <a:off x="1448" y="1103"/>
                <a:ext cx="3497" cy="2826"/>
                <a:chOff x="1448" y="1103"/>
                <a:chExt cx="3497" cy="2826"/>
              </a:xfrm>
            </p:grpSpPr>
            <p:grpSp>
              <p:nvGrpSpPr>
                <p:cNvPr id="48147" name="Group 19"/>
                <p:cNvGrpSpPr>
                  <a:grpSpLocks/>
                </p:cNvGrpSpPr>
                <p:nvPr/>
              </p:nvGrpSpPr>
              <p:grpSpPr bwMode="auto">
                <a:xfrm>
                  <a:off x="1448" y="1103"/>
                  <a:ext cx="3497" cy="2678"/>
                  <a:chOff x="1448" y="1103"/>
                  <a:chExt cx="3497" cy="2678"/>
                </a:xfrm>
              </p:grpSpPr>
              <p:grpSp>
                <p:nvGrpSpPr>
                  <p:cNvPr id="48148" name="Group 20"/>
                  <p:cNvGrpSpPr>
                    <a:grpSpLocks/>
                  </p:cNvGrpSpPr>
                  <p:nvPr/>
                </p:nvGrpSpPr>
                <p:grpSpPr bwMode="auto">
                  <a:xfrm>
                    <a:off x="2256" y="1392"/>
                    <a:ext cx="1392" cy="2208"/>
                    <a:chOff x="2256" y="1392"/>
                    <a:chExt cx="1392" cy="2208"/>
                  </a:xfrm>
                </p:grpSpPr>
                <p:sp>
                  <p:nvSpPr>
                    <p:cNvPr id="48149"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0"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1"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52"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48153"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48154"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48155"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48156"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48157" name="Group 29"/>
              <p:cNvGrpSpPr>
                <a:grpSpLocks/>
              </p:cNvGrpSpPr>
              <p:nvPr/>
            </p:nvGrpSpPr>
            <p:grpSpPr bwMode="auto">
              <a:xfrm>
                <a:off x="384" y="2880"/>
                <a:ext cx="672" cy="672"/>
                <a:chOff x="384" y="2880"/>
                <a:chExt cx="672" cy="672"/>
              </a:xfrm>
            </p:grpSpPr>
            <p:sp>
              <p:nvSpPr>
                <p:cNvPr id="48158"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159"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48160"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48161"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48162"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63" name="Group 35"/>
          <p:cNvGrpSpPr>
            <a:grpSpLocks/>
          </p:cNvGrpSpPr>
          <p:nvPr/>
        </p:nvGrpSpPr>
        <p:grpSpPr bwMode="auto">
          <a:xfrm>
            <a:off x="762000" y="2209800"/>
            <a:ext cx="7885114" cy="3643313"/>
            <a:chOff x="480" y="1392"/>
            <a:chExt cx="4967" cy="2295"/>
          </a:xfrm>
        </p:grpSpPr>
        <p:grpSp>
          <p:nvGrpSpPr>
            <p:cNvPr id="48164" name="Group 36"/>
            <p:cNvGrpSpPr>
              <a:grpSpLocks/>
            </p:cNvGrpSpPr>
            <p:nvPr/>
          </p:nvGrpSpPr>
          <p:grpSpPr bwMode="auto">
            <a:xfrm>
              <a:off x="480" y="1392"/>
              <a:ext cx="4967" cy="2159"/>
              <a:chOff x="480" y="1392"/>
              <a:chExt cx="4967" cy="2159"/>
            </a:xfrm>
          </p:grpSpPr>
          <p:grpSp>
            <p:nvGrpSpPr>
              <p:cNvPr id="48165" name="Group 37"/>
              <p:cNvGrpSpPr>
                <a:grpSpLocks/>
              </p:cNvGrpSpPr>
              <p:nvPr/>
            </p:nvGrpSpPr>
            <p:grpSpPr bwMode="auto">
              <a:xfrm>
                <a:off x="480" y="1824"/>
                <a:ext cx="3984" cy="1727"/>
                <a:chOff x="480" y="1824"/>
                <a:chExt cx="3984" cy="1727"/>
              </a:xfrm>
            </p:grpSpPr>
            <p:sp>
              <p:nvSpPr>
                <p:cNvPr id="48166"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7"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8"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48169"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48170"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48171"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48172"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3"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4"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75" name="Group 47"/>
          <p:cNvGrpSpPr>
            <a:grpSpLocks/>
          </p:cNvGrpSpPr>
          <p:nvPr/>
        </p:nvGrpSpPr>
        <p:grpSpPr bwMode="auto">
          <a:xfrm>
            <a:off x="379413" y="1828800"/>
            <a:ext cx="8810623" cy="4357688"/>
            <a:chOff x="239" y="1152"/>
            <a:chExt cx="5550" cy="2745"/>
          </a:xfrm>
        </p:grpSpPr>
        <p:grpSp>
          <p:nvGrpSpPr>
            <p:cNvPr id="48176" name="Group 48"/>
            <p:cNvGrpSpPr>
              <a:grpSpLocks/>
            </p:cNvGrpSpPr>
            <p:nvPr/>
          </p:nvGrpSpPr>
          <p:grpSpPr bwMode="auto">
            <a:xfrm>
              <a:off x="239" y="1152"/>
              <a:ext cx="5550" cy="2063"/>
              <a:chOff x="239" y="1152"/>
              <a:chExt cx="5550" cy="2063"/>
            </a:xfrm>
          </p:grpSpPr>
          <p:grpSp>
            <p:nvGrpSpPr>
              <p:cNvPr id="48177" name="Group 49"/>
              <p:cNvGrpSpPr>
                <a:grpSpLocks/>
              </p:cNvGrpSpPr>
              <p:nvPr/>
            </p:nvGrpSpPr>
            <p:grpSpPr bwMode="auto">
              <a:xfrm>
                <a:off x="239" y="1594"/>
                <a:ext cx="4831" cy="1621"/>
                <a:chOff x="239" y="1594"/>
                <a:chExt cx="4831" cy="1621"/>
              </a:xfrm>
            </p:grpSpPr>
            <p:sp>
              <p:nvSpPr>
                <p:cNvPr id="48178"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79"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48180"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81"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48182"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48183"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48184"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85"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48186"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7"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8"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89" name="Group 61"/>
          <p:cNvGrpSpPr>
            <a:grpSpLocks/>
          </p:cNvGrpSpPr>
          <p:nvPr/>
        </p:nvGrpSpPr>
        <p:grpSpPr bwMode="auto">
          <a:xfrm>
            <a:off x="500063" y="1768475"/>
            <a:ext cx="8440738" cy="3979863"/>
            <a:chOff x="315" y="1114"/>
            <a:chExt cx="5317" cy="2507"/>
          </a:xfrm>
        </p:grpSpPr>
        <p:grpSp>
          <p:nvGrpSpPr>
            <p:cNvPr id="48190" name="Group 62"/>
            <p:cNvGrpSpPr>
              <a:grpSpLocks/>
            </p:cNvGrpSpPr>
            <p:nvPr/>
          </p:nvGrpSpPr>
          <p:grpSpPr bwMode="auto">
            <a:xfrm>
              <a:off x="315" y="1114"/>
              <a:ext cx="5317" cy="2507"/>
              <a:chOff x="315" y="1114"/>
              <a:chExt cx="5317" cy="2507"/>
            </a:xfrm>
          </p:grpSpPr>
          <p:grpSp>
            <p:nvGrpSpPr>
              <p:cNvPr id="48191" name="Group 63"/>
              <p:cNvGrpSpPr>
                <a:grpSpLocks/>
              </p:cNvGrpSpPr>
              <p:nvPr/>
            </p:nvGrpSpPr>
            <p:grpSpPr bwMode="auto">
              <a:xfrm>
                <a:off x="986" y="1114"/>
                <a:ext cx="4646" cy="2437"/>
                <a:chOff x="986" y="1114"/>
                <a:chExt cx="4646" cy="2437"/>
              </a:xfrm>
            </p:grpSpPr>
            <p:grpSp>
              <p:nvGrpSpPr>
                <p:cNvPr id="48192" name="Group 64"/>
                <p:cNvGrpSpPr>
                  <a:grpSpLocks/>
                </p:cNvGrpSpPr>
                <p:nvPr/>
              </p:nvGrpSpPr>
              <p:grpSpPr bwMode="auto">
                <a:xfrm>
                  <a:off x="986" y="1114"/>
                  <a:ext cx="3044" cy="2437"/>
                  <a:chOff x="986" y="1114"/>
                  <a:chExt cx="3044" cy="2437"/>
                </a:xfrm>
              </p:grpSpPr>
              <p:grpSp>
                <p:nvGrpSpPr>
                  <p:cNvPr id="48193" name="Group 65"/>
                  <p:cNvGrpSpPr>
                    <a:grpSpLocks/>
                  </p:cNvGrpSpPr>
                  <p:nvPr/>
                </p:nvGrpSpPr>
                <p:grpSpPr bwMode="auto">
                  <a:xfrm>
                    <a:off x="1832" y="1680"/>
                    <a:ext cx="2198" cy="1871"/>
                    <a:chOff x="1832" y="1680"/>
                    <a:chExt cx="2198" cy="1871"/>
                  </a:xfrm>
                </p:grpSpPr>
                <p:sp>
                  <p:nvSpPr>
                    <p:cNvPr id="48194"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5"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6"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48197"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48198"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48199"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48200"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48201" name="Group 73"/>
              <p:cNvGrpSpPr>
                <a:grpSpLocks/>
              </p:cNvGrpSpPr>
              <p:nvPr/>
            </p:nvGrpSpPr>
            <p:grpSpPr bwMode="auto">
              <a:xfrm rot="-736755">
                <a:off x="315" y="2949"/>
                <a:ext cx="672" cy="672"/>
                <a:chOff x="384" y="2880"/>
                <a:chExt cx="672" cy="672"/>
              </a:xfrm>
            </p:grpSpPr>
            <p:sp>
              <p:nvSpPr>
                <p:cNvPr id="48202"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203"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48204"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48205" name="Group 77"/>
          <p:cNvGrpSpPr>
            <a:grpSpLocks/>
          </p:cNvGrpSpPr>
          <p:nvPr/>
        </p:nvGrpSpPr>
        <p:grpSpPr bwMode="auto">
          <a:xfrm>
            <a:off x="1371600" y="3657600"/>
            <a:ext cx="4495800" cy="1752600"/>
            <a:chOff x="864" y="2304"/>
            <a:chExt cx="2832" cy="1104"/>
          </a:xfrm>
        </p:grpSpPr>
        <p:grpSp>
          <p:nvGrpSpPr>
            <p:cNvPr id="48206" name="Group 78"/>
            <p:cNvGrpSpPr>
              <a:grpSpLocks/>
            </p:cNvGrpSpPr>
            <p:nvPr/>
          </p:nvGrpSpPr>
          <p:grpSpPr bwMode="auto">
            <a:xfrm>
              <a:off x="1968" y="2304"/>
              <a:ext cx="1728" cy="1104"/>
              <a:chOff x="1968" y="2304"/>
              <a:chExt cx="1728" cy="1104"/>
            </a:xfrm>
          </p:grpSpPr>
          <p:sp>
            <p:nvSpPr>
              <p:cNvPr id="48207"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48208" name="Group 80"/>
              <p:cNvGrpSpPr>
                <a:grpSpLocks/>
              </p:cNvGrpSpPr>
              <p:nvPr/>
            </p:nvGrpSpPr>
            <p:grpSpPr bwMode="auto">
              <a:xfrm>
                <a:off x="1968" y="2304"/>
                <a:ext cx="1440" cy="1104"/>
                <a:chOff x="1968" y="2304"/>
                <a:chExt cx="1440" cy="1104"/>
              </a:xfrm>
            </p:grpSpPr>
            <p:sp>
              <p:nvSpPr>
                <p:cNvPr id="48209"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48210"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1"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48212"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213" name="Group 85"/>
          <p:cNvGrpSpPr>
            <a:grpSpLocks/>
          </p:cNvGrpSpPr>
          <p:nvPr/>
        </p:nvGrpSpPr>
        <p:grpSpPr bwMode="auto">
          <a:xfrm>
            <a:off x="1752600" y="3429000"/>
            <a:ext cx="3124200" cy="2057400"/>
            <a:chOff x="1104" y="2160"/>
            <a:chExt cx="1968" cy="1296"/>
          </a:xfrm>
        </p:grpSpPr>
        <p:grpSp>
          <p:nvGrpSpPr>
            <p:cNvPr id="48214" name="Group 86"/>
            <p:cNvGrpSpPr>
              <a:grpSpLocks/>
            </p:cNvGrpSpPr>
            <p:nvPr/>
          </p:nvGrpSpPr>
          <p:grpSpPr bwMode="auto">
            <a:xfrm>
              <a:off x="1584" y="2160"/>
              <a:ext cx="1488" cy="1056"/>
              <a:chOff x="1584" y="2160"/>
              <a:chExt cx="1488" cy="1056"/>
            </a:xfrm>
          </p:grpSpPr>
          <p:sp>
            <p:nvSpPr>
              <p:cNvPr id="48215"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48216"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7"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218"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fade">
                                      <p:cBhvr>
                                        <p:cTn id="7" dur="500"/>
                                        <p:tgtEl>
                                          <p:spTgt spid="48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fade">
                                      <p:cBhvr>
                                        <p:cTn id="12" dur="500"/>
                                        <p:tgtEl>
                                          <p:spTgt spid="48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fade">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48189"/>
                                        </p:tgtEl>
                                        <p:attrNameLst>
                                          <p:attrName>style.visibility</p:attrName>
                                        </p:attrNameLst>
                                      </p:cBhvr>
                                      <p:to>
                                        <p:strVal val="visible"/>
                                      </p:to>
                                    </p:set>
                                    <p:anim calcmode="lin" valueType="num">
                                      <p:cBhvr>
                                        <p:cTn id="22" dur="5000" fill="hold"/>
                                        <p:tgtEl>
                                          <p:spTgt spid="48189"/>
                                        </p:tgtEl>
                                        <p:attrNameLst>
                                          <p:attrName>ppt_w</p:attrName>
                                        </p:attrNameLst>
                                      </p:cBhvr>
                                      <p:tavLst>
                                        <p:tav tm="0" fmla="#ppt_w*sin(2.5*pi*$)">
                                          <p:val>
                                            <p:fltVal val="0"/>
                                          </p:val>
                                        </p:tav>
                                        <p:tav tm="100000">
                                          <p:val>
                                            <p:fltVal val="1"/>
                                          </p:val>
                                        </p:tav>
                                      </p:tavLst>
                                    </p:anim>
                                    <p:anim calcmode="lin" valueType="num">
                                      <p:cBhvr>
                                        <p:cTn id="23" dur="5000" fill="hold"/>
                                        <p:tgtEl>
                                          <p:spTgt spid="4818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8205"/>
                                        </p:tgtEl>
                                        <p:attrNameLst>
                                          <p:attrName>style.visibility</p:attrName>
                                        </p:attrNameLst>
                                      </p:cBhvr>
                                      <p:to>
                                        <p:strVal val="visible"/>
                                      </p:to>
                                    </p:set>
                                    <p:animEffect transition="in" filter="barn(inVertical)">
                                      <p:cBhvr>
                                        <p:cTn id="28" dur="500"/>
                                        <p:tgtEl>
                                          <p:spTgt spid="48205"/>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48163"/>
                                        </p:tgtEl>
                                        <p:attrNameLst>
                                          <p:attrName>style.visibility</p:attrName>
                                        </p:attrNameLst>
                                      </p:cBhvr>
                                      <p:to>
                                        <p:strVal val="visible"/>
                                      </p:to>
                                    </p:set>
                                    <p:anim calcmode="lin" valueType="num">
                                      <p:cBhvr>
                                        <p:cTn id="33" dur="1000" fill="hold"/>
                                        <p:tgtEl>
                                          <p:spTgt spid="48163"/>
                                        </p:tgtEl>
                                        <p:attrNameLst>
                                          <p:attrName>ppt_w</p:attrName>
                                        </p:attrNameLst>
                                      </p:cBhvr>
                                      <p:tavLst>
                                        <p:tav tm="0">
                                          <p:val>
                                            <p:fltVal val="0"/>
                                          </p:val>
                                        </p:tav>
                                        <p:tav tm="100000">
                                          <p:val>
                                            <p:strVal val="#ppt_w"/>
                                          </p:val>
                                        </p:tav>
                                      </p:tavLst>
                                    </p:anim>
                                    <p:anim calcmode="lin" valueType="num">
                                      <p:cBhvr>
                                        <p:cTn id="34" dur="1000" fill="hold"/>
                                        <p:tgtEl>
                                          <p:spTgt spid="48163"/>
                                        </p:tgtEl>
                                        <p:attrNameLst>
                                          <p:attrName>ppt_h</p:attrName>
                                        </p:attrNameLst>
                                      </p:cBhvr>
                                      <p:tavLst>
                                        <p:tav tm="0">
                                          <p:val>
                                            <p:fltVal val="0"/>
                                          </p:val>
                                        </p:tav>
                                        <p:tav tm="100000">
                                          <p:val>
                                            <p:strVal val="#ppt_h"/>
                                          </p:val>
                                        </p:tav>
                                      </p:tavLst>
                                    </p:anim>
                                    <p:anim calcmode="lin" valueType="num">
                                      <p:cBhvr>
                                        <p:cTn id="35" dur="1000" fill="hold"/>
                                        <p:tgtEl>
                                          <p:spTgt spid="4816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48213"/>
                                        </p:tgtEl>
                                        <p:attrNameLst>
                                          <p:attrName>style.visibility</p:attrName>
                                        </p:attrNameLst>
                                      </p:cBhvr>
                                      <p:to>
                                        <p:strVal val="visible"/>
                                      </p:to>
                                    </p:set>
                                    <p:animEffect transition="in" filter="blinds(vertical)">
                                      <p:cBhvr>
                                        <p:cTn id="41" dur="500"/>
                                        <p:tgtEl>
                                          <p:spTgt spid="482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8175"/>
                                        </p:tgtEl>
                                        <p:attrNameLst>
                                          <p:attrName>style.visibility</p:attrName>
                                        </p:attrNameLst>
                                      </p:cBhvr>
                                      <p:to>
                                        <p:strVal val="visible"/>
                                      </p:to>
                                    </p:set>
                                    <p:animEffect transition="in" filter="slide(fromBottom)">
                                      <p:cBhvr>
                                        <p:cTn id="46" dur="500"/>
                                        <p:tgtEl>
                                          <p:spTgt spid="48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4"/>
          <p:cNvSpPr>
            <a:spLocks noGrp="1"/>
          </p:cNvSpPr>
          <p:nvPr>
            <p:ph type="sldNum" sz="quarter" idx="12"/>
          </p:nvPr>
        </p:nvSpPr>
        <p:spPr/>
        <p:txBody>
          <a:bodyPr/>
          <a:lstStyle/>
          <a:p>
            <a:fld id="{F52B6A2A-5BC7-E746-9F46-568D1A89E797}" type="slidenum">
              <a:rPr lang="en-US"/>
              <a:pPr/>
              <a:t>37</a:t>
            </a:fld>
            <a:endParaRPr lang="en-US"/>
          </a:p>
        </p:txBody>
      </p:sp>
      <p:sp>
        <p:nvSpPr>
          <p:cNvPr id="47106" name="Rectangle 2"/>
          <p:cNvSpPr>
            <a:spLocks noGrp="1" noChangeArrowheads="1"/>
          </p:cNvSpPr>
          <p:nvPr>
            <p:ph type="title"/>
          </p:nvPr>
        </p:nvSpPr>
        <p:spPr>
          <a:xfrm>
            <a:off x="533400" y="152400"/>
            <a:ext cx="3352800" cy="1143000"/>
          </a:xfrm>
        </p:spPr>
        <p:txBody>
          <a:bodyPr/>
          <a:lstStyle/>
          <a:p>
            <a:r>
              <a:rPr lang="en-US" sz="4000"/>
              <a:t>Sections through an OD</a:t>
            </a:r>
            <a:endParaRPr lang="en-US"/>
          </a:p>
        </p:txBody>
      </p:sp>
      <p:graphicFrame>
        <p:nvGraphicFramePr>
          <p:cNvPr id="47107" name="Object 3"/>
          <p:cNvGraphicFramePr>
            <a:graphicFrameLocks noChangeAspect="1"/>
          </p:cNvGraphicFramePr>
          <p:nvPr/>
        </p:nvGraphicFramePr>
        <p:xfrm>
          <a:off x="685800" y="2362200"/>
          <a:ext cx="3606800" cy="3082925"/>
        </p:xfrm>
        <a:graphic>
          <a:graphicData uri="http://schemas.openxmlformats.org/presentationml/2006/ole">
            <mc:AlternateContent xmlns:mc="http://schemas.openxmlformats.org/markup-compatibility/2006">
              <mc:Choice xmlns:v="urn:schemas-microsoft-com:vml" Requires="v">
                <p:oleObj spid="_x0000_s47130" name="Document" r:id="rId3" imgW="3403600" imgH="2908300" progId="Word.Document.8">
                  <p:embed/>
                </p:oleObj>
              </mc:Choice>
              <mc:Fallback>
                <p:oleObj name="Document" r:id="rId3" imgW="3403600" imgH="29083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36068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4343400" y="857250"/>
          <a:ext cx="4152900" cy="4940300"/>
        </p:xfrm>
        <a:graphic>
          <a:graphicData uri="http://schemas.openxmlformats.org/presentationml/2006/ole">
            <mc:AlternateContent xmlns:mc="http://schemas.openxmlformats.org/markup-compatibility/2006">
              <mc:Choice xmlns:v="urn:schemas-microsoft-com:vml" Requires="v">
                <p:oleObj spid="_x0000_s47131" name="Document" r:id="rId5" imgW="4152900" imgH="4940300" progId="Word.Document.8">
                  <p:embed/>
                </p:oleObj>
              </mc:Choice>
              <mc:Fallback>
                <p:oleObj name="Document" r:id="rId5" imgW="4152900" imgH="494030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857250"/>
                        <a:ext cx="41529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9" name="AutoShape 5"/>
          <p:cNvSpPr>
            <a:spLocks noChangeArrowheads="1"/>
          </p:cNvSpPr>
          <p:nvPr/>
        </p:nvSpPr>
        <p:spPr bwMode="auto">
          <a:xfrm>
            <a:off x="1008063" y="2719388"/>
            <a:ext cx="3048000" cy="381000"/>
          </a:xfrm>
          <a:prstGeom prst="flowChartInputOutput">
            <a:avLst/>
          </a:prstGeom>
          <a:noFill/>
          <a:ln w="57150">
            <a:solidFill>
              <a:srgbClr val="9900CC"/>
            </a:solidFill>
            <a:miter lim="800000"/>
            <a:headEnd/>
            <a:tailEnd/>
          </a:ln>
          <a:effectLst/>
        </p:spPr>
        <p:txBody>
          <a:bodyPr wrap="none" anchor="ctr">
            <a:prstTxWarp prst="textNoShape">
              <a:avLst/>
            </a:prstTxWarp>
          </a:bodyPr>
          <a:lstStyle/>
          <a:p>
            <a:endParaRPr lang="en-US" dirty="0">
              <a:latin typeface="Calibri"/>
            </a:endParaRPr>
          </a:p>
        </p:txBody>
      </p:sp>
      <p:sp>
        <p:nvSpPr>
          <p:cNvPr id="47110" name="Rectangle 6"/>
          <p:cNvSpPr>
            <a:spLocks noChangeArrowheads="1"/>
          </p:cNvSpPr>
          <p:nvPr/>
        </p:nvSpPr>
        <p:spPr bwMode="auto">
          <a:xfrm>
            <a:off x="4495800" y="933450"/>
            <a:ext cx="990600" cy="990600"/>
          </a:xfrm>
          <a:prstGeom prst="rect">
            <a:avLst/>
          </a:prstGeom>
          <a:noFill/>
          <a:ln w="28575">
            <a:solidFill>
              <a:srgbClr val="9900CC"/>
            </a:solidFill>
            <a:miter lim="800000"/>
            <a:headEnd/>
            <a:tailEnd/>
          </a:ln>
          <a:effectLst/>
        </p:spPr>
        <p:txBody>
          <a:bodyPr wrap="none" anchor="ctr">
            <a:prstTxWarp prst="textNoShape">
              <a:avLst/>
            </a:prstTxWarp>
          </a:bodyPr>
          <a:lstStyle/>
          <a:p>
            <a:endParaRPr lang="en-US" dirty="0">
              <a:latin typeface="Calibri"/>
            </a:endParaRPr>
          </a:p>
        </p:txBody>
      </p:sp>
      <p:sp>
        <p:nvSpPr>
          <p:cNvPr id="47111" name="AutoShape 7"/>
          <p:cNvSpPr>
            <a:spLocks noChangeArrowheads="1"/>
          </p:cNvSpPr>
          <p:nvPr/>
        </p:nvSpPr>
        <p:spPr bwMode="auto">
          <a:xfrm>
            <a:off x="1001713" y="3048000"/>
            <a:ext cx="3048000" cy="381000"/>
          </a:xfrm>
          <a:prstGeom prst="flowChartInputOutput">
            <a:avLst/>
          </a:prstGeom>
          <a:noFill/>
          <a:ln w="57150">
            <a:solidFill>
              <a:srgbClr val="FF0000"/>
            </a:solidFill>
            <a:miter lim="800000"/>
            <a:headEnd/>
            <a:tailEnd/>
          </a:ln>
          <a:effectLst/>
        </p:spPr>
        <p:txBody>
          <a:bodyPr wrap="none" anchor="ctr">
            <a:prstTxWarp prst="textNoShape">
              <a:avLst/>
            </a:prstTxWarp>
          </a:bodyPr>
          <a:lstStyle/>
          <a:p>
            <a:endParaRPr lang="en-US" dirty="0">
              <a:latin typeface="Calibri"/>
            </a:endParaRPr>
          </a:p>
        </p:txBody>
      </p:sp>
      <p:sp>
        <p:nvSpPr>
          <p:cNvPr id="47112" name="Rectangle 8"/>
          <p:cNvSpPr>
            <a:spLocks noChangeArrowheads="1"/>
          </p:cNvSpPr>
          <p:nvPr/>
        </p:nvSpPr>
        <p:spPr bwMode="auto">
          <a:xfrm>
            <a:off x="5486400" y="933450"/>
            <a:ext cx="990600" cy="990600"/>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dirty="0">
              <a:latin typeface="Calibri"/>
            </a:endParaRPr>
          </a:p>
        </p:txBody>
      </p:sp>
      <p:sp>
        <p:nvSpPr>
          <p:cNvPr id="47113" name="AutoShape 9"/>
          <p:cNvSpPr>
            <a:spLocks noChangeArrowheads="1"/>
          </p:cNvSpPr>
          <p:nvPr/>
        </p:nvSpPr>
        <p:spPr bwMode="auto">
          <a:xfrm>
            <a:off x="1008063" y="3429000"/>
            <a:ext cx="3048000" cy="381000"/>
          </a:xfrm>
          <a:prstGeom prst="flowChartInputOutput">
            <a:avLst/>
          </a:prstGeom>
          <a:noFill/>
          <a:ln w="57150">
            <a:solidFill>
              <a:srgbClr val="008080"/>
            </a:solidFill>
            <a:miter lim="800000"/>
            <a:headEnd/>
            <a:tailEnd/>
          </a:ln>
          <a:effectLst/>
        </p:spPr>
        <p:txBody>
          <a:bodyPr wrap="none" anchor="ctr">
            <a:prstTxWarp prst="textNoShape">
              <a:avLst/>
            </a:prstTxWarp>
          </a:bodyPr>
          <a:lstStyle/>
          <a:p>
            <a:endParaRPr lang="en-US" dirty="0">
              <a:latin typeface="Calibri"/>
            </a:endParaRPr>
          </a:p>
        </p:txBody>
      </p:sp>
      <p:sp>
        <p:nvSpPr>
          <p:cNvPr id="47114" name="Rectangle 10"/>
          <p:cNvSpPr>
            <a:spLocks noChangeArrowheads="1"/>
          </p:cNvSpPr>
          <p:nvPr/>
        </p:nvSpPr>
        <p:spPr bwMode="auto">
          <a:xfrm>
            <a:off x="6477000" y="933450"/>
            <a:ext cx="914400" cy="990600"/>
          </a:xfrm>
          <a:prstGeom prst="rect">
            <a:avLst/>
          </a:prstGeom>
          <a:noFill/>
          <a:ln w="28575">
            <a:solidFill>
              <a:srgbClr val="008080"/>
            </a:solidFill>
            <a:miter lim="800000"/>
            <a:headEnd/>
            <a:tailEnd/>
          </a:ln>
          <a:effectLst/>
        </p:spPr>
        <p:txBody>
          <a:bodyPr wrap="none" anchor="ctr">
            <a:prstTxWarp prst="textNoShape">
              <a:avLst/>
            </a:prstTxWarp>
          </a:bodyPr>
          <a:lstStyle/>
          <a:p>
            <a:endParaRPr lang="en-US" dirty="0">
              <a:latin typeface="Calibri"/>
            </a:endParaRPr>
          </a:p>
        </p:txBody>
      </p:sp>
      <p:sp>
        <p:nvSpPr>
          <p:cNvPr id="47115" name="AutoShape 11"/>
          <p:cNvSpPr>
            <a:spLocks noChangeArrowheads="1"/>
          </p:cNvSpPr>
          <p:nvPr/>
        </p:nvSpPr>
        <p:spPr bwMode="auto">
          <a:xfrm>
            <a:off x="990600" y="3868738"/>
            <a:ext cx="3048000" cy="381000"/>
          </a:xfrm>
          <a:prstGeom prst="flowChartInputOutput">
            <a:avLst/>
          </a:prstGeom>
          <a:noFill/>
          <a:ln w="57150">
            <a:solidFill>
              <a:srgbClr val="0000CC"/>
            </a:solidFill>
            <a:miter lim="800000"/>
            <a:headEnd/>
            <a:tailEnd/>
          </a:ln>
          <a:effectLst/>
        </p:spPr>
        <p:txBody>
          <a:bodyPr wrap="none" anchor="ctr">
            <a:prstTxWarp prst="textNoShape">
              <a:avLst/>
            </a:prstTxWarp>
          </a:bodyPr>
          <a:lstStyle/>
          <a:p>
            <a:endParaRPr lang="en-US" dirty="0">
              <a:latin typeface="Calibri"/>
            </a:endParaRPr>
          </a:p>
        </p:txBody>
      </p:sp>
      <p:sp>
        <p:nvSpPr>
          <p:cNvPr id="47116" name="Rectangle 12"/>
          <p:cNvSpPr>
            <a:spLocks noChangeArrowheads="1"/>
          </p:cNvSpPr>
          <p:nvPr/>
        </p:nvSpPr>
        <p:spPr bwMode="auto">
          <a:xfrm>
            <a:off x="7467600" y="933450"/>
            <a:ext cx="914400" cy="990600"/>
          </a:xfrm>
          <a:prstGeom prst="rect">
            <a:avLst/>
          </a:prstGeom>
          <a:noFill/>
          <a:ln w="28575">
            <a:solidFill>
              <a:srgbClr val="0000CC"/>
            </a:solidFill>
            <a:miter lim="800000"/>
            <a:headEnd/>
            <a:tailEnd/>
          </a:ln>
          <a:effectLst/>
        </p:spPr>
        <p:txBody>
          <a:bodyPr wrap="none" anchor="ctr">
            <a:prstTxWarp prst="textNoShape">
              <a:avLst/>
            </a:prstTxWarp>
          </a:bodyPr>
          <a:lstStyle/>
          <a:p>
            <a:endParaRPr lang="en-US" dirty="0">
              <a:latin typeface="Calibri"/>
            </a:endParaRPr>
          </a:p>
        </p:txBody>
      </p:sp>
      <p:sp>
        <p:nvSpPr>
          <p:cNvPr id="47117" name="Rectangle 13"/>
          <p:cNvSpPr>
            <a:spLocks noChangeArrowheads="1"/>
          </p:cNvSpPr>
          <p:nvPr/>
        </p:nvSpPr>
        <p:spPr bwMode="auto">
          <a:xfrm>
            <a:off x="4495800" y="247650"/>
            <a:ext cx="1063061"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9900CC"/>
                </a:solidFill>
                <a:latin typeface="Symbol" charset="2"/>
              </a:rPr>
              <a:t>f</a:t>
            </a:r>
            <a:r>
              <a:rPr lang="en-US" baseline="-25000" dirty="0">
                <a:solidFill>
                  <a:srgbClr val="9900CC"/>
                </a:solidFill>
                <a:latin typeface="Cambria"/>
              </a:rPr>
              <a:t>2</a:t>
            </a:r>
            <a:r>
              <a:rPr lang="en-US" dirty="0">
                <a:solidFill>
                  <a:srgbClr val="9900CC"/>
                </a:solidFill>
                <a:latin typeface="Cambria"/>
              </a:rPr>
              <a:t> = 0°</a:t>
            </a:r>
          </a:p>
        </p:txBody>
      </p:sp>
      <p:sp>
        <p:nvSpPr>
          <p:cNvPr id="47118" name="Rectangle 14"/>
          <p:cNvSpPr>
            <a:spLocks noChangeArrowheads="1"/>
          </p:cNvSpPr>
          <p:nvPr/>
        </p:nvSpPr>
        <p:spPr bwMode="auto">
          <a:xfrm>
            <a:off x="5510213" y="0"/>
            <a:ext cx="1063061"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2</a:t>
            </a:r>
            <a:r>
              <a:rPr lang="en-US" dirty="0">
                <a:solidFill>
                  <a:srgbClr val="FF0000"/>
                </a:solidFill>
                <a:latin typeface="Cambria"/>
              </a:rPr>
              <a:t> = 5°</a:t>
            </a:r>
          </a:p>
        </p:txBody>
      </p:sp>
      <p:sp>
        <p:nvSpPr>
          <p:cNvPr id="47119" name="Rectangle 15"/>
          <p:cNvSpPr>
            <a:spLocks noChangeArrowheads="1"/>
          </p:cNvSpPr>
          <p:nvPr/>
        </p:nvSpPr>
        <p:spPr bwMode="auto">
          <a:xfrm>
            <a:off x="7415213" y="0"/>
            <a:ext cx="1216950"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CC"/>
                </a:solidFill>
                <a:latin typeface="Symbol" charset="2"/>
              </a:rPr>
              <a:t>f</a:t>
            </a:r>
            <a:r>
              <a:rPr lang="en-US" baseline="-25000" dirty="0">
                <a:solidFill>
                  <a:srgbClr val="0000CC"/>
                </a:solidFill>
                <a:latin typeface="Cambria"/>
              </a:rPr>
              <a:t>2</a:t>
            </a:r>
            <a:r>
              <a:rPr lang="en-US" dirty="0">
                <a:solidFill>
                  <a:srgbClr val="0000CC"/>
                </a:solidFill>
                <a:latin typeface="Cambria"/>
              </a:rPr>
              <a:t> = 15°</a:t>
            </a:r>
          </a:p>
        </p:txBody>
      </p:sp>
      <p:sp>
        <p:nvSpPr>
          <p:cNvPr id="47120" name="Rectangle 16"/>
          <p:cNvSpPr>
            <a:spLocks noChangeArrowheads="1"/>
          </p:cNvSpPr>
          <p:nvPr/>
        </p:nvSpPr>
        <p:spPr bwMode="auto">
          <a:xfrm>
            <a:off x="6400800" y="323850"/>
            <a:ext cx="1216950"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r>
              <a:rPr lang="en-US" baseline="-25000" dirty="0">
                <a:solidFill>
                  <a:srgbClr val="008080"/>
                </a:solidFill>
                <a:latin typeface="Cambria"/>
              </a:rPr>
              <a:t>2</a:t>
            </a:r>
            <a:r>
              <a:rPr lang="en-US" dirty="0">
                <a:solidFill>
                  <a:srgbClr val="008080"/>
                </a:solidFill>
                <a:latin typeface="Cambria"/>
              </a:rPr>
              <a:t> = 10°</a:t>
            </a:r>
          </a:p>
        </p:txBody>
      </p:sp>
      <p:sp>
        <p:nvSpPr>
          <p:cNvPr id="47121" name="Line 17"/>
          <p:cNvSpPr>
            <a:spLocks noChangeShapeType="1"/>
          </p:cNvSpPr>
          <p:nvPr/>
        </p:nvSpPr>
        <p:spPr bwMode="auto">
          <a:xfrm flipV="1">
            <a:off x="533400" y="2286000"/>
            <a:ext cx="14478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7122" name="Line 18"/>
          <p:cNvSpPr>
            <a:spLocks noChangeShapeType="1"/>
          </p:cNvSpPr>
          <p:nvPr/>
        </p:nvSpPr>
        <p:spPr bwMode="auto">
          <a:xfrm flipH="1">
            <a:off x="0" y="2286000"/>
            <a:ext cx="53340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7123" name="Text Box 19"/>
          <p:cNvSpPr txBox="1">
            <a:spLocks noChangeArrowheads="1"/>
          </p:cNvSpPr>
          <p:nvPr/>
        </p:nvSpPr>
        <p:spPr bwMode="auto">
          <a:xfrm>
            <a:off x="2193925" y="1555750"/>
            <a:ext cx="641271" cy="707886"/>
          </a:xfrm>
          <a:prstGeom prst="rect">
            <a:avLst/>
          </a:prstGeom>
          <a:noFill/>
          <a:ln w="9525">
            <a:noFill/>
            <a:miter lim="800000"/>
            <a:headEnd/>
            <a:tailEnd/>
          </a:ln>
          <a:effectLst/>
        </p:spPr>
        <p:txBody>
          <a:bodyPr wrap="none">
            <a:prstTxWarp prst="textNoShape">
              <a:avLst/>
            </a:prstTxWarp>
            <a:spAutoFit/>
          </a:bodyPr>
          <a:lstStyle/>
          <a:p>
            <a:r>
              <a:rPr lang="en-US" sz="4000" dirty="0">
                <a:solidFill>
                  <a:srgbClr val="FF0000"/>
                </a:solidFill>
                <a:latin typeface="Symbol" charset="2"/>
              </a:rPr>
              <a:t>f</a:t>
            </a:r>
            <a:r>
              <a:rPr lang="en-US" sz="4000" baseline="-25000" dirty="0">
                <a:solidFill>
                  <a:srgbClr val="FF0000"/>
                </a:solidFill>
                <a:latin typeface="Cambria"/>
              </a:rPr>
              <a:t>1</a:t>
            </a:r>
            <a:endParaRPr lang="en-US" sz="4000" dirty="0">
              <a:solidFill>
                <a:srgbClr val="FF0000"/>
              </a:solidFill>
              <a:latin typeface="Cambria"/>
            </a:endParaRPr>
          </a:p>
        </p:txBody>
      </p:sp>
      <p:sp>
        <p:nvSpPr>
          <p:cNvPr id="47124" name="Text Box 20"/>
          <p:cNvSpPr txBox="1">
            <a:spLocks noChangeArrowheads="1"/>
          </p:cNvSpPr>
          <p:nvPr/>
        </p:nvSpPr>
        <p:spPr bwMode="auto">
          <a:xfrm>
            <a:off x="0" y="1371600"/>
            <a:ext cx="571500" cy="701675"/>
          </a:xfrm>
          <a:prstGeom prst="rect">
            <a:avLst/>
          </a:prstGeom>
          <a:noFill/>
          <a:ln w="9525">
            <a:noFill/>
            <a:miter lim="800000"/>
            <a:headEnd/>
            <a:tailEnd/>
          </a:ln>
          <a:effectLst/>
        </p:spPr>
        <p:txBody>
          <a:bodyPr wrap="none">
            <a:prstTxWarp prst="textNoShape">
              <a:avLst/>
            </a:prstTxWarp>
            <a:spAutoFit/>
          </a:bodyPr>
          <a:lstStyle/>
          <a:p>
            <a:r>
              <a:rPr lang="en-US" sz="4000" dirty="0">
                <a:solidFill>
                  <a:srgbClr val="FF0000"/>
                </a:solidFill>
                <a:latin typeface="Symbol" charset="2"/>
              </a:rPr>
              <a:t>F</a:t>
            </a:r>
            <a:endParaRPr lang="en-US" sz="4000" dirty="0">
              <a:solidFill>
                <a:srgbClr val="FF0000"/>
              </a:solidFill>
              <a:latin typeface="Cambria"/>
            </a:endParaRPr>
          </a:p>
        </p:txBody>
      </p:sp>
      <p:sp>
        <p:nvSpPr>
          <p:cNvPr id="47125" name="Line 21"/>
          <p:cNvSpPr>
            <a:spLocks noChangeShapeType="1"/>
          </p:cNvSpPr>
          <p:nvPr/>
        </p:nvSpPr>
        <p:spPr bwMode="auto">
          <a:xfrm>
            <a:off x="533400" y="2286000"/>
            <a:ext cx="0" cy="2057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7126" name="Text Box 22"/>
          <p:cNvSpPr txBox="1">
            <a:spLocks noChangeArrowheads="1"/>
          </p:cNvSpPr>
          <p:nvPr/>
        </p:nvSpPr>
        <p:spPr bwMode="auto">
          <a:xfrm>
            <a:off x="228600" y="4322763"/>
            <a:ext cx="641271" cy="707886"/>
          </a:xfrm>
          <a:prstGeom prst="rect">
            <a:avLst/>
          </a:prstGeom>
          <a:noFill/>
          <a:ln w="9525">
            <a:noFill/>
            <a:miter lim="800000"/>
            <a:headEnd/>
            <a:tailEnd/>
          </a:ln>
          <a:effectLst/>
        </p:spPr>
        <p:txBody>
          <a:bodyPr wrap="none">
            <a:prstTxWarp prst="textNoShape">
              <a:avLst/>
            </a:prstTxWarp>
            <a:spAutoFit/>
          </a:bodyPr>
          <a:lstStyle/>
          <a:p>
            <a:r>
              <a:rPr lang="en-US" sz="4000" dirty="0">
                <a:solidFill>
                  <a:srgbClr val="FF0000"/>
                </a:solidFill>
                <a:latin typeface="Symbol" charset="2"/>
              </a:rPr>
              <a:t>f</a:t>
            </a:r>
            <a:r>
              <a:rPr lang="en-US" sz="4000" baseline="-25000" dirty="0">
                <a:solidFill>
                  <a:srgbClr val="FF0000"/>
                </a:solidFill>
                <a:latin typeface="Cambria"/>
              </a:rPr>
              <a:t>2</a:t>
            </a:r>
            <a:endParaRPr lang="en-US" sz="4000" dirty="0">
              <a:solidFill>
                <a:srgbClr val="FF0000"/>
              </a:solidFill>
              <a:latin typeface="Cambria"/>
            </a:endParaRPr>
          </a:p>
        </p:txBody>
      </p:sp>
      <p:sp>
        <p:nvSpPr>
          <p:cNvPr id="47127" name="Text Box 23"/>
          <p:cNvSpPr txBox="1">
            <a:spLocks noChangeArrowheads="1"/>
          </p:cNvSpPr>
          <p:nvPr/>
        </p:nvSpPr>
        <p:spPr bwMode="auto">
          <a:xfrm>
            <a:off x="517525" y="5911850"/>
            <a:ext cx="8016875" cy="915988"/>
          </a:xfrm>
          <a:prstGeom prst="rect">
            <a:avLst/>
          </a:prstGeom>
          <a:noFill/>
          <a:ln w="9525">
            <a:noFill/>
            <a:miter lim="800000"/>
            <a:headEnd/>
            <a:tailEnd/>
          </a:ln>
          <a:effectLst/>
        </p:spPr>
        <p:txBody>
          <a:bodyPr>
            <a:prstTxWarp prst="textNoShape">
              <a:avLst/>
            </a:prstTxWarp>
            <a:spAutoFit/>
          </a:bodyPr>
          <a:lstStyle/>
          <a:p>
            <a:r>
              <a:rPr lang="en-US" sz="1800" dirty="0">
                <a:latin typeface="Calibri"/>
              </a:rPr>
              <a:t>This example of the texture of rolled copper, taken from Bunge’s book, uses the Bunge definition of the Euler angles so that each possible orientation is defined by (</a:t>
            </a:r>
            <a:r>
              <a:rPr lang="en-US" sz="1800" i="1" dirty="0">
                <a:latin typeface="Symbol" charset="2"/>
              </a:rPr>
              <a:t>f</a:t>
            </a:r>
            <a:r>
              <a:rPr lang="en-US" sz="1800" i="1" baseline="-25000" dirty="0">
                <a:latin typeface="Cambria"/>
              </a:rPr>
              <a:t>1</a:t>
            </a:r>
            <a:r>
              <a:rPr lang="en-US" sz="1800" i="1" dirty="0">
                <a:latin typeface="Cambria"/>
              </a:rPr>
              <a:t>, </a:t>
            </a:r>
            <a:r>
              <a:rPr lang="en-US" sz="1800" i="1" dirty="0">
                <a:latin typeface="Symbol" charset="2"/>
              </a:rPr>
              <a:t></a:t>
            </a:r>
            <a:r>
              <a:rPr lang="en-US" sz="1800" i="1" dirty="0">
                <a:latin typeface="Cambria"/>
              </a:rPr>
              <a:t>, </a:t>
            </a:r>
            <a:r>
              <a:rPr lang="en-US" sz="1800" i="1" dirty="0">
                <a:latin typeface="Symbol" charset="2"/>
              </a:rPr>
              <a:t>f</a:t>
            </a:r>
            <a:r>
              <a:rPr lang="en-US" sz="1800" i="1" baseline="-25000" dirty="0">
                <a:latin typeface="Cambria"/>
              </a:rPr>
              <a:t>2</a:t>
            </a:r>
            <a:r>
              <a:rPr lang="en-US" sz="1800" dirty="0">
                <a:latin typeface="Cambria"/>
              </a:rPr>
              <a:t>)</a:t>
            </a:r>
            <a:endParaRPr lang="en-US" sz="1800" dirty="0">
              <a:solidFill>
                <a:srgbClr val="9900CC"/>
              </a:solidFill>
              <a:latin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Transformations of Axes</a:t>
            </a:r>
            <a:endParaRPr lang="en-US" dirty="0"/>
          </a:p>
        </p:txBody>
      </p:sp>
      <p:sp>
        <p:nvSpPr>
          <p:cNvPr id="3" name="Slide Number Placeholder 2"/>
          <p:cNvSpPr>
            <a:spLocks noGrp="1"/>
          </p:cNvSpPr>
          <p:nvPr>
            <p:ph type="sldNum" sz="quarter" idx="12"/>
          </p:nvPr>
        </p:nvSpPr>
        <p:spPr/>
        <p:txBody>
          <a:bodyPr/>
          <a:lstStyle/>
          <a:p>
            <a:fld id="{EB73AB63-8CA2-214E-85F9-647369CC0A09}" type="slidenum">
              <a:rPr lang="en-US" smtClean="0"/>
              <a:pPr/>
              <a:t>38</a:t>
            </a:fld>
            <a:endParaRPr lang="en-US"/>
          </a:p>
        </p:txBody>
      </p:sp>
      <p:sp>
        <p:nvSpPr>
          <p:cNvPr id="4" name="Rectangle 3"/>
          <p:cNvSpPr txBox="1">
            <a:spLocks noChangeArrowheads="1"/>
          </p:cNvSpPr>
          <p:nvPr/>
        </p:nvSpPr>
        <p:spPr>
          <a:xfrm>
            <a:off x="609600" y="1143000"/>
            <a:ext cx="8229600" cy="563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000" dirty="0" smtClean="0">
                <a:solidFill>
                  <a:srgbClr val="800000"/>
                </a:solidFill>
                <a:latin typeface="Calibri"/>
              </a:rPr>
              <a:t>A</a:t>
            </a:r>
            <a:r>
              <a:rPr lang="en-US" sz="2000" b="1" dirty="0" smtClean="0">
                <a:solidFill>
                  <a:srgbClr val="800000"/>
                </a:solidFill>
                <a:latin typeface="Calibri"/>
              </a:rPr>
              <a:t> </a:t>
            </a:r>
            <a:r>
              <a:rPr lang="en-US" sz="2000" dirty="0" smtClean="0">
                <a:solidFill>
                  <a:srgbClr val="800000"/>
                </a:solidFill>
                <a:latin typeface="Calibri"/>
              </a:rPr>
              <a:t>3D object such as a crystal requires </a:t>
            </a:r>
            <a:r>
              <a:rPr lang="en-US" sz="2000" b="1" dirty="0" smtClean="0">
                <a:solidFill>
                  <a:srgbClr val="800000"/>
                </a:solidFill>
                <a:latin typeface="Calibri"/>
              </a:rPr>
              <a:t>3 parameters </a:t>
            </a:r>
            <a:r>
              <a:rPr lang="en-US" sz="2000" dirty="0" smtClean="0">
                <a:solidFill>
                  <a:srgbClr val="800000"/>
                </a:solidFill>
                <a:latin typeface="Calibri"/>
              </a:rPr>
              <a:t>to describe its (angular) position.</a:t>
            </a:r>
          </a:p>
          <a:p>
            <a:pPr>
              <a:lnSpc>
                <a:spcPct val="90000"/>
              </a:lnSpc>
            </a:pPr>
            <a:r>
              <a:rPr lang="en-US" sz="2000" dirty="0" smtClean="0">
                <a:latin typeface="Calibri"/>
              </a:rPr>
              <a:t>The 3 parameters can be one of a great variety of types, including Euler angles (best known in Materials Science), unit quaternions (popular in robotics), Rodrigues vectors (useful for grain boundaries), or rotation matrices.</a:t>
            </a:r>
          </a:p>
          <a:p>
            <a:pPr>
              <a:lnSpc>
                <a:spcPct val="90000"/>
              </a:lnSpc>
            </a:pPr>
            <a:r>
              <a:rPr lang="en-US" sz="2000" dirty="0" smtClean="0">
                <a:latin typeface="Calibri"/>
              </a:rPr>
              <a:t>Most often in materials science, we prefer to describe properties and field quantities (stress, strain, current, heat flux …) in terms of a convenient local frame.</a:t>
            </a:r>
          </a:p>
          <a:p>
            <a:pPr>
              <a:lnSpc>
                <a:spcPct val="90000"/>
              </a:lnSpc>
            </a:pPr>
            <a:r>
              <a:rPr lang="en-US" sz="2000" dirty="0" smtClean="0">
                <a:latin typeface="Calibri"/>
              </a:rPr>
              <a:t>Since some quantities are most easily described in, say, a frame associated with a specimen (e.g. rolling-transverse-normal) and others (such as single crystal properties) are associated with the local crystal frame, we need a method to transform quantities from one frame to another.</a:t>
            </a:r>
          </a:p>
          <a:p>
            <a:pPr>
              <a:lnSpc>
                <a:spcPct val="90000"/>
              </a:lnSpc>
            </a:pPr>
            <a:r>
              <a:rPr lang="en-US" sz="2000" dirty="0" smtClean="0">
                <a:latin typeface="Calibri"/>
              </a:rPr>
              <a:t>There is a standard procedure known as “transformation of axes” that we will use.  Later on we will see that it is implicit in the Tensor Transformation Rule.  Mathematicians know this as a “passive rotation”.  It is complementary to the “active rotation” commonly used in solid mechanics.</a:t>
            </a:r>
          </a:p>
          <a:p>
            <a:pPr>
              <a:lnSpc>
                <a:spcPct val="90000"/>
              </a:lnSpc>
            </a:pPr>
            <a:r>
              <a:rPr lang="en-US" sz="1600" i="1" dirty="0" smtClean="0">
                <a:latin typeface="Calibri"/>
              </a:rPr>
              <a:t>Vector and Tensor Analysis</a:t>
            </a:r>
            <a:r>
              <a:rPr lang="en-US" sz="1600" dirty="0" smtClean="0">
                <a:latin typeface="Calibri"/>
              </a:rPr>
              <a:t>, </a:t>
            </a:r>
            <a:r>
              <a:rPr lang="en-US" sz="1600" dirty="0" err="1" smtClean="0">
                <a:latin typeface="Calibri"/>
              </a:rPr>
              <a:t>Borisenko</a:t>
            </a:r>
            <a:r>
              <a:rPr lang="en-US" sz="1600" dirty="0" smtClean="0">
                <a:latin typeface="Calibri"/>
              </a:rPr>
              <a:t> &amp; </a:t>
            </a:r>
            <a:r>
              <a:rPr lang="en-US" sz="1600" dirty="0" err="1" smtClean="0">
                <a:latin typeface="Calibri"/>
              </a:rPr>
              <a:t>Tarapov</a:t>
            </a:r>
            <a:r>
              <a:rPr lang="en-US" sz="1600" dirty="0" smtClean="0">
                <a:latin typeface="Calibri"/>
              </a:rPr>
              <a:t>, translated by R. </a:t>
            </a:r>
            <a:r>
              <a:rPr lang="en-US" sz="1600" dirty="0" err="1" smtClean="0">
                <a:latin typeface="Calibri"/>
              </a:rPr>
              <a:t>Silverman,Dover</a:t>
            </a:r>
            <a:r>
              <a:rPr lang="en-US" sz="1600" dirty="0" smtClean="0">
                <a:latin typeface="Calibri"/>
              </a:rPr>
              <a:t> 1979.</a:t>
            </a:r>
            <a:endParaRPr lang="en-US" sz="1600" i="1" dirty="0">
              <a:latin typeface="Calibri"/>
            </a:endParaRPr>
          </a:p>
        </p:txBody>
      </p:sp>
    </p:spTree>
    <p:extLst>
      <p:ext uri="{BB962C8B-B14F-4D97-AF65-F5344CB8AC3E}">
        <p14:creationId xmlns:p14="http://schemas.microsoft.com/office/powerpoint/2010/main" val="136842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8A2489B-D3BA-4B4E-AF55-E3A417B7A51C}" type="slidenum">
              <a:rPr lang="en-US" altLang="ja-JP"/>
              <a:pPr/>
              <a:t>39</a:t>
            </a:fld>
            <a:endParaRPr lang="en-US" altLang="ja-JP"/>
          </a:p>
        </p:txBody>
      </p:sp>
      <p:sp>
        <p:nvSpPr>
          <p:cNvPr id="156674" name="Rectangle 2"/>
          <p:cNvSpPr>
            <a:spLocks noGrp="1" noChangeArrowheads="1"/>
          </p:cNvSpPr>
          <p:nvPr>
            <p:ph type="title"/>
          </p:nvPr>
        </p:nvSpPr>
        <p:spPr>
          <a:xfrm>
            <a:off x="533400" y="228600"/>
            <a:ext cx="8305800" cy="1143000"/>
          </a:xfrm>
        </p:spPr>
        <p:txBody>
          <a:bodyPr/>
          <a:lstStyle/>
          <a:p>
            <a:r>
              <a:rPr lang="en-US" altLang="ja-JP" dirty="0"/>
              <a:t>Scalars, Vectors, Tensors: </a:t>
            </a:r>
            <a:r>
              <a:rPr lang="en-US" altLang="ja-JP" dirty="0" smtClean="0"/>
              <a:t>Notation</a:t>
            </a:r>
            <a:endParaRPr lang="en-US" altLang="ja-JP" dirty="0"/>
          </a:p>
        </p:txBody>
      </p:sp>
      <p:sp>
        <p:nvSpPr>
          <p:cNvPr id="156675" name="Rectangle 3"/>
          <p:cNvSpPr>
            <a:spLocks noGrp="1" noChangeArrowheads="1"/>
          </p:cNvSpPr>
          <p:nvPr>
            <p:ph type="body" idx="1"/>
          </p:nvPr>
        </p:nvSpPr>
        <p:spPr>
          <a:xfrm>
            <a:off x="609600" y="1371600"/>
            <a:ext cx="7848600" cy="5410200"/>
          </a:xfrm>
        </p:spPr>
        <p:txBody>
          <a:bodyPr/>
          <a:lstStyle/>
          <a:p>
            <a:r>
              <a:rPr lang="en-US" altLang="ja-JP" sz="1800" dirty="0"/>
              <a:t>General case: three dimensions</a:t>
            </a:r>
          </a:p>
          <a:p>
            <a:r>
              <a:rPr lang="en-US" altLang="ja-JP" sz="1800" dirty="0"/>
              <a:t>Vector: needs </a:t>
            </a:r>
            <a:r>
              <a:rPr lang="en-US" altLang="ja-JP" sz="1800" i="1" dirty="0"/>
              <a:t>3 numbers </a:t>
            </a:r>
            <a:r>
              <a:rPr lang="en-US" altLang="ja-JP" sz="1800" dirty="0"/>
              <a:t>or coefficients to quantify its </a:t>
            </a:r>
            <a:r>
              <a:rPr lang="en-US" altLang="ja-JP" sz="1800" i="1" dirty="0" err="1"/>
              <a:t>x</a:t>
            </a:r>
            <a:r>
              <a:rPr lang="en-US" altLang="ja-JP" sz="1800" dirty="0"/>
              <a:t>, </a:t>
            </a:r>
            <a:r>
              <a:rPr lang="en-US" altLang="ja-JP" sz="1800" i="1" dirty="0" err="1"/>
              <a:t>y</a:t>
            </a:r>
            <a:r>
              <a:rPr lang="en-US" altLang="ja-JP" sz="1800" dirty="0"/>
              <a:t> and </a:t>
            </a:r>
            <a:r>
              <a:rPr lang="en-US" altLang="ja-JP" sz="1800" i="1" dirty="0" err="1"/>
              <a:t>z</a:t>
            </a:r>
            <a:r>
              <a:rPr lang="en-US" altLang="ja-JP" sz="1800" dirty="0"/>
              <a:t> components.  </a:t>
            </a:r>
          </a:p>
          <a:p>
            <a:r>
              <a:rPr lang="en-US" altLang="ja-JP" sz="1800" dirty="0"/>
              <a:t>Two notations for vectors: “vector-tensor notation” where </a:t>
            </a:r>
            <a:r>
              <a:rPr lang="en-US" altLang="ja-JP" sz="1800" b="1" dirty="0"/>
              <a:t>bold-face </a:t>
            </a:r>
            <a:r>
              <a:rPr lang="en-US" altLang="ja-JP" sz="1800" dirty="0"/>
              <a:t>implies higher-than-scalar nature; “component notation” where a suffix(-</a:t>
            </a:r>
            <a:r>
              <a:rPr lang="en-US" altLang="ja-JP" sz="1800" dirty="0" err="1"/>
              <a:t>es</a:t>
            </a:r>
            <a:r>
              <a:rPr lang="en-US" altLang="ja-JP" sz="1800" dirty="0"/>
              <a:t>) show how many coefficients are needed.</a:t>
            </a:r>
          </a:p>
          <a:p>
            <a:r>
              <a:rPr lang="en-US" altLang="ja-JP" sz="1800" dirty="0"/>
              <a:t>Vector: either </a:t>
            </a:r>
            <a:r>
              <a:rPr lang="en-US" altLang="ja-JP" sz="1800" b="1" dirty="0" err="1"/>
              <a:t>b</a:t>
            </a:r>
            <a:r>
              <a:rPr lang="en-US" altLang="ja-JP" sz="1800" dirty="0"/>
              <a:t> or </a:t>
            </a:r>
            <a:r>
              <a:rPr lang="en-US" altLang="ja-JP" sz="1800" i="1" dirty="0">
                <a:latin typeface="Times" charset="0"/>
              </a:rPr>
              <a:t>b</a:t>
            </a:r>
            <a:r>
              <a:rPr lang="en-US" altLang="ja-JP" sz="1800" i="1" baseline="-25000" dirty="0">
                <a:latin typeface="Times" charset="0"/>
              </a:rPr>
              <a:t>i</a:t>
            </a:r>
            <a:r>
              <a:rPr lang="en-US" altLang="ja-JP" sz="1800" i="1" dirty="0">
                <a:latin typeface="Times" charset="0"/>
              </a:rPr>
              <a:t>,i</a:t>
            </a:r>
            <a:r>
              <a:rPr lang="en-US" altLang="ja-JP" sz="1800" i="1" dirty="0">
                <a:latin typeface="Symbol" charset="2"/>
                <a:sym typeface="Symbol" charset="2"/>
              </a:rPr>
              <a:t></a:t>
            </a:r>
            <a:r>
              <a:rPr lang="en-US" altLang="ja-JP" sz="1800" i="1" dirty="0">
                <a:latin typeface="Times" charset="0"/>
              </a:rPr>
              <a:t>{1,2,3}</a:t>
            </a:r>
            <a:r>
              <a:rPr lang="en-US" altLang="ja-JP" sz="1800" i="1" dirty="0">
                <a:sym typeface="Symbol" charset="2"/>
              </a:rPr>
              <a:t>, or, </a:t>
            </a:r>
            <a:r>
              <a:rPr lang="en-US" altLang="ja-JP" sz="1800" i="1" dirty="0" err="1">
                <a:latin typeface="Times" charset="0"/>
              </a:rPr>
              <a:t>i</a:t>
            </a:r>
            <a:r>
              <a:rPr lang="en-US" altLang="ja-JP" sz="1800" i="1" dirty="0" err="1">
                <a:latin typeface="Symbol" charset="2"/>
                <a:sym typeface="Symbol" charset="2"/>
              </a:rPr>
              <a:t></a:t>
            </a:r>
            <a:r>
              <a:rPr lang="en-US" altLang="ja-JP" sz="1800" i="1" dirty="0" err="1">
                <a:latin typeface="Times" charset="0"/>
              </a:rPr>
              <a:t>{x,y,z</a:t>
            </a:r>
            <a:r>
              <a:rPr lang="en-US" altLang="ja-JP" sz="1800" i="1" dirty="0">
                <a:latin typeface="Times" charset="0"/>
              </a:rPr>
              <a:t>}</a:t>
            </a:r>
            <a:r>
              <a:rPr lang="en-US" altLang="ja-JP" sz="1800" dirty="0">
                <a:sym typeface="Symbol" charset="2"/>
              </a:rPr>
              <a:t>.</a:t>
            </a:r>
          </a:p>
          <a:p>
            <a:r>
              <a:rPr lang="en-US" altLang="ja-JP" sz="1800" dirty="0">
                <a:sym typeface="Symbol" charset="2"/>
              </a:rPr>
              <a:t>2nd rank tensor: either </a:t>
            </a:r>
            <a:r>
              <a:rPr lang="en-US" altLang="ja-JP" sz="1800" b="1" dirty="0">
                <a:sym typeface="Symbol" charset="2"/>
              </a:rPr>
              <a:t>T</a:t>
            </a:r>
            <a:r>
              <a:rPr lang="en-US" altLang="ja-JP" sz="1800" dirty="0">
                <a:sym typeface="Symbol" charset="2"/>
              </a:rPr>
              <a:t> or</a:t>
            </a:r>
            <a:r>
              <a:rPr lang="en-US" altLang="ja-JP" sz="1800" dirty="0">
                <a:latin typeface="Times" charset="0"/>
              </a:rPr>
              <a:t> </a:t>
            </a:r>
            <a:r>
              <a:rPr lang="en-US" altLang="ja-JP" sz="1800" i="1" dirty="0" err="1">
                <a:latin typeface="Times" charset="0"/>
              </a:rPr>
              <a:t>T</a:t>
            </a:r>
            <a:r>
              <a:rPr lang="en-US" altLang="ja-JP" sz="1800" i="1" baseline="-25000" dirty="0" err="1">
                <a:latin typeface="Times" charset="0"/>
              </a:rPr>
              <a:t>ij</a:t>
            </a:r>
            <a:r>
              <a:rPr lang="en-US" altLang="ja-JP" sz="1800" i="1" dirty="0">
                <a:latin typeface="Times" charset="0"/>
              </a:rPr>
              <a:t>, i,j</a:t>
            </a:r>
            <a:r>
              <a:rPr lang="en-US" altLang="ja-JP" sz="1800" i="1" dirty="0">
                <a:sym typeface="Symbol" charset="2"/>
              </a:rPr>
              <a:t></a:t>
            </a:r>
            <a:r>
              <a:rPr lang="en-US" altLang="ja-JP" sz="1800" i="1" dirty="0">
                <a:latin typeface="Times" charset="0"/>
              </a:rPr>
              <a:t>{1,2,3}</a:t>
            </a:r>
            <a:endParaRPr lang="en-US" altLang="ja-JP" sz="1800" dirty="0">
              <a:sym typeface="Symbol" charset="2"/>
            </a:endParaRPr>
          </a:p>
          <a:p>
            <a:r>
              <a:rPr lang="en-US" altLang="ja-JP" sz="1800" dirty="0">
                <a:sym typeface="Symbol" charset="2"/>
              </a:rPr>
              <a:t>Advantage of vector-tensor notation is that the equations </a:t>
            </a:r>
            <a:r>
              <a:rPr lang="en-US" altLang="ja-JP" sz="1800" dirty="0" smtClean="0">
                <a:sym typeface="Symbol" charset="2"/>
              </a:rPr>
              <a:t>work (or, are valid) </a:t>
            </a:r>
            <a:r>
              <a:rPr lang="en-US" altLang="ja-JP" sz="1800" dirty="0">
                <a:sym typeface="Symbol" charset="2"/>
              </a:rPr>
              <a:t>in any reference frame.  By contrast, when component notation is used, the actual values of the coefficients depend on which reference frame is used.</a:t>
            </a:r>
          </a:p>
          <a:p>
            <a:r>
              <a:rPr lang="en-US" altLang="ja-JP" sz="1800" dirty="0"/>
              <a:t>If you see subscripts attached to a quantity, it is (almost always) a tensor and the Einstein summation convention is assumed. The Einstein summation convention says that a repeated index (on the RHS) implies summation over that index (typically 1,2, and 3 in 3D)</a:t>
            </a:r>
            <a:r>
              <a:rPr lang="en-US" altLang="ja-JP" sz="1800" dirty="0" smtClean="0"/>
              <a:t>.  If the same, non-repeated index is found on both sides of an equation, then no summation is performed.</a:t>
            </a:r>
            <a:endParaRPr lang="en-US" altLang="ja-JP" sz="1800" i="1" dirty="0">
              <a:sym typeface="Symbol" charset="2"/>
            </a:endParaRPr>
          </a:p>
        </p:txBody>
      </p:sp>
      <p:sp>
        <p:nvSpPr>
          <p:cNvPr id="156677"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a:p>
        </p:txBody>
      </p:sp>
    </p:spTree>
    <p:extLst>
      <p:ext uri="{BB962C8B-B14F-4D97-AF65-F5344CB8AC3E}">
        <p14:creationId xmlns:p14="http://schemas.microsoft.com/office/powerpoint/2010/main" val="2100195744"/>
      </p:ext>
    </p:extLst>
  </p:cSld>
  <p:clrMapOvr>
    <a:masterClrMapping/>
  </p:clrMapOvr>
  <mc:AlternateContent xmlns:mc="http://schemas.openxmlformats.org/markup-compatibility/2006" xmlns:p14="http://schemas.microsoft.com/office/powerpoint/2010/main">
    <mc:Choice Requires="p14">
      <p:transition spd="slow" p14:dur="2000" advTm="72310"/>
    </mc:Choice>
    <mc:Fallback xmlns="">
      <p:transition xmlns:p14="http://schemas.microsoft.com/office/powerpoint/2010/main" spd="slow" advTm="7231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Questions</a:t>
            </a:r>
            <a:endParaRPr lang="en-US" dirty="0"/>
          </a:p>
        </p:txBody>
      </p:sp>
      <p:sp>
        <p:nvSpPr>
          <p:cNvPr id="3" name="Content Placeholder 2"/>
          <p:cNvSpPr>
            <a:spLocks noGrp="1"/>
          </p:cNvSpPr>
          <p:nvPr>
            <p:ph idx="1"/>
          </p:nvPr>
        </p:nvSpPr>
        <p:spPr>
          <a:xfrm>
            <a:off x="685800" y="1066800"/>
            <a:ext cx="7848600" cy="5486400"/>
          </a:xfrm>
        </p:spPr>
        <p:txBody>
          <a:bodyPr/>
          <a:lstStyle/>
          <a:p>
            <a:r>
              <a:rPr lang="en-US" sz="1400" dirty="0" smtClean="0"/>
              <a:t>Examples of questions that you should be able to answer with the knowledge and skills provided by this course:</a:t>
            </a:r>
          </a:p>
          <a:p>
            <a:r>
              <a:rPr lang="en-US" sz="1400" dirty="0" smtClean="0"/>
              <a:t>What is a “fiber texture”?</a:t>
            </a:r>
          </a:p>
          <a:p>
            <a:r>
              <a:rPr lang="en-US" sz="1400" dirty="0" smtClean="0"/>
              <a:t>Why is a &lt;111&gt;//ND texture ideal for deep drawing?</a:t>
            </a:r>
          </a:p>
          <a:p>
            <a:r>
              <a:rPr lang="en-US" sz="1400" dirty="0" smtClean="0"/>
              <a:t>Why is obtaining a &lt;111&gt; fiber texture difficult in FCC metals, but straightforward in BCC?</a:t>
            </a:r>
          </a:p>
          <a:p>
            <a:r>
              <a:rPr lang="en-US" sz="1400" dirty="0" smtClean="0"/>
              <a:t>Why are intensity values generally much higher in the Orientation Distribution than in the corresponding pole figures?</a:t>
            </a:r>
          </a:p>
          <a:p>
            <a:r>
              <a:rPr lang="en-US" sz="1400" dirty="0" smtClean="0"/>
              <a:t>How is it possible to recover the full 5-parameter distribution of grain boundary character from a plane section and yet one can only measure 4 out of 5 parameters for an individual boundary in that plane section?</a:t>
            </a:r>
          </a:p>
          <a:p>
            <a:r>
              <a:rPr lang="en-US" sz="1400" dirty="0" smtClean="0"/>
              <a:t>What do the units “Multiples of a Random/Uniform Distribution” mean?  Why are distributions scaled differently in texture than in statistics?</a:t>
            </a:r>
          </a:p>
          <a:p>
            <a:r>
              <a:rPr lang="en-US" sz="1400" dirty="0" smtClean="0"/>
              <a:t>Why was solving the problem of calculating an orientation distribution from pole figures a fundamental advance in texture analysis?  Hint: think about the parameterization of rotations.</a:t>
            </a:r>
          </a:p>
          <a:p>
            <a:r>
              <a:rPr lang="en-US" sz="1400" dirty="0" smtClean="0"/>
              <a:t>Why do we need 3 (and only 3) parameters to describe a rotation?</a:t>
            </a:r>
          </a:p>
          <a:p>
            <a:r>
              <a:rPr lang="en-US" sz="1400" dirty="0" smtClean="0"/>
              <a:t>How do Miller indices, orthogonal matrices, </a:t>
            </a:r>
            <a:r>
              <a:rPr lang="en-US" sz="1400" dirty="0" err="1" smtClean="0"/>
              <a:t>Rodrigues</a:t>
            </a:r>
            <a:r>
              <a:rPr lang="en-US" sz="1400" dirty="0" smtClean="0"/>
              <a:t> parameters and </a:t>
            </a:r>
            <a:r>
              <a:rPr lang="en-US" sz="1400" dirty="0" err="1" smtClean="0"/>
              <a:t>quaternions</a:t>
            </a:r>
            <a:r>
              <a:rPr lang="en-US" sz="1400" dirty="0" smtClean="0"/>
              <a:t> relate to each other?</a:t>
            </a:r>
          </a:p>
          <a:p>
            <a:r>
              <a:rPr lang="en-US" sz="1400" dirty="0" smtClean="0"/>
              <a:t>What is </a:t>
            </a:r>
            <a:r>
              <a:rPr lang="en-US" sz="1400" dirty="0" err="1" smtClean="0"/>
              <a:t>epitaxy</a:t>
            </a:r>
            <a:r>
              <a:rPr lang="en-US" sz="1400" dirty="0" smtClean="0"/>
              <a:t>?  What is </a:t>
            </a:r>
            <a:r>
              <a:rPr lang="en-US" sz="1400" dirty="0" err="1" smtClean="0"/>
              <a:t>apotaxy</a:t>
            </a:r>
            <a:r>
              <a:rPr lang="en-US" sz="1400" dirty="0" smtClean="0"/>
              <a:t> (not apoplexy!)? </a:t>
            </a:r>
          </a:p>
          <a:p>
            <a:r>
              <a:rPr lang="en-US" sz="1400" dirty="0" smtClean="0"/>
              <a:t>Why do textures develop during plastic deformation? </a:t>
            </a:r>
          </a:p>
          <a:p>
            <a:endParaRPr lang="en-US" sz="1400" dirty="0"/>
          </a:p>
        </p:txBody>
      </p:sp>
      <p:sp>
        <p:nvSpPr>
          <p:cNvPr id="4" name="Slide Number Placeholder 3"/>
          <p:cNvSpPr>
            <a:spLocks noGrp="1"/>
          </p:cNvSpPr>
          <p:nvPr>
            <p:ph type="sldNum" sz="quarter" idx="12"/>
          </p:nvPr>
        </p:nvSpPr>
        <p:spPr/>
        <p:txBody>
          <a:bodyPr/>
          <a:lstStyle/>
          <a:p>
            <a:fld id="{60C99393-2D93-9A48-B0F5-8A23FE30D95C}"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40</a:t>
            </a:fld>
            <a:endParaRPr lang="en-US" altLang="ja-JP"/>
          </a:p>
        </p:txBody>
      </p:sp>
      <p:sp>
        <p:nvSpPr>
          <p:cNvPr id="133122" name="Rectangle 2"/>
          <p:cNvSpPr>
            <a:spLocks noGrp="1" noChangeArrowheads="1"/>
          </p:cNvSpPr>
          <p:nvPr>
            <p:ph type="title"/>
          </p:nvPr>
        </p:nvSpPr>
        <p:spPr>
          <a:xfrm>
            <a:off x="685800" y="1524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457200" y="1143000"/>
            <a:ext cx="8382000" cy="5334000"/>
          </a:xfrm>
        </p:spPr>
        <p:txBody>
          <a:bodyPr/>
          <a:lstStyle/>
          <a:p>
            <a:r>
              <a:rPr lang="en-US" altLang="ja-JP" sz="24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400"/>
              <a:t>Why would we want to do something like this?  For example, although the </a:t>
            </a:r>
            <a:r>
              <a:rPr lang="en-US" altLang="ja-JP" sz="2400" i="1"/>
              <a:t>properties</a:t>
            </a:r>
            <a:r>
              <a:rPr lang="en-US" altLang="ja-JP" sz="24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400"/>
              <a:t>Changing the coordinate system is also known as </a:t>
            </a:r>
            <a:r>
              <a:rPr lang="en-US" altLang="ja-JP" sz="2400" i="1"/>
              <a:t>axis transformation</a:t>
            </a:r>
            <a:r>
              <a:rPr lang="en-US" altLang="ja-JP" sz="2400"/>
              <a:t>.</a:t>
            </a:r>
          </a:p>
        </p:txBody>
      </p:sp>
    </p:spTree>
    <p:extLst>
      <p:ext uri="{BB962C8B-B14F-4D97-AF65-F5344CB8AC3E}">
        <p14:creationId xmlns:p14="http://schemas.microsoft.com/office/powerpoint/2010/main" val="1648351820"/>
      </p:ext>
    </p:extLst>
  </p:cSld>
  <p:clrMapOvr>
    <a:masterClrMapping/>
  </p:clrMapOvr>
  <mc:AlternateContent xmlns:mc="http://schemas.openxmlformats.org/markup-compatibility/2006" xmlns:p14="http://schemas.microsoft.com/office/powerpoint/2010/main">
    <mc:Choice Requires="p14">
      <p:transition spd="slow" p14:dur="2000" advTm="91974"/>
    </mc:Choice>
    <mc:Fallback xmlns="">
      <p:transition xmlns:p14="http://schemas.microsoft.com/office/powerpoint/2010/main" spd="slow" advTm="91974"/>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458200" cy="1143000"/>
          </a:xfrm>
        </p:spPr>
        <p:txBody>
          <a:bodyPr/>
          <a:lstStyle/>
          <a:p>
            <a:r>
              <a:rPr lang="en-US" altLang="ja-JP" dirty="0" smtClean="0"/>
              <a:t>Motivation for Axis Transformation</a:t>
            </a:r>
            <a:endParaRPr lang="ja-JP" altLang="en-US" dirty="0"/>
          </a:p>
        </p:txBody>
      </p:sp>
      <p:sp>
        <p:nvSpPr>
          <p:cNvPr id="3" name="Content Placeholder 2"/>
          <p:cNvSpPr>
            <a:spLocks noGrp="1"/>
          </p:cNvSpPr>
          <p:nvPr>
            <p:ph idx="1"/>
          </p:nvPr>
        </p:nvSpPr>
        <p:spPr>
          <a:xfrm>
            <a:off x="762000" y="1143000"/>
            <a:ext cx="7772400" cy="1981200"/>
          </a:xfrm>
        </p:spPr>
        <p:txBody>
          <a:bodyPr/>
          <a:lstStyle/>
          <a:p>
            <a:r>
              <a:rPr lang="en-US" altLang="ja-JP" sz="2400" dirty="0" smtClean="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41</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851315" cy="461665"/>
          </a:xfrm>
          <a:prstGeom prst="rect">
            <a:avLst/>
          </a:prstGeom>
          <a:noFill/>
        </p:spPr>
        <p:txBody>
          <a:bodyPr wrap="none" rtlCol="0">
            <a:spAutoFit/>
          </a:bodyPr>
          <a:lstStyle/>
          <a:p>
            <a:r>
              <a:rPr kumimoji="1" lang="en-US" altLang="ja-JP" dirty="0" smtClean="0">
                <a:latin typeface="Times New Roman"/>
              </a:rPr>
              <a:t>[100]</a:t>
            </a:r>
            <a:endParaRPr kumimoji="1" lang="ja-JP" altLang="en-US" dirty="0">
              <a:latin typeface="Times New Roman"/>
            </a:endParaRPr>
          </a:p>
        </p:txBody>
      </p:sp>
      <p:sp>
        <p:nvSpPr>
          <p:cNvPr id="12" name="TextBox 11"/>
          <p:cNvSpPr txBox="1"/>
          <p:nvPr/>
        </p:nvSpPr>
        <p:spPr>
          <a:xfrm>
            <a:off x="7239000" y="5867400"/>
            <a:ext cx="840044" cy="461665"/>
          </a:xfrm>
          <a:prstGeom prst="rect">
            <a:avLst/>
          </a:prstGeom>
          <a:noFill/>
        </p:spPr>
        <p:txBody>
          <a:bodyPr wrap="none" rtlCol="0">
            <a:spAutoFit/>
          </a:bodyPr>
          <a:lstStyle/>
          <a:p>
            <a:r>
              <a:rPr kumimoji="1" lang="en-US" altLang="ja-JP" dirty="0" smtClean="0">
                <a:latin typeface="Times New Roman"/>
              </a:rPr>
              <a:t>[110]</a:t>
            </a:r>
            <a:endParaRPr kumimoji="1" lang="ja-JP" altLang="en-US" dirty="0">
              <a:latin typeface="Times New Roman"/>
            </a:endParaRPr>
          </a:p>
        </p:txBody>
      </p:sp>
      <p:sp>
        <p:nvSpPr>
          <p:cNvPr id="15" name="TextBox 14"/>
          <p:cNvSpPr txBox="1"/>
          <p:nvPr/>
        </p:nvSpPr>
        <p:spPr>
          <a:xfrm>
            <a:off x="609600" y="3581400"/>
            <a:ext cx="3048000" cy="2585323"/>
          </a:xfrm>
          <a:prstGeom prst="rect">
            <a:avLst/>
          </a:prstGeom>
          <a:noFill/>
        </p:spPr>
        <p:txBody>
          <a:bodyPr wrap="square" rtlCol="0">
            <a:spAutoFit/>
          </a:bodyPr>
          <a:lstStyle/>
          <a:p>
            <a:r>
              <a:rPr kumimoji="1" lang="en-US" altLang="ja-JP" sz="1800" dirty="0" smtClean="0">
                <a:latin typeface="Cambria"/>
                <a:cs typeface="Cambria"/>
              </a:rPr>
              <a:t>The direction parallel to the long edge does not line up with any simple, low index crystal direction.  Therefore we have to find a way to </a:t>
            </a:r>
            <a:r>
              <a:rPr kumimoji="1" lang="en-US" altLang="ja-JP" sz="1800" i="1" dirty="0" smtClean="0">
                <a:latin typeface="Cambria"/>
                <a:cs typeface="Cambria"/>
              </a:rPr>
              <a:t>transform</a:t>
            </a:r>
            <a:r>
              <a:rPr kumimoji="1" lang="en-US" altLang="ja-JP" sz="1800" dirty="0" smtClean="0">
                <a:latin typeface="Cambria"/>
                <a:cs typeface="Cambria"/>
              </a:rPr>
              <a:t> the properties that we know for the material into the frame of the problem (or vice versa).</a:t>
            </a:r>
            <a:endParaRPr kumimoji="1" lang="ja-JP" altLang="en-US" sz="1800" dirty="0">
              <a:latin typeface="Cambria"/>
              <a:cs typeface="Cambria"/>
            </a:endParaRPr>
          </a:p>
        </p:txBody>
      </p:sp>
      <p:sp>
        <p:nvSpPr>
          <p:cNvPr id="16" name="TextBox 15"/>
          <p:cNvSpPr txBox="1"/>
          <p:nvPr/>
        </p:nvSpPr>
        <p:spPr>
          <a:xfrm>
            <a:off x="1219200" y="6477000"/>
            <a:ext cx="6250855" cy="307777"/>
          </a:xfrm>
          <a:prstGeom prst="rect">
            <a:avLst/>
          </a:prstGeom>
          <a:noFill/>
        </p:spPr>
        <p:txBody>
          <a:bodyPr wrap="none" rtlCol="0">
            <a:spAutoFit/>
          </a:bodyPr>
          <a:lstStyle/>
          <a:p>
            <a:r>
              <a:rPr kumimoji="1" lang="en-US" altLang="ja-JP" sz="1400" i="1" dirty="0" smtClean="0">
                <a:latin typeface="Times New Roman"/>
              </a:rPr>
              <a:t>Image of Pt surface from www.cup.uni-muenchen.de/pc/wintterlin/IMGs/pt10p3.jpg</a:t>
            </a:r>
            <a:endParaRPr kumimoji="1" lang="ja-JP" altLang="en-US" sz="1400" i="1" dirty="0">
              <a:latin typeface="Times New Roman"/>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Times New Roman"/>
            </a:endParaRPr>
          </a:p>
        </p:txBody>
      </p:sp>
      <p:sp>
        <p:nvSpPr>
          <p:cNvPr id="18" name="TextBox 17"/>
          <p:cNvSpPr txBox="1"/>
          <p:nvPr/>
        </p:nvSpPr>
        <p:spPr>
          <a:xfrm>
            <a:off x="4495800" y="3729335"/>
            <a:ext cx="1937099" cy="461665"/>
          </a:xfrm>
          <a:prstGeom prst="rect">
            <a:avLst/>
          </a:prstGeom>
          <a:noFill/>
        </p:spPr>
        <p:txBody>
          <a:bodyPr wrap="none" rtlCol="0">
            <a:spAutoFit/>
          </a:bodyPr>
          <a:lstStyle/>
          <a:p>
            <a:r>
              <a:rPr kumimoji="1" lang="en-US" altLang="ja-JP" dirty="0" smtClean="0">
                <a:latin typeface="Times New Roman"/>
              </a:rPr>
              <a:t>Applied stress</a:t>
            </a:r>
            <a:endParaRPr kumimoji="1" lang="ja-JP" altLang="en-US" dirty="0">
              <a:latin typeface="Times New Roman"/>
            </a:endParaRPr>
          </a:p>
        </p:txBody>
      </p:sp>
    </p:spTree>
    <p:extLst>
      <p:ext uri="{BB962C8B-B14F-4D97-AF65-F5344CB8AC3E}">
        <p14:creationId xmlns:p14="http://schemas.microsoft.com/office/powerpoint/2010/main" val="2684727629"/>
      </p:ext>
    </p:extLst>
  </p:cSld>
  <p:clrMapOvr>
    <a:masterClrMapping/>
  </p:clrMapOvr>
  <mc:AlternateContent xmlns:mc="http://schemas.openxmlformats.org/markup-compatibility/2006" xmlns:p14="http://schemas.microsoft.com/office/powerpoint/2010/main">
    <mc:Choice Requires="p14">
      <p:transition spd="slow" p14:dur="2000" advTm="60119"/>
    </mc:Choice>
    <mc:Fallback xmlns="">
      <p:transition xmlns:p14="http://schemas.microsoft.com/office/powerpoint/2010/main" spd="slow" advTm="60119"/>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42</a:t>
            </a:fld>
            <a:endParaRPr lang="en-US" altLang="ja-JP"/>
          </a:p>
        </p:txBody>
      </p:sp>
      <p:sp>
        <p:nvSpPr>
          <p:cNvPr id="134146" name="Rectangle 2"/>
          <p:cNvSpPr>
            <a:spLocks noGrp="1" noChangeArrowheads="1"/>
          </p:cNvSpPr>
          <p:nvPr>
            <p:ph type="body" idx="1"/>
          </p:nvPr>
        </p:nvSpPr>
        <p:spPr>
          <a:xfrm>
            <a:off x="381000" y="1219200"/>
            <a:ext cx="8610600" cy="5410200"/>
          </a:xfrm>
        </p:spPr>
        <p:txBody>
          <a:bodyPr/>
          <a:lstStyle/>
          <a:p>
            <a:r>
              <a:rPr lang="en-US" altLang="ja-JP" sz="2400" dirty="0"/>
              <a:t>Consider a </a:t>
            </a:r>
            <a:r>
              <a:rPr lang="en-US" altLang="ja-JP" sz="2400" i="1" dirty="0"/>
              <a:t>new</a:t>
            </a:r>
            <a:r>
              <a:rPr lang="en-US" altLang="ja-JP" sz="2400" dirty="0"/>
              <a:t> orthonormal system consisting of right-handed base </a:t>
            </a:r>
            <a:r>
              <a:rPr lang="en-US" altLang="ja-JP" sz="2400" dirty="0" smtClean="0"/>
              <a:t>vectors:</a:t>
            </a:r>
            <a:br>
              <a:rPr lang="en-US" altLang="ja-JP" sz="2400" dirty="0" smtClean="0"/>
            </a:br>
            <a:r>
              <a:rPr lang="en-US" altLang="ja-JP" sz="2400" dirty="0" smtClean="0"/>
              <a:t>These all have the </a:t>
            </a:r>
            <a:r>
              <a:rPr lang="en-US" altLang="ja-JP" sz="2400" dirty="0"/>
              <a:t>same origin, </a:t>
            </a:r>
            <a:r>
              <a:rPr lang="en-US" altLang="ja-JP" sz="2400" i="1" dirty="0">
                <a:latin typeface="Times New Roman"/>
              </a:rPr>
              <a:t>o</a:t>
            </a:r>
            <a:r>
              <a:rPr lang="en-US" altLang="ja-JP" sz="2400" dirty="0"/>
              <a:t>,</a:t>
            </a:r>
            <a:r>
              <a:rPr lang="en-US" altLang="ja-JP" sz="2400" dirty="0" smtClean="0"/>
              <a:t> </a:t>
            </a:r>
            <a:br>
              <a:rPr lang="en-US" altLang="ja-JP" sz="2400" dirty="0" smtClean="0"/>
            </a:br>
            <a:r>
              <a:rPr lang="en-US" altLang="ja-JP" sz="2400" dirty="0" smtClean="0"/>
              <a:t>associated with</a:t>
            </a:r>
            <a:r>
              <a:rPr lang="en-US" altLang="ja-JP" sz="2400" dirty="0"/>
              <a:t> </a:t>
            </a:r>
            <a:r>
              <a:rPr lang="en-US" altLang="ja-JP" sz="2400" dirty="0" smtClean="0"/>
              <a:t>the original axes:</a:t>
            </a:r>
            <a:br>
              <a:rPr lang="en-US" altLang="ja-JP" sz="2400" dirty="0" smtClean="0"/>
            </a:br>
            <a:endParaRPr lang="en-US" altLang="ja-JP" sz="2400" dirty="0" smtClean="0"/>
          </a:p>
          <a:p>
            <a:r>
              <a:rPr lang="en-US" altLang="ja-JP" sz="2400" dirty="0" smtClean="0"/>
              <a:t>The vector </a:t>
            </a:r>
            <a:r>
              <a:rPr lang="en-US" altLang="ja-JP" sz="2400" i="1" dirty="0" err="1" smtClean="0">
                <a:latin typeface="Times New Roman"/>
              </a:rPr>
              <a:t>v</a:t>
            </a:r>
            <a:r>
              <a:rPr lang="en-US" altLang="ja-JP" sz="2400" dirty="0" smtClean="0"/>
              <a:t> is </a:t>
            </a:r>
            <a:r>
              <a:rPr lang="en-US" altLang="ja-JP" sz="2400" dirty="0"/>
              <a:t>clearly expressed equally well in either coordinate system:</a:t>
            </a:r>
            <a:br>
              <a:rPr lang="en-US" altLang="ja-JP" sz="2400" dirty="0"/>
            </a:br>
            <a:r>
              <a:rPr lang="en-US" altLang="ja-JP" sz="2400" dirty="0"/>
              <a:t/>
            </a:r>
            <a:br>
              <a:rPr lang="en-US" altLang="ja-JP" sz="2400" dirty="0"/>
            </a:b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Note </a:t>
            </a:r>
            <a:r>
              <a:rPr lang="en-US" altLang="ja-JP" sz="2400" dirty="0"/>
              <a:t>- same</a:t>
            </a:r>
            <a:r>
              <a:rPr lang="en-US" altLang="ja-JP" sz="2400" dirty="0" smtClean="0"/>
              <a:t> physical vector but different </a:t>
            </a:r>
            <a:r>
              <a:rPr lang="en-US" altLang="ja-JP" sz="2400" dirty="0"/>
              <a:t>values of the components. </a:t>
            </a:r>
            <a:r>
              <a:rPr lang="en-US" altLang="ja-JP" sz="2400" dirty="0" smtClean="0"/>
              <a:t> </a:t>
            </a:r>
          </a:p>
          <a:p>
            <a:r>
              <a:rPr lang="en-US" altLang="ja-JP" sz="2400" dirty="0" smtClean="0"/>
              <a:t>We </a:t>
            </a:r>
            <a:r>
              <a:rPr lang="en-US" altLang="ja-JP" sz="2400" dirty="0"/>
              <a:t>need to find a relationship between the two sets of components for the vector. </a:t>
            </a:r>
          </a:p>
        </p:txBody>
      </p:sp>
      <p:graphicFrame>
        <p:nvGraphicFramePr>
          <p:cNvPr id="134151" name="Object 7"/>
          <p:cNvGraphicFramePr>
            <a:graphicFrameLocks noChangeAspect="1"/>
          </p:cNvGraphicFramePr>
          <p:nvPr>
            <p:extLst>
              <p:ext uri="{D42A27DB-BD31-4B8C-83A1-F6EECF244321}">
                <p14:modId xmlns:p14="http://schemas.microsoft.com/office/powerpoint/2010/main" val="3236929824"/>
              </p:ext>
            </p:extLst>
          </p:nvPr>
        </p:nvGraphicFramePr>
        <p:xfrm>
          <a:off x="4191000" y="3886200"/>
          <a:ext cx="3192462" cy="687115"/>
        </p:xfrm>
        <a:graphic>
          <a:graphicData uri="http://schemas.openxmlformats.org/presentationml/2006/ole">
            <mc:AlternateContent xmlns:mc="http://schemas.openxmlformats.org/markup-compatibility/2006">
              <mc:Choice xmlns:v="urn:schemas-microsoft-com:vml" Requires="v">
                <p:oleObj spid="_x0000_s1038" name="Equation" r:id="rId3" imgW="825500" imgH="177800" progId="Equation.3">
                  <p:embed/>
                </p:oleObj>
              </mc:Choice>
              <mc:Fallback>
                <p:oleObj name="Equation" r:id="rId3" imgW="8255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86200"/>
                        <a:ext cx="3192462" cy="6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235720997"/>
              </p:ext>
            </p:extLst>
          </p:nvPr>
        </p:nvGraphicFramePr>
        <p:xfrm>
          <a:off x="2572553" y="1600200"/>
          <a:ext cx="1974850" cy="469900"/>
        </p:xfrm>
        <a:graphic>
          <a:graphicData uri="http://schemas.openxmlformats.org/presentationml/2006/ole">
            <mc:AlternateContent xmlns:mc="http://schemas.openxmlformats.org/markup-compatibility/2006">
              <mc:Choice xmlns:v="urn:schemas-microsoft-com:vml" Requires="v">
                <p:oleObj spid="_x0000_s1039" name="Equation" r:id="rId5" imgW="749300" imgH="177800" progId="Equation.3">
                  <p:embed/>
                </p:oleObj>
              </mc:Choice>
              <mc:Fallback>
                <p:oleObj name="Equation" r:id="rId5" imgW="7493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2553" y="1600200"/>
                        <a:ext cx="1974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Times New Roman"/>
              </a:rPr>
              <a:t>New Axes</a:t>
            </a:r>
            <a:endParaRPr lang="en-US" altLang="ja-JP" sz="4400" i="1" dirty="0">
              <a:latin typeface="Times New Roman"/>
            </a:endParaRPr>
          </a:p>
        </p:txBody>
      </p:sp>
      <p:graphicFrame>
        <p:nvGraphicFramePr>
          <p:cNvPr id="134155" name="Object 11"/>
          <p:cNvGraphicFramePr>
            <a:graphicFrameLocks noChangeAspect="1"/>
          </p:cNvGraphicFramePr>
          <p:nvPr>
            <p:extLst>
              <p:ext uri="{D42A27DB-BD31-4B8C-83A1-F6EECF244321}">
                <p14:modId xmlns:p14="http://schemas.microsoft.com/office/powerpoint/2010/main" val="1895838383"/>
              </p:ext>
            </p:extLst>
          </p:nvPr>
        </p:nvGraphicFramePr>
        <p:xfrm>
          <a:off x="5181600" y="2273556"/>
          <a:ext cx="2041525" cy="571500"/>
        </p:xfrm>
        <a:graphic>
          <a:graphicData uri="http://schemas.openxmlformats.org/presentationml/2006/ole">
            <mc:AlternateContent xmlns:mc="http://schemas.openxmlformats.org/markup-compatibility/2006">
              <mc:Choice xmlns:v="urn:schemas-microsoft-com:vml" Requires="v">
                <p:oleObj spid="_x0000_s1040" name="Equation" r:id="rId7" imgW="774700" imgH="215900" progId="Equation.3">
                  <p:embed/>
                </p:oleObj>
              </mc:Choice>
              <mc:Fallback>
                <p:oleObj name="Equation" r:id="rId7" imgW="774700" imgH="215900" progId="Equation.3">
                  <p:embed/>
                  <p:pic>
                    <p:nvPicPr>
                      <p:cNvPr id="0" name=""/>
                      <p:cNvPicPr>
                        <a:picLocks noChangeAspect="1" noChangeArrowheads="1"/>
                      </p:cNvPicPr>
                      <p:nvPr/>
                    </p:nvPicPr>
                    <p:blipFill>
                      <a:blip r:embed="rId8"/>
                      <a:srcRect/>
                      <a:stretch>
                        <a:fillRect/>
                      </a:stretch>
                    </p:blipFill>
                    <p:spPr bwMode="auto">
                      <a:xfrm>
                        <a:off x="5181600" y="2273556"/>
                        <a:ext cx="20415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61033228"/>
      </p:ext>
    </p:extLst>
  </p:cSld>
  <p:clrMapOvr>
    <a:masterClrMapping/>
  </p:clrMapOvr>
  <mc:AlternateContent xmlns:mc="http://schemas.openxmlformats.org/markup-compatibility/2006" xmlns:p14="http://schemas.microsoft.com/office/powerpoint/2010/main">
    <mc:Choice Requires="p14">
      <p:transition spd="slow" p14:dur="2000" advTm="63455"/>
    </mc:Choice>
    <mc:Fallback xmlns="">
      <p:transition xmlns:p14="http://schemas.microsoft.com/office/powerpoint/2010/main" spd="slow" advTm="63455"/>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999D1001-5ECB-BE4C-A9F6-A0B0465D4B23}" type="slidenum">
              <a:rPr lang="en-US" altLang="ja-JP"/>
              <a:pPr/>
              <a:t>43</a:t>
            </a:fld>
            <a:endParaRPr lang="en-US" altLang="ja-JP"/>
          </a:p>
        </p:txBody>
      </p:sp>
      <p:sp>
        <p:nvSpPr>
          <p:cNvPr id="159746" name="Rectangle 2"/>
          <p:cNvSpPr>
            <a:spLocks noGrp="1" noChangeArrowheads="1"/>
          </p:cNvSpPr>
          <p:nvPr>
            <p:ph type="title"/>
          </p:nvPr>
        </p:nvSpPr>
        <p:spPr>
          <a:xfrm>
            <a:off x="685800" y="0"/>
            <a:ext cx="7772400" cy="1143000"/>
          </a:xfrm>
        </p:spPr>
        <p:txBody>
          <a:bodyPr/>
          <a:lstStyle/>
          <a:p>
            <a:r>
              <a:rPr lang="en-US" altLang="ja-JP"/>
              <a:t>Direction cosines</a:t>
            </a:r>
          </a:p>
        </p:txBody>
      </p:sp>
      <p:sp>
        <p:nvSpPr>
          <p:cNvPr id="159747" name="Line 3"/>
          <p:cNvSpPr>
            <a:spLocks noChangeShapeType="1"/>
          </p:cNvSpPr>
          <p:nvPr/>
        </p:nvSpPr>
        <p:spPr bwMode="auto">
          <a:xfrm flipV="1">
            <a:off x="4267200" y="1600200"/>
            <a:ext cx="0" cy="2819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59748" name="Line 4"/>
          <p:cNvSpPr>
            <a:spLocks noChangeShapeType="1"/>
          </p:cNvSpPr>
          <p:nvPr/>
        </p:nvSpPr>
        <p:spPr bwMode="auto">
          <a:xfrm>
            <a:off x="4267200" y="4419600"/>
            <a:ext cx="2895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59749" name="Line 5"/>
          <p:cNvSpPr>
            <a:spLocks noChangeShapeType="1"/>
          </p:cNvSpPr>
          <p:nvPr/>
        </p:nvSpPr>
        <p:spPr bwMode="auto">
          <a:xfrm>
            <a:off x="4267200" y="4419600"/>
            <a:ext cx="1524000" cy="1676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59750" name="Line 6"/>
          <p:cNvSpPr>
            <a:spLocks noChangeShapeType="1"/>
          </p:cNvSpPr>
          <p:nvPr/>
        </p:nvSpPr>
        <p:spPr bwMode="auto">
          <a:xfrm flipV="1">
            <a:off x="4267200" y="3124200"/>
            <a:ext cx="1981200" cy="1295400"/>
          </a:xfrm>
          <a:prstGeom prst="line">
            <a:avLst/>
          </a:prstGeom>
          <a:noFill/>
          <a:ln w="38100">
            <a:solidFill>
              <a:srgbClr val="9933FF"/>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59751" name="Freeform 7"/>
          <p:cNvSpPr>
            <a:spLocks/>
          </p:cNvSpPr>
          <p:nvPr/>
        </p:nvSpPr>
        <p:spPr bwMode="auto">
          <a:xfrm>
            <a:off x="4800600" y="4038600"/>
            <a:ext cx="239713" cy="1219200"/>
          </a:xfrm>
          <a:custGeom>
            <a:avLst/>
            <a:gdLst/>
            <a:ahLst/>
            <a:cxnLst>
              <a:cxn ang="0">
                <a:pos x="0" y="0"/>
              </a:cxn>
              <a:cxn ang="0">
                <a:pos x="96" y="144"/>
              </a:cxn>
              <a:cxn ang="0">
                <a:pos x="144" y="336"/>
              </a:cxn>
              <a:cxn ang="0">
                <a:pos x="144" y="528"/>
              </a:cxn>
              <a:cxn ang="0">
                <a:pos x="144" y="768"/>
              </a:cxn>
            </a:cxnLst>
            <a:rect l="0" t="0" r="r" b="b"/>
            <a:pathLst>
              <a:path w="151" h="768">
                <a:moveTo>
                  <a:pt x="0" y="0"/>
                </a:moveTo>
                <a:cubicBezTo>
                  <a:pt x="36" y="44"/>
                  <a:pt x="72" y="88"/>
                  <a:pt x="96" y="144"/>
                </a:cubicBezTo>
                <a:cubicBezTo>
                  <a:pt x="120" y="200"/>
                  <a:pt x="136" y="272"/>
                  <a:pt x="144" y="336"/>
                </a:cubicBezTo>
                <a:cubicBezTo>
                  <a:pt x="151" y="399"/>
                  <a:pt x="144" y="456"/>
                  <a:pt x="144" y="528"/>
                </a:cubicBezTo>
                <a:cubicBezTo>
                  <a:pt x="144" y="600"/>
                  <a:pt x="144" y="684"/>
                  <a:pt x="144" y="768"/>
                </a:cubicBezTo>
              </a:path>
            </a:pathLst>
          </a:custGeom>
          <a:noFill/>
          <a:ln w="9525">
            <a:solidFill>
              <a:srgbClr val="006600"/>
            </a:solidFill>
            <a:round/>
            <a:headEnd/>
            <a:tailEnd/>
          </a:ln>
          <a:effectLst/>
        </p:spPr>
        <p:txBody>
          <a:bodyPr wrap="none" anchor="ctr">
            <a:prstTxWarp prst="textNoShape">
              <a:avLst/>
            </a:prstTxWarp>
          </a:bodyPr>
          <a:lstStyle/>
          <a:p>
            <a:endParaRPr lang="ja-JP" altLang="en-US" dirty="0">
              <a:latin typeface="Times New Roman"/>
            </a:endParaRPr>
          </a:p>
        </p:txBody>
      </p:sp>
      <p:sp>
        <p:nvSpPr>
          <p:cNvPr id="159752" name="Freeform 8"/>
          <p:cNvSpPr>
            <a:spLocks/>
          </p:cNvSpPr>
          <p:nvPr/>
        </p:nvSpPr>
        <p:spPr bwMode="auto">
          <a:xfrm>
            <a:off x="4800600" y="4038600"/>
            <a:ext cx="381000" cy="381000"/>
          </a:xfrm>
          <a:custGeom>
            <a:avLst/>
            <a:gdLst/>
            <a:ahLst/>
            <a:cxnLst>
              <a:cxn ang="0">
                <a:pos x="0" y="0"/>
              </a:cxn>
              <a:cxn ang="0">
                <a:pos x="96" y="48"/>
              </a:cxn>
              <a:cxn ang="0">
                <a:pos x="192" y="144"/>
              </a:cxn>
              <a:cxn ang="0">
                <a:pos x="240" y="240"/>
              </a:cxn>
            </a:cxnLst>
            <a:rect l="0" t="0" r="r" b="b"/>
            <a:pathLst>
              <a:path w="240" h="240">
                <a:moveTo>
                  <a:pt x="0" y="0"/>
                </a:moveTo>
                <a:cubicBezTo>
                  <a:pt x="32" y="12"/>
                  <a:pt x="64" y="24"/>
                  <a:pt x="96" y="48"/>
                </a:cubicBezTo>
                <a:cubicBezTo>
                  <a:pt x="128" y="72"/>
                  <a:pt x="168" y="112"/>
                  <a:pt x="192" y="144"/>
                </a:cubicBezTo>
                <a:cubicBezTo>
                  <a:pt x="216" y="176"/>
                  <a:pt x="228" y="208"/>
                  <a:pt x="240" y="240"/>
                </a:cubicBezTo>
              </a:path>
            </a:pathLst>
          </a:custGeom>
          <a:noFill/>
          <a:ln w="9525">
            <a:solidFill>
              <a:srgbClr val="CC0000"/>
            </a:solidFill>
            <a:round/>
            <a:headEnd/>
            <a:tailEnd/>
          </a:ln>
          <a:effectLst/>
        </p:spPr>
        <p:txBody>
          <a:bodyPr wrap="none" anchor="ctr">
            <a:prstTxWarp prst="textNoShape">
              <a:avLst/>
            </a:prstTxWarp>
          </a:bodyPr>
          <a:lstStyle/>
          <a:p>
            <a:endParaRPr lang="ja-JP" altLang="en-US" dirty="0">
              <a:latin typeface="Times New Roman"/>
            </a:endParaRPr>
          </a:p>
        </p:txBody>
      </p:sp>
      <p:sp>
        <p:nvSpPr>
          <p:cNvPr id="159753" name="Freeform 9"/>
          <p:cNvSpPr>
            <a:spLocks/>
          </p:cNvSpPr>
          <p:nvPr/>
        </p:nvSpPr>
        <p:spPr bwMode="auto">
          <a:xfrm>
            <a:off x="4267200" y="3810000"/>
            <a:ext cx="533400" cy="228600"/>
          </a:xfrm>
          <a:custGeom>
            <a:avLst/>
            <a:gdLst/>
            <a:ahLst/>
            <a:cxnLst>
              <a:cxn ang="0">
                <a:pos x="336" y="144"/>
              </a:cxn>
              <a:cxn ang="0">
                <a:pos x="240" y="96"/>
              </a:cxn>
              <a:cxn ang="0">
                <a:pos x="144" y="48"/>
              </a:cxn>
              <a:cxn ang="0">
                <a:pos x="0" y="0"/>
              </a:cxn>
            </a:cxnLst>
            <a:rect l="0" t="0" r="r" b="b"/>
            <a:pathLst>
              <a:path w="336" h="144">
                <a:moveTo>
                  <a:pt x="336" y="144"/>
                </a:moveTo>
                <a:cubicBezTo>
                  <a:pt x="304" y="128"/>
                  <a:pt x="272" y="112"/>
                  <a:pt x="240" y="96"/>
                </a:cubicBezTo>
                <a:cubicBezTo>
                  <a:pt x="208" y="80"/>
                  <a:pt x="184" y="64"/>
                  <a:pt x="144" y="48"/>
                </a:cubicBezTo>
                <a:cubicBezTo>
                  <a:pt x="104" y="32"/>
                  <a:pt x="52" y="16"/>
                  <a:pt x="0" y="0"/>
                </a:cubicBezTo>
              </a:path>
            </a:pathLst>
          </a:custGeom>
          <a:noFill/>
          <a:ln w="9525">
            <a:solidFill>
              <a:srgbClr val="000099"/>
            </a:solidFill>
            <a:round/>
            <a:headEnd/>
            <a:tailEnd/>
          </a:ln>
          <a:effectLst/>
        </p:spPr>
        <p:txBody>
          <a:bodyPr wrap="none" anchor="ctr">
            <a:prstTxWarp prst="textNoShape">
              <a:avLst/>
            </a:prstTxWarp>
          </a:bodyPr>
          <a:lstStyle/>
          <a:p>
            <a:endParaRPr lang="ja-JP" altLang="en-US" dirty="0">
              <a:latin typeface="Times New Roman"/>
            </a:endParaRPr>
          </a:p>
        </p:txBody>
      </p:sp>
      <p:sp>
        <p:nvSpPr>
          <p:cNvPr id="159757" name="Text Box 13"/>
          <p:cNvSpPr txBox="1">
            <a:spLocks noChangeArrowheads="1"/>
          </p:cNvSpPr>
          <p:nvPr/>
        </p:nvSpPr>
        <p:spPr bwMode="auto">
          <a:xfrm>
            <a:off x="5089525" y="4564063"/>
            <a:ext cx="535256"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rgbClr val="006600"/>
                </a:solidFill>
                <a:latin typeface="Symbol" charset="2"/>
              </a:rPr>
              <a:t>q</a:t>
            </a:r>
            <a:r>
              <a:rPr lang="en-US" altLang="ja-JP" sz="3200" baseline="-25000" dirty="0">
                <a:solidFill>
                  <a:srgbClr val="006600"/>
                </a:solidFill>
                <a:latin typeface="Times New Roman"/>
              </a:rPr>
              <a:t>1</a:t>
            </a:r>
            <a:endParaRPr lang="en-US" altLang="ja-JP" sz="3200" dirty="0">
              <a:solidFill>
                <a:srgbClr val="006600"/>
              </a:solidFill>
              <a:latin typeface="Times New Roman"/>
            </a:endParaRPr>
          </a:p>
        </p:txBody>
      </p:sp>
      <p:sp>
        <p:nvSpPr>
          <p:cNvPr id="159758" name="Text Box 14"/>
          <p:cNvSpPr txBox="1">
            <a:spLocks noChangeArrowheads="1"/>
          </p:cNvSpPr>
          <p:nvPr/>
        </p:nvSpPr>
        <p:spPr bwMode="auto">
          <a:xfrm>
            <a:off x="5257800" y="3810000"/>
            <a:ext cx="535256"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rgbClr val="CC0000"/>
                </a:solidFill>
                <a:latin typeface="Symbol" charset="2"/>
              </a:rPr>
              <a:t>q</a:t>
            </a:r>
            <a:r>
              <a:rPr lang="en-US" altLang="ja-JP" sz="3200" baseline="-25000" dirty="0">
                <a:solidFill>
                  <a:srgbClr val="CC0000"/>
                </a:solidFill>
                <a:latin typeface="Times New Roman"/>
              </a:rPr>
              <a:t>2</a:t>
            </a:r>
            <a:endParaRPr lang="en-US" altLang="ja-JP" sz="3200" dirty="0">
              <a:solidFill>
                <a:srgbClr val="CC0000"/>
              </a:solidFill>
              <a:latin typeface="Times New Roman"/>
            </a:endParaRPr>
          </a:p>
        </p:txBody>
      </p:sp>
      <p:sp>
        <p:nvSpPr>
          <p:cNvPr id="159759" name="Text Box 15"/>
          <p:cNvSpPr txBox="1">
            <a:spLocks noChangeArrowheads="1"/>
          </p:cNvSpPr>
          <p:nvPr/>
        </p:nvSpPr>
        <p:spPr bwMode="auto">
          <a:xfrm>
            <a:off x="4343400" y="3276600"/>
            <a:ext cx="535256"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rgbClr val="000099"/>
                </a:solidFill>
                <a:latin typeface="Symbol" charset="2"/>
              </a:rPr>
              <a:t>q</a:t>
            </a:r>
            <a:r>
              <a:rPr lang="en-US" altLang="ja-JP" sz="3200" baseline="-25000" dirty="0">
                <a:solidFill>
                  <a:srgbClr val="000099"/>
                </a:solidFill>
                <a:latin typeface="Times New Roman"/>
              </a:rPr>
              <a:t>3</a:t>
            </a:r>
            <a:endParaRPr lang="en-US" altLang="ja-JP" sz="3200" dirty="0">
              <a:solidFill>
                <a:srgbClr val="000099"/>
              </a:solidFill>
              <a:latin typeface="Times New Roman"/>
            </a:endParaRPr>
          </a:p>
        </p:txBody>
      </p:sp>
      <p:sp>
        <p:nvSpPr>
          <p:cNvPr id="159760" name="Text Box 16"/>
          <p:cNvSpPr txBox="1">
            <a:spLocks noChangeArrowheads="1"/>
          </p:cNvSpPr>
          <p:nvPr/>
        </p:nvSpPr>
        <p:spPr bwMode="auto">
          <a:xfrm>
            <a:off x="5715000" y="1295400"/>
            <a:ext cx="2647546" cy="1569660"/>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rgbClr val="FF0000"/>
                </a:solidFill>
                <a:latin typeface="Symbol" charset="2"/>
              </a:rPr>
              <a:t>a</a:t>
            </a:r>
            <a:r>
              <a:rPr lang="en-US" altLang="ja-JP" sz="3200" baseline="-25000" dirty="0">
                <a:latin typeface="Times New Roman"/>
              </a:rPr>
              <a:t>1</a:t>
            </a:r>
            <a:r>
              <a:rPr lang="en-US" altLang="ja-JP" sz="3200" dirty="0">
                <a:latin typeface="Times New Roman"/>
              </a:rPr>
              <a:t> = </a:t>
            </a:r>
            <a:r>
              <a:rPr lang="en-US" altLang="ja-JP" sz="3200" dirty="0" err="1">
                <a:latin typeface="Times New Roman"/>
              </a:rPr>
              <a:t>u</a:t>
            </a:r>
            <a:r>
              <a:rPr lang="en-US" altLang="ja-JP" sz="3200" dirty="0">
                <a:latin typeface="Times New Roman"/>
              </a:rPr>
              <a:t> = cos</a:t>
            </a:r>
            <a:r>
              <a:rPr lang="en-US" altLang="ja-JP" sz="3200" dirty="0">
                <a:latin typeface="Symbol" charset="2"/>
              </a:rPr>
              <a:t>q</a:t>
            </a:r>
            <a:r>
              <a:rPr lang="en-US" altLang="ja-JP" sz="3200" baseline="-25000" dirty="0">
                <a:latin typeface="Times New Roman"/>
              </a:rPr>
              <a:t>1</a:t>
            </a:r>
            <a:endParaRPr lang="en-US" altLang="ja-JP" sz="3200" dirty="0">
              <a:latin typeface="Times New Roman"/>
            </a:endParaRPr>
          </a:p>
          <a:p>
            <a:r>
              <a:rPr lang="en-US" altLang="ja-JP" sz="3200" dirty="0">
                <a:solidFill>
                  <a:srgbClr val="FF0000"/>
                </a:solidFill>
                <a:latin typeface="Symbol" charset="2"/>
              </a:rPr>
              <a:t>a</a:t>
            </a:r>
            <a:r>
              <a:rPr lang="en-US" altLang="ja-JP" sz="3200" baseline="-25000" dirty="0">
                <a:latin typeface="Times New Roman"/>
              </a:rPr>
              <a:t>2</a:t>
            </a:r>
            <a:r>
              <a:rPr lang="en-US" altLang="ja-JP" sz="3200" dirty="0">
                <a:latin typeface="Times New Roman"/>
              </a:rPr>
              <a:t> = </a:t>
            </a:r>
            <a:r>
              <a:rPr lang="en-US" altLang="ja-JP" sz="3200" dirty="0" err="1">
                <a:latin typeface="Times New Roman"/>
              </a:rPr>
              <a:t>v</a:t>
            </a:r>
            <a:r>
              <a:rPr lang="en-US" altLang="ja-JP" sz="3200" dirty="0">
                <a:latin typeface="Times New Roman"/>
              </a:rPr>
              <a:t> = cos</a:t>
            </a:r>
            <a:r>
              <a:rPr lang="en-US" altLang="ja-JP" sz="3200" dirty="0">
                <a:latin typeface="Symbol" charset="2"/>
              </a:rPr>
              <a:t>q</a:t>
            </a:r>
            <a:r>
              <a:rPr lang="en-US" altLang="ja-JP" sz="3200" baseline="-25000" dirty="0">
                <a:latin typeface="Times New Roman"/>
              </a:rPr>
              <a:t>2</a:t>
            </a:r>
          </a:p>
          <a:p>
            <a:r>
              <a:rPr lang="en-US" altLang="ja-JP" sz="3200" dirty="0">
                <a:solidFill>
                  <a:srgbClr val="FF0000"/>
                </a:solidFill>
                <a:latin typeface="Symbol" charset="2"/>
              </a:rPr>
              <a:t>a</a:t>
            </a:r>
            <a:r>
              <a:rPr lang="en-US" altLang="ja-JP" sz="3200" baseline="-25000" dirty="0">
                <a:latin typeface="Times New Roman"/>
              </a:rPr>
              <a:t>3</a:t>
            </a:r>
            <a:r>
              <a:rPr lang="en-US" altLang="ja-JP" sz="3200" dirty="0">
                <a:latin typeface="Times New Roman"/>
              </a:rPr>
              <a:t> = </a:t>
            </a:r>
            <a:r>
              <a:rPr lang="en-US" altLang="ja-JP" sz="3200" dirty="0" err="1">
                <a:latin typeface="Times New Roman"/>
              </a:rPr>
              <a:t>w</a:t>
            </a:r>
            <a:r>
              <a:rPr lang="en-US" altLang="ja-JP" sz="3200" dirty="0">
                <a:latin typeface="Times New Roman"/>
              </a:rPr>
              <a:t> = cos</a:t>
            </a:r>
            <a:r>
              <a:rPr lang="en-US" altLang="ja-JP" sz="3200" dirty="0">
                <a:latin typeface="Symbol" charset="2"/>
              </a:rPr>
              <a:t>q</a:t>
            </a:r>
            <a:r>
              <a:rPr lang="en-US" altLang="ja-JP" sz="3200" baseline="-25000" dirty="0">
                <a:latin typeface="Times New Roman"/>
              </a:rPr>
              <a:t>3</a:t>
            </a:r>
          </a:p>
        </p:txBody>
      </p:sp>
      <p:graphicFrame>
        <p:nvGraphicFramePr>
          <p:cNvPr id="159762" name="Object 18"/>
          <p:cNvGraphicFramePr>
            <a:graphicFrameLocks noChangeAspect="1"/>
          </p:cNvGraphicFramePr>
          <p:nvPr/>
        </p:nvGraphicFramePr>
        <p:xfrm>
          <a:off x="1708150" y="2338388"/>
          <a:ext cx="1689100" cy="576262"/>
        </p:xfrm>
        <a:graphic>
          <a:graphicData uri="http://schemas.openxmlformats.org/presentationml/2006/ole">
            <mc:AlternateContent xmlns:mc="http://schemas.openxmlformats.org/markup-compatibility/2006">
              <mc:Choice xmlns:v="urn:schemas-microsoft-com:vml" Requires="v">
                <p:oleObj spid="_x0000_s69654" name="Equation" r:id="rId3" imgW="596900" imgH="203200" progId="Equation.3">
                  <p:embed/>
                </p:oleObj>
              </mc:Choice>
              <mc:Fallback>
                <p:oleObj name="Equation" r:id="rId3" imgW="5969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2338388"/>
                        <a:ext cx="16891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64" name="Object 20"/>
          <p:cNvGraphicFramePr>
            <a:graphicFrameLocks noChangeAspect="1"/>
          </p:cNvGraphicFramePr>
          <p:nvPr/>
        </p:nvGraphicFramePr>
        <p:xfrm>
          <a:off x="6019800" y="5791200"/>
          <a:ext cx="1071563" cy="469900"/>
        </p:xfrm>
        <a:graphic>
          <a:graphicData uri="http://schemas.openxmlformats.org/presentationml/2006/ole">
            <mc:AlternateContent xmlns:mc="http://schemas.openxmlformats.org/markup-compatibility/2006">
              <mc:Choice xmlns:v="urn:schemas-microsoft-com:vml" Requires="v">
                <p:oleObj spid="_x0000_s69655" name="Equation" r:id="rId5" imgW="406400" imgH="177800" progId="Equation.3">
                  <p:embed/>
                </p:oleObj>
              </mc:Choice>
              <mc:Fallback>
                <p:oleObj name="Equation" r:id="rId5" imgW="4064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791200"/>
                        <a:ext cx="10715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9765" name="Object 21"/>
          <p:cNvGraphicFramePr>
            <a:graphicFrameLocks noChangeAspect="1"/>
          </p:cNvGraphicFramePr>
          <p:nvPr/>
        </p:nvGraphicFramePr>
        <p:xfrm>
          <a:off x="3608388" y="1066800"/>
          <a:ext cx="1171575" cy="469900"/>
        </p:xfrm>
        <a:graphic>
          <a:graphicData uri="http://schemas.openxmlformats.org/presentationml/2006/ole">
            <mc:AlternateContent xmlns:mc="http://schemas.openxmlformats.org/markup-compatibility/2006">
              <mc:Choice xmlns:v="urn:schemas-microsoft-com:vml" Requires="v">
                <p:oleObj spid="_x0000_s69656" name="Equation" r:id="rId7" imgW="444500" imgH="177800" progId="Equation.3">
                  <p:embed/>
                </p:oleObj>
              </mc:Choice>
              <mc:Fallback>
                <p:oleObj name="Equation" r:id="rId7" imgW="4445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8388" y="1066800"/>
                        <a:ext cx="1171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9766" name="Object 22"/>
          <p:cNvGraphicFramePr>
            <a:graphicFrameLocks noChangeAspect="1"/>
          </p:cNvGraphicFramePr>
          <p:nvPr/>
        </p:nvGraphicFramePr>
        <p:xfrm>
          <a:off x="7189788" y="4267200"/>
          <a:ext cx="1171575" cy="469900"/>
        </p:xfrm>
        <a:graphic>
          <a:graphicData uri="http://schemas.openxmlformats.org/presentationml/2006/ole">
            <mc:AlternateContent xmlns:mc="http://schemas.openxmlformats.org/markup-compatibility/2006">
              <mc:Choice xmlns:v="urn:schemas-microsoft-com:vml" Requires="v">
                <p:oleObj spid="_x0000_s69657" name="Equation" r:id="rId9" imgW="444500" imgH="177800" progId="Equation.3">
                  <p:embed/>
                </p:oleObj>
              </mc:Choice>
              <mc:Fallback>
                <p:oleObj name="Equation" r:id="rId9" imgW="444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9788" y="4267200"/>
                        <a:ext cx="1171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9767" name="Object 23"/>
          <p:cNvGraphicFramePr>
            <a:graphicFrameLocks noChangeAspect="1"/>
          </p:cNvGraphicFramePr>
          <p:nvPr/>
        </p:nvGraphicFramePr>
        <p:xfrm>
          <a:off x="6310311" y="2819400"/>
          <a:ext cx="471489" cy="580650"/>
        </p:xfrm>
        <a:graphic>
          <a:graphicData uri="http://schemas.openxmlformats.org/presentationml/2006/ole">
            <mc:AlternateContent xmlns:mc="http://schemas.openxmlformats.org/markup-compatibility/2006">
              <mc:Choice xmlns:v="urn:schemas-microsoft-com:vml" Requires="v">
                <p:oleObj spid="_x0000_s69658" name="Equation" r:id="rId11" imgW="114300" imgH="139700" progId="Equation.3">
                  <p:embed/>
                </p:oleObj>
              </mc:Choice>
              <mc:Fallback>
                <p:oleObj name="Equation" r:id="rId11" imgW="1143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0311" y="2819400"/>
                        <a:ext cx="471489" cy="58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Connector 27"/>
          <p:cNvCxnSpPr/>
          <p:nvPr/>
        </p:nvCxnSpPr>
        <p:spPr bwMode="auto">
          <a:xfrm rot="5400000">
            <a:off x="5592860" y="3771900"/>
            <a:ext cx="1295400" cy="1588"/>
          </a:xfrm>
          <a:prstGeom prst="line">
            <a:avLst/>
          </a:prstGeom>
          <a:solidFill>
            <a:schemeClr val="accent1"/>
          </a:solidFill>
          <a:ln w="9525" cap="flat" cmpd="sng" algn="ctr">
            <a:solidFill>
              <a:srgbClr val="D20202"/>
            </a:solidFill>
            <a:prstDash val="solid"/>
            <a:round/>
            <a:headEnd type="none" w="med" len="med"/>
            <a:tailEnd type="none" w="med" len="med"/>
          </a:ln>
          <a:effectLst/>
        </p:spPr>
      </p:cxnSp>
      <p:cxnSp>
        <p:nvCxnSpPr>
          <p:cNvPr id="29" name="Straight Connector 28"/>
          <p:cNvCxnSpPr/>
          <p:nvPr/>
        </p:nvCxnSpPr>
        <p:spPr bwMode="auto">
          <a:xfrm>
            <a:off x="4275040" y="4419600"/>
            <a:ext cx="1973360" cy="1588"/>
          </a:xfrm>
          <a:prstGeom prst="line">
            <a:avLst/>
          </a:prstGeom>
          <a:solidFill>
            <a:schemeClr val="accent1"/>
          </a:solidFill>
          <a:ln w="28575" cap="flat" cmpd="sng" algn="ctr">
            <a:solidFill>
              <a:srgbClr val="D20202"/>
            </a:solidFill>
            <a:prstDash val="solid"/>
            <a:round/>
            <a:headEnd type="none" w="med" len="med"/>
            <a:tailEnd type="none" w="med" len="med"/>
          </a:ln>
          <a:effectLst/>
        </p:spPr>
      </p:cxnSp>
      <p:sp>
        <p:nvSpPr>
          <p:cNvPr id="31" name="Rectangle 30"/>
          <p:cNvSpPr/>
          <p:nvPr/>
        </p:nvSpPr>
        <p:spPr>
          <a:xfrm>
            <a:off x="5791200" y="4343400"/>
            <a:ext cx="481422" cy="461665"/>
          </a:xfrm>
          <a:prstGeom prst="rect">
            <a:avLst/>
          </a:prstGeom>
        </p:spPr>
        <p:txBody>
          <a:bodyPr wrap="none">
            <a:spAutoFit/>
          </a:bodyPr>
          <a:lstStyle/>
          <a:p>
            <a:r>
              <a:rPr lang="en-US" altLang="ja-JP" dirty="0" smtClean="0">
                <a:solidFill>
                  <a:srgbClr val="FF0000"/>
                </a:solidFill>
                <a:latin typeface="Symbol" charset="2"/>
              </a:rPr>
              <a:t>a</a:t>
            </a:r>
            <a:r>
              <a:rPr lang="en-US" altLang="ja-JP" baseline="-25000" dirty="0" smtClean="0">
                <a:latin typeface="Times New Roman"/>
              </a:rPr>
              <a:t>2</a:t>
            </a:r>
            <a:endParaRPr lang="ja-JP" altLang="en-US" dirty="0">
              <a:latin typeface="Times New Roman"/>
            </a:endParaRPr>
          </a:p>
        </p:txBody>
      </p:sp>
      <p:sp>
        <p:nvSpPr>
          <p:cNvPr id="32" name="TextBox 31"/>
          <p:cNvSpPr txBox="1"/>
          <p:nvPr/>
        </p:nvSpPr>
        <p:spPr>
          <a:xfrm>
            <a:off x="1066800" y="4114800"/>
            <a:ext cx="2895601" cy="1938992"/>
          </a:xfrm>
          <a:prstGeom prst="rect">
            <a:avLst/>
          </a:prstGeom>
          <a:solidFill>
            <a:srgbClr val="FDFFE3"/>
          </a:solidFill>
        </p:spPr>
        <p:txBody>
          <a:bodyPr wrap="square" rtlCol="0">
            <a:spAutoFit/>
          </a:bodyPr>
          <a:lstStyle/>
          <a:p>
            <a:r>
              <a:rPr kumimoji="1" lang="en-US" altLang="ja-JP" sz="2000" dirty="0" smtClean="0">
                <a:latin typeface="Calibri"/>
              </a:rPr>
              <a:t>Each </a:t>
            </a:r>
            <a:r>
              <a:rPr kumimoji="1" lang="en-US" altLang="ja-JP" sz="2000" i="1" dirty="0" smtClean="0">
                <a:latin typeface="Calibri"/>
              </a:rPr>
              <a:t>direction cosine</a:t>
            </a:r>
            <a:r>
              <a:rPr kumimoji="1" lang="en-US" altLang="ja-JP" sz="2000" dirty="0" smtClean="0">
                <a:latin typeface="Calibri"/>
              </a:rPr>
              <a:t> is the length of the unit vector, </a:t>
            </a:r>
            <a:r>
              <a:rPr kumimoji="1" lang="en-US" altLang="ja-JP" sz="2000" i="1" dirty="0" smtClean="0">
                <a:latin typeface="Calibri"/>
              </a:rPr>
              <a:t>a</a:t>
            </a:r>
            <a:r>
              <a:rPr kumimoji="1" lang="en-US" altLang="ja-JP" sz="2000" dirty="0" smtClean="0">
                <a:latin typeface="Calibri"/>
              </a:rPr>
              <a:t>, projected onto each axis in turn.  The second direction cosine, </a:t>
            </a:r>
            <a:r>
              <a:rPr kumimoji="1" lang="en-US" altLang="ja-JP" sz="2000" i="1" dirty="0" smtClean="0">
                <a:solidFill>
                  <a:srgbClr val="D20202"/>
                </a:solidFill>
                <a:latin typeface="Symbol" charset="2"/>
                <a:cs typeface="Symbol" charset="2"/>
              </a:rPr>
              <a:t>a</a:t>
            </a:r>
            <a:r>
              <a:rPr kumimoji="1" lang="en-US" altLang="ja-JP" sz="2000" baseline="-25000" dirty="0" smtClean="0">
                <a:solidFill>
                  <a:srgbClr val="D20202"/>
                </a:solidFill>
                <a:latin typeface="Calibri"/>
              </a:rPr>
              <a:t>2</a:t>
            </a:r>
            <a:r>
              <a:rPr kumimoji="1" lang="en-US" altLang="ja-JP" sz="2000" dirty="0" smtClean="0">
                <a:latin typeface="Calibri"/>
              </a:rPr>
              <a:t> is shown.</a:t>
            </a:r>
            <a:endParaRPr kumimoji="1" lang="ja-JP" altLang="en-US" sz="2000" dirty="0">
              <a:latin typeface="Calibri"/>
            </a:endParaRPr>
          </a:p>
        </p:txBody>
      </p:sp>
    </p:spTree>
    <p:extLst>
      <p:ext uri="{BB962C8B-B14F-4D97-AF65-F5344CB8AC3E}">
        <p14:creationId xmlns:p14="http://schemas.microsoft.com/office/powerpoint/2010/main" val="3008791749"/>
      </p:ext>
    </p:extLst>
  </p:cSld>
  <p:clrMapOvr>
    <a:masterClrMapping/>
  </p:clrMapOvr>
  <mc:AlternateContent xmlns:mc="http://schemas.openxmlformats.org/markup-compatibility/2006" xmlns:p14="http://schemas.microsoft.com/office/powerpoint/2010/main">
    <mc:Choice Requires="p14">
      <p:transition spd="slow" p14:dur="2000" advTm="19144"/>
    </mc:Choice>
    <mc:Fallback xmlns="">
      <p:transition xmlns:p14="http://schemas.microsoft.com/office/powerpoint/2010/main" spd="slow" advTm="19144"/>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44BC49B1-349D-1643-AB93-527D633960ED}" type="slidenum">
              <a:rPr lang="en-US" altLang="ja-JP"/>
              <a:pPr/>
              <a:t>44</a:t>
            </a:fld>
            <a:endParaRPr lang="en-US" altLang="ja-JP"/>
          </a:p>
        </p:txBody>
      </p:sp>
      <p:sp>
        <p:nvSpPr>
          <p:cNvPr id="160770" name="Rectangle 2"/>
          <p:cNvSpPr>
            <a:spLocks noGrp="1" noChangeArrowheads="1"/>
          </p:cNvSpPr>
          <p:nvPr>
            <p:ph type="title"/>
          </p:nvPr>
        </p:nvSpPr>
        <p:spPr>
          <a:xfrm>
            <a:off x="685800" y="0"/>
            <a:ext cx="7772400" cy="1143000"/>
          </a:xfrm>
        </p:spPr>
        <p:txBody>
          <a:bodyPr/>
          <a:lstStyle/>
          <a:p>
            <a:r>
              <a:rPr lang="en-US" altLang="ja-JP"/>
              <a:t>Rotation of axes in the x-y plane</a:t>
            </a:r>
          </a:p>
        </p:txBody>
      </p:sp>
      <p:sp>
        <p:nvSpPr>
          <p:cNvPr id="160771" name="Line 3"/>
          <p:cNvSpPr>
            <a:spLocks noChangeShapeType="1"/>
          </p:cNvSpPr>
          <p:nvPr/>
        </p:nvSpPr>
        <p:spPr bwMode="auto">
          <a:xfrm>
            <a:off x="4343400" y="5181600"/>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72" name="Line 4"/>
          <p:cNvSpPr>
            <a:spLocks noChangeShapeType="1"/>
          </p:cNvSpPr>
          <p:nvPr/>
        </p:nvSpPr>
        <p:spPr bwMode="auto">
          <a:xfrm flipV="1">
            <a:off x="4343400" y="2133600"/>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73" name="Text Box 5"/>
          <p:cNvSpPr txBox="1">
            <a:spLocks noChangeArrowheads="1"/>
          </p:cNvSpPr>
          <p:nvPr/>
        </p:nvSpPr>
        <p:spPr bwMode="auto">
          <a:xfrm>
            <a:off x="7451725" y="5151438"/>
            <a:ext cx="387350" cy="579437"/>
          </a:xfrm>
          <a:prstGeom prst="rect">
            <a:avLst/>
          </a:prstGeom>
          <a:noFill/>
          <a:ln w="9525">
            <a:noFill/>
            <a:miter lim="800000"/>
            <a:headEnd/>
            <a:tailEnd/>
          </a:ln>
          <a:effectLst/>
        </p:spPr>
        <p:txBody>
          <a:bodyPr wrap="none">
            <a:prstTxWarp prst="textNoShape">
              <a:avLst/>
            </a:prstTxWarp>
            <a:spAutoFit/>
          </a:bodyPr>
          <a:lstStyle/>
          <a:p>
            <a:r>
              <a:rPr lang="en-US" altLang="ja-JP" sz="3200" dirty="0">
                <a:latin typeface="Times New Roman"/>
              </a:rPr>
              <a:t>x</a:t>
            </a:r>
          </a:p>
        </p:txBody>
      </p:sp>
      <p:sp>
        <p:nvSpPr>
          <p:cNvPr id="160774" name="Text Box 6"/>
          <p:cNvSpPr txBox="1">
            <a:spLocks noChangeArrowheads="1"/>
          </p:cNvSpPr>
          <p:nvPr/>
        </p:nvSpPr>
        <p:spPr bwMode="auto">
          <a:xfrm>
            <a:off x="3810000" y="2057400"/>
            <a:ext cx="387350" cy="579438"/>
          </a:xfrm>
          <a:prstGeom prst="rect">
            <a:avLst/>
          </a:prstGeom>
          <a:noFill/>
          <a:ln w="9525">
            <a:noFill/>
            <a:miter lim="800000"/>
            <a:headEnd/>
            <a:tailEnd/>
          </a:ln>
          <a:effectLst/>
        </p:spPr>
        <p:txBody>
          <a:bodyPr wrap="none">
            <a:prstTxWarp prst="textNoShape">
              <a:avLst/>
            </a:prstTxWarp>
            <a:spAutoFit/>
          </a:bodyPr>
          <a:lstStyle/>
          <a:p>
            <a:r>
              <a:rPr lang="en-US" altLang="ja-JP" sz="3200" dirty="0">
                <a:latin typeface="Times New Roman"/>
              </a:rPr>
              <a:t>y</a:t>
            </a:r>
          </a:p>
        </p:txBody>
      </p:sp>
      <p:sp>
        <p:nvSpPr>
          <p:cNvPr id="160775" name="Line 7"/>
          <p:cNvSpPr>
            <a:spLocks noChangeShapeType="1"/>
          </p:cNvSpPr>
          <p:nvPr/>
        </p:nvSpPr>
        <p:spPr bwMode="auto">
          <a:xfrm flipV="1">
            <a:off x="4343400" y="3810000"/>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76" name="Line 8"/>
          <p:cNvSpPr>
            <a:spLocks noChangeShapeType="1"/>
          </p:cNvSpPr>
          <p:nvPr/>
        </p:nvSpPr>
        <p:spPr bwMode="auto">
          <a:xfrm flipH="1" flipV="1">
            <a:off x="3048000" y="2667000"/>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77"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78" name="Text Box 10"/>
          <p:cNvSpPr txBox="1">
            <a:spLocks noChangeArrowheads="1"/>
          </p:cNvSpPr>
          <p:nvPr/>
        </p:nvSpPr>
        <p:spPr bwMode="auto">
          <a:xfrm>
            <a:off x="6003925" y="4368800"/>
            <a:ext cx="422275" cy="641350"/>
          </a:xfrm>
          <a:prstGeom prst="rect">
            <a:avLst/>
          </a:prstGeom>
          <a:noFill/>
          <a:ln w="9525">
            <a:noFill/>
            <a:miter lim="800000"/>
            <a:headEnd/>
            <a:tailEnd/>
          </a:ln>
          <a:effectLst/>
        </p:spPr>
        <p:txBody>
          <a:bodyPr wrap="none">
            <a:prstTxWarp prst="textNoShape">
              <a:avLst/>
            </a:prstTxWarp>
            <a:spAutoFit/>
          </a:bodyPr>
          <a:lstStyle/>
          <a:p>
            <a:r>
              <a:rPr lang="en-US" altLang="ja-JP" sz="3600" dirty="0">
                <a:solidFill>
                  <a:schemeClr val="accent2"/>
                </a:solidFill>
                <a:latin typeface="Symbol" charset="2"/>
              </a:rPr>
              <a:t>q</a:t>
            </a:r>
            <a:endParaRPr lang="en-US" altLang="ja-JP" dirty="0">
              <a:latin typeface="Times New Roman"/>
            </a:endParaRPr>
          </a:p>
        </p:txBody>
      </p:sp>
      <p:sp>
        <p:nvSpPr>
          <p:cNvPr id="160779" name="Text Box 11"/>
          <p:cNvSpPr txBox="1">
            <a:spLocks noChangeArrowheads="1"/>
          </p:cNvSpPr>
          <p:nvPr/>
        </p:nvSpPr>
        <p:spPr bwMode="auto">
          <a:xfrm>
            <a:off x="7391400" y="3505200"/>
            <a:ext cx="496049"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chemeClr val="accent2"/>
                </a:solidFill>
                <a:latin typeface="Times New Roman"/>
              </a:rPr>
              <a:t>x’</a:t>
            </a:r>
            <a:endParaRPr lang="en-US" altLang="ja-JP" sz="3200" dirty="0">
              <a:latin typeface="Times New Roman"/>
            </a:endParaRPr>
          </a:p>
        </p:txBody>
      </p:sp>
      <p:sp>
        <p:nvSpPr>
          <p:cNvPr id="160780" name="Text Box 12"/>
          <p:cNvSpPr txBox="1">
            <a:spLocks noChangeArrowheads="1"/>
          </p:cNvSpPr>
          <p:nvPr/>
        </p:nvSpPr>
        <p:spPr bwMode="auto">
          <a:xfrm>
            <a:off x="2362200" y="2286000"/>
            <a:ext cx="496049"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chemeClr val="accent2"/>
                </a:solidFill>
                <a:latin typeface="Times New Roman"/>
              </a:rPr>
              <a:t>y’</a:t>
            </a:r>
          </a:p>
        </p:txBody>
      </p:sp>
      <p:sp>
        <p:nvSpPr>
          <p:cNvPr id="160781" name="Line 13"/>
          <p:cNvSpPr>
            <a:spLocks noChangeShapeType="1"/>
          </p:cNvSpPr>
          <p:nvPr/>
        </p:nvSpPr>
        <p:spPr bwMode="auto">
          <a:xfrm flipV="1">
            <a:off x="4343400" y="2895600"/>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0782" name="Text Box 14"/>
          <p:cNvSpPr txBox="1">
            <a:spLocks noChangeArrowheads="1"/>
          </p:cNvSpPr>
          <p:nvPr/>
        </p:nvSpPr>
        <p:spPr bwMode="auto">
          <a:xfrm>
            <a:off x="5867400" y="2590800"/>
            <a:ext cx="387350" cy="579438"/>
          </a:xfrm>
          <a:prstGeom prst="rect">
            <a:avLst/>
          </a:prstGeom>
          <a:noFill/>
          <a:ln w="9525">
            <a:noFill/>
            <a:miter lim="800000"/>
            <a:headEnd/>
            <a:tailEnd/>
          </a:ln>
          <a:effectLst/>
        </p:spPr>
        <p:txBody>
          <a:bodyPr wrap="none">
            <a:prstTxWarp prst="textNoShape">
              <a:avLst/>
            </a:prstTxWarp>
            <a:spAutoFit/>
          </a:bodyPr>
          <a:lstStyle/>
          <a:p>
            <a:r>
              <a:rPr lang="en-US" altLang="ja-JP" sz="3200" b="1" dirty="0">
                <a:latin typeface="Times New Roman"/>
              </a:rPr>
              <a:t>v</a:t>
            </a:r>
            <a:endParaRPr lang="en-US" altLang="ja-JP" dirty="0">
              <a:latin typeface="Times New Roman"/>
            </a:endParaRPr>
          </a:p>
        </p:txBody>
      </p:sp>
      <p:graphicFrame>
        <p:nvGraphicFramePr>
          <p:cNvPr id="160783" name="Object 15"/>
          <p:cNvGraphicFramePr>
            <a:graphicFrameLocks noChangeAspect="1"/>
          </p:cNvGraphicFramePr>
          <p:nvPr/>
        </p:nvGraphicFramePr>
        <p:xfrm>
          <a:off x="4238625" y="1219200"/>
          <a:ext cx="4537075" cy="1196975"/>
        </p:xfrm>
        <a:graphic>
          <a:graphicData uri="http://schemas.openxmlformats.org/presentationml/2006/ole">
            <mc:AlternateContent xmlns:mc="http://schemas.openxmlformats.org/markup-compatibility/2006">
              <mc:Choice xmlns:v="urn:schemas-microsoft-com:vml" Requires="v">
                <p:oleObj spid="_x0000_s70682" name="Equation" r:id="rId3" imgW="1638300" imgH="431800" progId="Equation.3">
                  <p:embed/>
                </p:oleObj>
              </mc:Choice>
              <mc:Fallback>
                <p:oleObj name="Equation" r:id="rId3" imgW="1638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219200"/>
                        <a:ext cx="4537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784" name="Text Box 16"/>
          <p:cNvSpPr txBox="1">
            <a:spLocks noChangeArrowheads="1"/>
          </p:cNvSpPr>
          <p:nvPr/>
        </p:nvSpPr>
        <p:spPr bwMode="auto">
          <a:xfrm>
            <a:off x="2057400" y="5715000"/>
            <a:ext cx="5393286" cy="954107"/>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Times New Roman"/>
              </a:rPr>
              <a:t>x, y = old axes; </a:t>
            </a:r>
            <a:r>
              <a:rPr lang="en-US" altLang="ja-JP" i="1" dirty="0" err="1">
                <a:latin typeface="Times New Roman"/>
              </a:rPr>
              <a:t>x’,y</a:t>
            </a:r>
            <a:r>
              <a:rPr lang="en-US" altLang="ja-JP" i="1" dirty="0">
                <a:latin typeface="Times New Roman"/>
              </a:rPr>
              <a:t>’ = new axes</a:t>
            </a:r>
            <a:r>
              <a:rPr lang="en-US" altLang="ja-JP" sz="3200" i="1" dirty="0">
                <a:latin typeface="Times New Roman"/>
              </a:rPr>
              <a:t> </a:t>
            </a:r>
          </a:p>
          <a:p>
            <a:r>
              <a:rPr lang="en-US" altLang="ja-JP" i="1" dirty="0">
                <a:latin typeface="Times New Roman"/>
              </a:rPr>
              <a:t>Passive Rotation/ Transformation of Axes</a:t>
            </a:r>
            <a:endParaRPr lang="en-US" altLang="ja-JP" sz="3200" i="1" dirty="0">
              <a:latin typeface="Times New Roman"/>
            </a:endParaRPr>
          </a:p>
        </p:txBody>
      </p:sp>
      <p:graphicFrame>
        <p:nvGraphicFramePr>
          <p:cNvPr id="160785" name="Object 17"/>
          <p:cNvGraphicFramePr>
            <a:graphicFrameLocks noChangeAspect="1"/>
          </p:cNvGraphicFramePr>
          <p:nvPr>
            <p:extLst>
              <p:ext uri="{D42A27DB-BD31-4B8C-83A1-F6EECF244321}">
                <p14:modId xmlns:p14="http://schemas.microsoft.com/office/powerpoint/2010/main" val="707256603"/>
              </p:ext>
            </p:extLst>
          </p:nvPr>
        </p:nvGraphicFramePr>
        <p:xfrm>
          <a:off x="762000" y="4894897"/>
          <a:ext cx="2667000" cy="820103"/>
        </p:xfrm>
        <a:graphic>
          <a:graphicData uri="http://schemas.openxmlformats.org/presentationml/2006/ole">
            <mc:AlternateContent xmlns:mc="http://schemas.openxmlformats.org/markup-compatibility/2006">
              <mc:Choice xmlns:v="urn:schemas-microsoft-com:vml" Requires="v">
                <p:oleObj spid="_x0000_s70683" name="Equation" r:id="rId5" imgW="660400" imgH="203200" progId="Equation.3">
                  <p:embed/>
                </p:oleObj>
              </mc:Choice>
              <mc:Fallback>
                <p:oleObj name="Equation" r:id="rId5" imgW="6604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94897"/>
                        <a:ext cx="2667000" cy="820103"/>
                      </a:xfrm>
                      <a:prstGeom prst="rect">
                        <a:avLst/>
                      </a:prstGeom>
                      <a:noFill/>
                      <a:ln>
                        <a:solidFill>
                          <a:srgbClr val="4F81BD"/>
                        </a:solidFill>
                      </a:ln>
                      <a:extLst/>
                    </p:spPr>
                  </p:pic>
                </p:oleObj>
              </mc:Fallback>
            </mc:AlternateContent>
          </a:graphicData>
        </a:graphic>
      </p:graphicFrame>
      <p:graphicFrame>
        <p:nvGraphicFramePr>
          <p:cNvPr id="160786" name="Object 18"/>
          <p:cNvGraphicFramePr>
            <a:graphicFrameLocks noChangeAspect="1"/>
          </p:cNvGraphicFramePr>
          <p:nvPr/>
        </p:nvGraphicFramePr>
        <p:xfrm>
          <a:off x="7766050" y="5214938"/>
          <a:ext cx="768350" cy="512762"/>
        </p:xfrm>
        <a:graphic>
          <a:graphicData uri="http://schemas.openxmlformats.org/presentationml/2006/ole">
            <mc:AlternateContent xmlns:mc="http://schemas.openxmlformats.org/markup-compatibility/2006">
              <mc:Choice xmlns:v="urn:schemas-microsoft-com:vml" Requires="v">
                <p:oleObj spid="_x0000_s70684" name="Equation" r:id="rId7" imgW="266700" imgH="177800" progId="Equation.3">
                  <p:embed/>
                </p:oleObj>
              </mc:Choice>
              <mc:Fallback>
                <p:oleObj name="Equation" r:id="rId7" imgW="2667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050" y="5214938"/>
                        <a:ext cx="76835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87" name="Object 19"/>
          <p:cNvGraphicFramePr>
            <a:graphicFrameLocks noChangeAspect="1"/>
          </p:cNvGraphicFramePr>
          <p:nvPr/>
        </p:nvGraphicFramePr>
        <p:xfrm>
          <a:off x="7831138" y="3581400"/>
          <a:ext cx="804862" cy="512763"/>
        </p:xfrm>
        <a:graphic>
          <a:graphicData uri="http://schemas.openxmlformats.org/presentationml/2006/ole">
            <mc:AlternateContent xmlns:mc="http://schemas.openxmlformats.org/markup-compatibility/2006">
              <mc:Choice xmlns:v="urn:schemas-microsoft-com:vml" Requires="v">
                <p:oleObj spid="_x0000_s70685" name="Equation" r:id="rId9" imgW="279400" imgH="177800" progId="Equation.3">
                  <p:embed/>
                </p:oleObj>
              </mc:Choice>
              <mc:Fallback>
                <p:oleObj name="Equation" r:id="rId9" imgW="2794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1138" y="3581400"/>
                        <a:ext cx="804862"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88" name="Object 20"/>
          <p:cNvGraphicFramePr>
            <a:graphicFrameLocks noChangeAspect="1"/>
          </p:cNvGraphicFramePr>
          <p:nvPr/>
        </p:nvGraphicFramePr>
        <p:xfrm>
          <a:off x="2286000" y="2743200"/>
          <a:ext cx="804863" cy="512763"/>
        </p:xfrm>
        <a:graphic>
          <a:graphicData uri="http://schemas.openxmlformats.org/presentationml/2006/ole">
            <mc:AlternateContent xmlns:mc="http://schemas.openxmlformats.org/markup-compatibility/2006">
              <mc:Choice xmlns:v="urn:schemas-microsoft-com:vml" Requires="v">
                <p:oleObj spid="_x0000_s70686" name="Equation" r:id="rId11" imgW="279400" imgH="177800" progId="Equation.3">
                  <p:embed/>
                </p:oleObj>
              </mc:Choice>
              <mc:Fallback>
                <p:oleObj name="Equation" r:id="rId11" imgW="2794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2743200"/>
                        <a:ext cx="80486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89" name="Object 21"/>
          <p:cNvGraphicFramePr>
            <a:graphicFrameLocks noChangeAspect="1"/>
          </p:cNvGraphicFramePr>
          <p:nvPr/>
        </p:nvGraphicFramePr>
        <p:xfrm>
          <a:off x="3505200" y="2590800"/>
          <a:ext cx="804863" cy="512763"/>
        </p:xfrm>
        <a:graphic>
          <a:graphicData uri="http://schemas.openxmlformats.org/presentationml/2006/ole">
            <mc:AlternateContent xmlns:mc="http://schemas.openxmlformats.org/markup-compatibility/2006">
              <mc:Choice xmlns:v="urn:schemas-microsoft-com:vml" Requires="v">
                <p:oleObj spid="_x0000_s70687" name="Equation" r:id="rId13" imgW="279400" imgH="177800" progId="Equation.3">
                  <p:embed/>
                </p:oleObj>
              </mc:Choice>
              <mc:Fallback>
                <p:oleObj name="Equation" r:id="rId13" imgW="279400" imgH="177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2590800"/>
                        <a:ext cx="80486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85800" y="3245584"/>
            <a:ext cx="3276600" cy="1631216"/>
          </a:xfrm>
          <a:prstGeom prst="rect">
            <a:avLst/>
          </a:prstGeom>
          <a:noFill/>
        </p:spPr>
        <p:txBody>
          <a:bodyPr wrap="square" rtlCol="0">
            <a:spAutoFit/>
          </a:bodyPr>
          <a:lstStyle/>
          <a:p>
            <a:r>
              <a:rPr lang="en-US" sz="2000" dirty="0" smtClean="0">
                <a:solidFill>
                  <a:srgbClr val="0000FF"/>
                </a:solidFill>
                <a:latin typeface="Calibri"/>
                <a:cs typeface="Calibri"/>
              </a:rPr>
              <a:t>General rule</a:t>
            </a:r>
            <a:br>
              <a:rPr lang="en-US" sz="2000" dirty="0" smtClean="0">
                <a:solidFill>
                  <a:srgbClr val="0000FF"/>
                </a:solidFill>
                <a:latin typeface="Calibri"/>
                <a:cs typeface="Calibri"/>
              </a:rPr>
            </a:br>
            <a:r>
              <a:rPr lang="en-US" sz="2000" dirty="0" smtClean="0">
                <a:solidFill>
                  <a:srgbClr val="0000FF"/>
                </a:solidFill>
                <a:latin typeface="Calibri"/>
                <a:cs typeface="Calibri"/>
              </a:rPr>
              <a:t>for determining </a:t>
            </a:r>
            <a:br>
              <a:rPr lang="en-US" sz="2000" dirty="0" smtClean="0">
                <a:solidFill>
                  <a:srgbClr val="0000FF"/>
                </a:solidFill>
                <a:latin typeface="Calibri"/>
                <a:cs typeface="Calibri"/>
              </a:rPr>
            </a:br>
            <a:r>
              <a:rPr lang="en-US" sz="2000" dirty="0" smtClean="0">
                <a:solidFill>
                  <a:srgbClr val="0000FF"/>
                </a:solidFill>
                <a:latin typeface="Calibri"/>
                <a:cs typeface="Calibri"/>
              </a:rPr>
              <a:t>the coefficients of </a:t>
            </a:r>
            <a:br>
              <a:rPr lang="en-US" sz="2000" dirty="0" smtClean="0">
                <a:solidFill>
                  <a:srgbClr val="0000FF"/>
                </a:solidFill>
                <a:latin typeface="Calibri"/>
                <a:cs typeface="Calibri"/>
              </a:rPr>
            </a:br>
            <a:r>
              <a:rPr lang="en-US" sz="2000" dirty="0" smtClean="0">
                <a:solidFill>
                  <a:srgbClr val="0000FF"/>
                </a:solidFill>
                <a:latin typeface="Calibri"/>
                <a:cs typeface="Calibri"/>
              </a:rPr>
              <a:t>a transformation matrix, using dot-products:</a:t>
            </a:r>
            <a:endParaRPr lang="en-US" sz="2000" dirty="0">
              <a:solidFill>
                <a:srgbClr val="0000FF"/>
              </a:solidFill>
              <a:latin typeface="Calibri"/>
              <a:cs typeface="Calibri"/>
            </a:endParaRPr>
          </a:p>
        </p:txBody>
      </p:sp>
    </p:spTree>
    <p:extLst>
      <p:ext uri="{BB962C8B-B14F-4D97-AF65-F5344CB8AC3E}">
        <p14:creationId xmlns:p14="http://schemas.microsoft.com/office/powerpoint/2010/main" val="1347272684"/>
      </p:ext>
    </p:extLst>
  </p:cSld>
  <p:clrMapOvr>
    <a:masterClrMapping/>
  </p:clrMapOvr>
  <mc:AlternateContent xmlns:mc="http://schemas.openxmlformats.org/markup-compatibility/2006" xmlns:p14="http://schemas.microsoft.com/office/powerpoint/2010/main">
    <mc:Choice Requires="p14">
      <p:transition spd="slow" p14:dur="2000" advTm="106532"/>
    </mc:Choice>
    <mc:Fallback xmlns="">
      <p:transition xmlns:p14="http://schemas.microsoft.com/office/powerpoint/2010/main" spd="slow" advTm="106532"/>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19BF9239-0918-0547-AF49-9F2CE79365A3}" type="slidenum">
              <a:rPr lang="en-US" altLang="ja-JP"/>
              <a:pPr/>
              <a:t>45</a:t>
            </a:fld>
            <a:endParaRPr lang="en-US" altLang="ja-JP"/>
          </a:p>
        </p:txBody>
      </p:sp>
      <p:sp>
        <p:nvSpPr>
          <p:cNvPr id="161794" name="Rectangle 2"/>
          <p:cNvSpPr>
            <a:spLocks noGrp="1" noChangeArrowheads="1"/>
          </p:cNvSpPr>
          <p:nvPr>
            <p:ph type="title"/>
          </p:nvPr>
        </p:nvSpPr>
        <p:spPr>
          <a:xfrm>
            <a:off x="762000" y="0"/>
            <a:ext cx="7772400" cy="1143000"/>
          </a:xfrm>
        </p:spPr>
        <p:txBody>
          <a:bodyPr/>
          <a:lstStyle/>
          <a:p>
            <a:r>
              <a:rPr lang="en-US" altLang="ja-JP" dirty="0"/>
              <a:t>Example: rotation angle = 30°</a:t>
            </a:r>
          </a:p>
        </p:txBody>
      </p:sp>
      <p:sp>
        <p:nvSpPr>
          <p:cNvPr id="161795" name="Line 3"/>
          <p:cNvSpPr>
            <a:spLocks noChangeShapeType="1"/>
          </p:cNvSpPr>
          <p:nvPr/>
        </p:nvSpPr>
        <p:spPr bwMode="auto">
          <a:xfrm>
            <a:off x="4343400" y="5456238"/>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796" name="Line 4"/>
          <p:cNvSpPr>
            <a:spLocks noChangeShapeType="1"/>
          </p:cNvSpPr>
          <p:nvPr/>
        </p:nvSpPr>
        <p:spPr bwMode="auto">
          <a:xfrm flipV="1">
            <a:off x="4343400" y="2408238"/>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799" name="Line 7"/>
          <p:cNvSpPr>
            <a:spLocks noChangeShapeType="1"/>
          </p:cNvSpPr>
          <p:nvPr/>
        </p:nvSpPr>
        <p:spPr bwMode="auto">
          <a:xfrm flipV="1">
            <a:off x="4343400" y="4084638"/>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800" name="Line 8"/>
          <p:cNvSpPr>
            <a:spLocks noChangeShapeType="1"/>
          </p:cNvSpPr>
          <p:nvPr/>
        </p:nvSpPr>
        <p:spPr bwMode="auto">
          <a:xfrm flipH="1" flipV="1">
            <a:off x="3048000" y="2941638"/>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801" name="Freeform 9"/>
          <p:cNvSpPr>
            <a:spLocks/>
          </p:cNvSpPr>
          <p:nvPr/>
        </p:nvSpPr>
        <p:spPr bwMode="auto">
          <a:xfrm>
            <a:off x="5715000" y="4846638"/>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802" name="Text Box 10"/>
          <p:cNvSpPr txBox="1">
            <a:spLocks noChangeArrowheads="1"/>
          </p:cNvSpPr>
          <p:nvPr/>
        </p:nvSpPr>
        <p:spPr bwMode="auto">
          <a:xfrm>
            <a:off x="6003925" y="4643438"/>
            <a:ext cx="422275" cy="641350"/>
          </a:xfrm>
          <a:prstGeom prst="rect">
            <a:avLst/>
          </a:prstGeom>
          <a:noFill/>
          <a:ln w="9525">
            <a:noFill/>
            <a:miter lim="800000"/>
            <a:headEnd/>
            <a:tailEnd/>
          </a:ln>
          <a:effectLst/>
        </p:spPr>
        <p:txBody>
          <a:bodyPr wrap="none">
            <a:prstTxWarp prst="textNoShape">
              <a:avLst/>
            </a:prstTxWarp>
            <a:spAutoFit/>
          </a:bodyPr>
          <a:lstStyle/>
          <a:p>
            <a:r>
              <a:rPr lang="en-US" altLang="ja-JP" sz="3600" dirty="0">
                <a:solidFill>
                  <a:schemeClr val="accent2"/>
                </a:solidFill>
                <a:latin typeface="Symbol" charset="2"/>
              </a:rPr>
              <a:t>q</a:t>
            </a:r>
            <a:endParaRPr lang="en-US" altLang="ja-JP" dirty="0">
              <a:latin typeface="Times New Roman"/>
            </a:endParaRPr>
          </a:p>
        </p:txBody>
      </p:sp>
      <p:sp>
        <p:nvSpPr>
          <p:cNvPr id="161803" name="Text Box 11"/>
          <p:cNvSpPr txBox="1">
            <a:spLocks noChangeArrowheads="1"/>
          </p:cNvSpPr>
          <p:nvPr/>
        </p:nvSpPr>
        <p:spPr bwMode="auto">
          <a:xfrm>
            <a:off x="7391400" y="3779838"/>
            <a:ext cx="496049"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a:solidFill>
                  <a:schemeClr val="accent2"/>
                </a:solidFill>
                <a:latin typeface="Times New Roman"/>
              </a:rPr>
              <a:t>x’</a:t>
            </a:r>
            <a:endParaRPr lang="en-US" altLang="ja-JP" sz="3200" dirty="0">
              <a:latin typeface="Times New Roman"/>
            </a:endParaRPr>
          </a:p>
        </p:txBody>
      </p:sp>
      <p:sp>
        <p:nvSpPr>
          <p:cNvPr id="161804" name="Text Box 12"/>
          <p:cNvSpPr txBox="1">
            <a:spLocks noChangeArrowheads="1"/>
          </p:cNvSpPr>
          <p:nvPr/>
        </p:nvSpPr>
        <p:spPr bwMode="auto">
          <a:xfrm>
            <a:off x="2402472" y="2393560"/>
            <a:ext cx="496049" cy="584776"/>
          </a:xfrm>
          <a:prstGeom prst="rect">
            <a:avLst/>
          </a:prstGeom>
          <a:noFill/>
          <a:ln w="9525">
            <a:noFill/>
            <a:miter lim="800000"/>
            <a:headEnd/>
            <a:tailEnd/>
          </a:ln>
          <a:effectLst/>
        </p:spPr>
        <p:txBody>
          <a:bodyPr wrap="none">
            <a:prstTxWarp prst="textNoShape">
              <a:avLst/>
            </a:prstTxWarp>
            <a:spAutoFit/>
          </a:bodyPr>
          <a:lstStyle/>
          <a:p>
            <a:r>
              <a:rPr lang="en-US" altLang="ja-JP" sz="3200" dirty="0" err="1">
                <a:solidFill>
                  <a:schemeClr val="accent2"/>
                </a:solidFill>
                <a:latin typeface="Times New Roman"/>
              </a:rPr>
              <a:t>y</a:t>
            </a:r>
            <a:r>
              <a:rPr lang="en-US" altLang="ja-JP" sz="3200" dirty="0">
                <a:solidFill>
                  <a:schemeClr val="accent2"/>
                </a:solidFill>
                <a:latin typeface="Times New Roman"/>
              </a:rPr>
              <a:t>’</a:t>
            </a:r>
          </a:p>
        </p:txBody>
      </p:sp>
      <p:sp>
        <p:nvSpPr>
          <p:cNvPr id="161805" name="Line 13"/>
          <p:cNvSpPr>
            <a:spLocks noChangeShapeType="1"/>
          </p:cNvSpPr>
          <p:nvPr/>
        </p:nvSpPr>
        <p:spPr bwMode="auto">
          <a:xfrm flipV="1">
            <a:off x="4343400" y="3170238"/>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ja-JP" altLang="en-US" dirty="0">
              <a:latin typeface="Times New Roman"/>
            </a:endParaRPr>
          </a:p>
        </p:txBody>
      </p:sp>
      <p:sp>
        <p:nvSpPr>
          <p:cNvPr id="161806" name="Text Box 14"/>
          <p:cNvSpPr txBox="1">
            <a:spLocks noChangeArrowheads="1"/>
          </p:cNvSpPr>
          <p:nvPr/>
        </p:nvSpPr>
        <p:spPr bwMode="auto">
          <a:xfrm>
            <a:off x="5867400" y="2865438"/>
            <a:ext cx="387350" cy="579437"/>
          </a:xfrm>
          <a:prstGeom prst="rect">
            <a:avLst/>
          </a:prstGeom>
          <a:noFill/>
          <a:ln w="9525">
            <a:noFill/>
            <a:miter lim="800000"/>
            <a:headEnd/>
            <a:tailEnd/>
          </a:ln>
          <a:effectLst/>
        </p:spPr>
        <p:txBody>
          <a:bodyPr wrap="none">
            <a:prstTxWarp prst="textNoShape">
              <a:avLst/>
            </a:prstTxWarp>
            <a:spAutoFit/>
          </a:bodyPr>
          <a:lstStyle/>
          <a:p>
            <a:r>
              <a:rPr lang="en-US" altLang="ja-JP" sz="3200" b="1" dirty="0">
                <a:latin typeface="Times New Roman"/>
              </a:rPr>
              <a:t>v</a:t>
            </a:r>
            <a:endParaRPr lang="en-US" altLang="ja-JP" dirty="0">
              <a:latin typeface="Times New Roman"/>
            </a:endParaRPr>
          </a:p>
        </p:txBody>
      </p:sp>
      <p:graphicFrame>
        <p:nvGraphicFramePr>
          <p:cNvPr id="161807" name="Object 15"/>
          <p:cNvGraphicFramePr>
            <a:graphicFrameLocks noChangeAspect="1"/>
          </p:cNvGraphicFramePr>
          <p:nvPr>
            <p:extLst>
              <p:ext uri="{D42A27DB-BD31-4B8C-83A1-F6EECF244321}">
                <p14:modId xmlns:p14="http://schemas.microsoft.com/office/powerpoint/2010/main" val="3870296192"/>
              </p:ext>
            </p:extLst>
          </p:nvPr>
        </p:nvGraphicFramePr>
        <p:xfrm>
          <a:off x="1295400" y="1143000"/>
          <a:ext cx="6543675" cy="1027113"/>
        </p:xfrm>
        <a:graphic>
          <a:graphicData uri="http://schemas.openxmlformats.org/presentationml/2006/ole">
            <mc:AlternateContent xmlns:mc="http://schemas.openxmlformats.org/markup-compatibility/2006">
              <mc:Choice xmlns:v="urn:schemas-microsoft-com:vml" Requires="v">
                <p:oleObj spid="_x0000_s71706" name="Equation" r:id="rId3" imgW="3073400" imgH="482600" progId="Equation.3">
                  <p:embed/>
                </p:oleObj>
              </mc:Choice>
              <mc:Fallback>
                <p:oleObj name="Equation" r:id="rId3" imgW="30734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654367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08" name="Text Box 16"/>
          <p:cNvSpPr txBox="1">
            <a:spLocks noChangeArrowheads="1"/>
          </p:cNvSpPr>
          <p:nvPr/>
        </p:nvSpPr>
        <p:spPr bwMode="auto">
          <a:xfrm>
            <a:off x="1276350" y="5837238"/>
            <a:ext cx="5393286" cy="954107"/>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Times New Roman"/>
              </a:rPr>
              <a:t>x, y = old axes; </a:t>
            </a:r>
            <a:r>
              <a:rPr lang="en-US" altLang="ja-JP" i="1" dirty="0" err="1">
                <a:latin typeface="Times New Roman"/>
              </a:rPr>
              <a:t>x’,y</a:t>
            </a:r>
            <a:r>
              <a:rPr lang="en-US" altLang="ja-JP" i="1" dirty="0">
                <a:latin typeface="Times New Roman"/>
              </a:rPr>
              <a:t>’ = new axes</a:t>
            </a:r>
            <a:r>
              <a:rPr lang="en-US" altLang="ja-JP" sz="3200" i="1" dirty="0">
                <a:latin typeface="Times New Roman"/>
              </a:rPr>
              <a:t> </a:t>
            </a:r>
          </a:p>
          <a:p>
            <a:r>
              <a:rPr lang="en-US" altLang="ja-JP" i="1" dirty="0">
                <a:latin typeface="Times New Roman"/>
              </a:rPr>
              <a:t>Passive Rotation/ Transformation of Axes</a:t>
            </a:r>
            <a:endParaRPr lang="en-US" altLang="ja-JP" sz="3200" i="1" dirty="0">
              <a:latin typeface="Times New Roman"/>
            </a:endParaRPr>
          </a:p>
        </p:txBody>
      </p:sp>
      <p:graphicFrame>
        <p:nvGraphicFramePr>
          <p:cNvPr id="161809" name="Object 17"/>
          <p:cNvGraphicFramePr>
            <a:graphicFrameLocks noChangeAspect="1"/>
          </p:cNvGraphicFramePr>
          <p:nvPr/>
        </p:nvGraphicFramePr>
        <p:xfrm>
          <a:off x="1295400" y="4008438"/>
          <a:ext cx="1905000" cy="585787"/>
        </p:xfrm>
        <a:graphic>
          <a:graphicData uri="http://schemas.openxmlformats.org/presentationml/2006/ole">
            <mc:AlternateContent xmlns:mc="http://schemas.openxmlformats.org/markup-compatibility/2006">
              <mc:Choice xmlns:v="urn:schemas-microsoft-com:vml" Requires="v">
                <p:oleObj spid="_x0000_s71707" name="Equation" r:id="rId5" imgW="660400" imgH="203200" progId="Equation.3">
                  <p:embed/>
                </p:oleObj>
              </mc:Choice>
              <mc:Fallback>
                <p:oleObj name="Equation" r:id="rId5" imgW="6604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008438"/>
                        <a:ext cx="19050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10" name="Object 18"/>
          <p:cNvGraphicFramePr>
            <a:graphicFrameLocks noChangeAspect="1"/>
          </p:cNvGraphicFramePr>
          <p:nvPr/>
        </p:nvGraphicFramePr>
        <p:xfrm>
          <a:off x="7620000" y="5257800"/>
          <a:ext cx="1096962" cy="512763"/>
        </p:xfrm>
        <a:graphic>
          <a:graphicData uri="http://schemas.openxmlformats.org/presentationml/2006/ole">
            <mc:AlternateContent xmlns:mc="http://schemas.openxmlformats.org/markup-compatibility/2006">
              <mc:Choice xmlns:v="urn:schemas-microsoft-com:vml" Requires="v">
                <p:oleObj spid="_x0000_s71708" name="Equation" r:id="rId7" imgW="381000" imgH="177800" progId="Equation.3">
                  <p:embed/>
                </p:oleObj>
              </mc:Choice>
              <mc:Fallback>
                <p:oleObj name="Equation" r:id="rId7" imgW="3810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5257800"/>
                        <a:ext cx="1096962"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11" name="Object 19"/>
          <p:cNvGraphicFramePr>
            <a:graphicFrameLocks noChangeAspect="1"/>
          </p:cNvGraphicFramePr>
          <p:nvPr/>
        </p:nvGraphicFramePr>
        <p:xfrm>
          <a:off x="7831138" y="3856038"/>
          <a:ext cx="804862" cy="512762"/>
        </p:xfrm>
        <a:graphic>
          <a:graphicData uri="http://schemas.openxmlformats.org/presentationml/2006/ole">
            <mc:AlternateContent xmlns:mc="http://schemas.openxmlformats.org/markup-compatibility/2006">
              <mc:Choice xmlns:v="urn:schemas-microsoft-com:vml" Requires="v">
                <p:oleObj spid="_x0000_s71709" name="Equation" r:id="rId9" imgW="279400" imgH="177800" progId="Equation.3">
                  <p:embed/>
                </p:oleObj>
              </mc:Choice>
              <mc:Fallback>
                <p:oleObj name="Equation" r:id="rId9" imgW="2794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1138" y="3856038"/>
                        <a:ext cx="804862"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12" name="Object 20"/>
          <p:cNvGraphicFramePr>
            <a:graphicFrameLocks noChangeAspect="1"/>
          </p:cNvGraphicFramePr>
          <p:nvPr/>
        </p:nvGraphicFramePr>
        <p:xfrm>
          <a:off x="2776537" y="2514600"/>
          <a:ext cx="804863" cy="512762"/>
        </p:xfrm>
        <a:graphic>
          <a:graphicData uri="http://schemas.openxmlformats.org/presentationml/2006/ole">
            <mc:AlternateContent xmlns:mc="http://schemas.openxmlformats.org/markup-compatibility/2006">
              <mc:Choice xmlns:v="urn:schemas-microsoft-com:vml" Requires="v">
                <p:oleObj spid="_x0000_s71710" name="Equation" r:id="rId11" imgW="279400" imgH="177800" progId="Equation.3">
                  <p:embed/>
                </p:oleObj>
              </mc:Choice>
              <mc:Fallback>
                <p:oleObj name="Equation" r:id="rId11" imgW="2794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6537" y="2514600"/>
                        <a:ext cx="804863"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813" name="Object 21"/>
          <p:cNvGraphicFramePr>
            <a:graphicFrameLocks noChangeAspect="1"/>
          </p:cNvGraphicFramePr>
          <p:nvPr/>
        </p:nvGraphicFramePr>
        <p:xfrm>
          <a:off x="3962400" y="2590800"/>
          <a:ext cx="1169987" cy="512762"/>
        </p:xfrm>
        <a:graphic>
          <a:graphicData uri="http://schemas.openxmlformats.org/presentationml/2006/ole">
            <mc:AlternateContent xmlns:mc="http://schemas.openxmlformats.org/markup-compatibility/2006">
              <mc:Choice xmlns:v="urn:schemas-microsoft-com:vml" Requires="v">
                <p:oleObj spid="_x0000_s71711" name="Equation" r:id="rId13" imgW="406400" imgH="177800" progId="Equation.3">
                  <p:embed/>
                </p:oleObj>
              </mc:Choice>
              <mc:Fallback>
                <p:oleObj name="Equation" r:id="rId13" imgW="406400" imgH="177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2590800"/>
                        <a:ext cx="1169987"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3344304"/>
      </p:ext>
    </p:extLst>
  </p:cSld>
  <p:clrMapOvr>
    <a:masterClrMapping/>
  </p:clrMapOvr>
  <mc:AlternateContent xmlns:mc="http://schemas.openxmlformats.org/markup-compatibility/2006" xmlns:p14="http://schemas.microsoft.com/office/powerpoint/2010/main">
    <mc:Choice Requires="p14">
      <p:transition spd="slow" p14:dur="2000" advTm="45063"/>
    </mc:Choice>
    <mc:Fallback xmlns="">
      <p:transition xmlns:p14="http://schemas.microsoft.com/office/powerpoint/2010/main" spd="slow" advTm="45063"/>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AC2B0AD-1BFB-5D4C-B78E-BDC999FEBF3E}" type="slidenum">
              <a:rPr lang="en-US" altLang="ja-JP"/>
              <a:pPr/>
              <a:t>46</a:t>
            </a:fld>
            <a:endParaRPr lang="en-US" altLang="ja-JP"/>
          </a:p>
        </p:txBody>
      </p:sp>
      <p:sp>
        <p:nvSpPr>
          <p:cNvPr id="162818" name="Rectangle 2"/>
          <p:cNvSpPr>
            <a:spLocks noGrp="1" noChangeArrowheads="1"/>
          </p:cNvSpPr>
          <p:nvPr>
            <p:ph type="title"/>
          </p:nvPr>
        </p:nvSpPr>
        <p:spPr>
          <a:xfrm>
            <a:off x="685800" y="76200"/>
            <a:ext cx="7772400" cy="1143000"/>
          </a:xfrm>
        </p:spPr>
        <p:txBody>
          <a:bodyPr/>
          <a:lstStyle/>
          <a:p>
            <a:r>
              <a:rPr lang="en-US" altLang="ja-JP"/>
              <a:t>Tensor: definition, contd.</a:t>
            </a:r>
          </a:p>
        </p:txBody>
      </p:sp>
      <p:sp>
        <p:nvSpPr>
          <p:cNvPr id="162819" name="Rectangle 3"/>
          <p:cNvSpPr>
            <a:spLocks noGrp="1" noChangeArrowheads="1"/>
          </p:cNvSpPr>
          <p:nvPr>
            <p:ph type="body" idx="1"/>
          </p:nvPr>
        </p:nvSpPr>
        <p:spPr>
          <a:xfrm>
            <a:off x="685800" y="1219200"/>
            <a:ext cx="7848600" cy="5029200"/>
          </a:xfrm>
        </p:spPr>
        <p:txBody>
          <a:bodyPr/>
          <a:lstStyle/>
          <a:p>
            <a:r>
              <a:rPr lang="en-US" altLang="ja-JP" sz="2400" dirty="0"/>
              <a:t>In order for a quantity to “qualify” as a </a:t>
            </a:r>
            <a:r>
              <a:rPr lang="en-US" altLang="ja-JP" sz="2400" i="1" dirty="0"/>
              <a:t>tensor </a:t>
            </a:r>
            <a:r>
              <a:rPr lang="en-US" altLang="ja-JP" sz="2400" dirty="0"/>
              <a:t>it has to obey the </a:t>
            </a:r>
            <a:r>
              <a:rPr lang="en-US" altLang="ja-JP" sz="2400" i="1" dirty="0"/>
              <a:t>axis transformation rule</a:t>
            </a:r>
            <a:r>
              <a:rPr lang="en-US" altLang="ja-JP" sz="2400" dirty="0"/>
              <a:t>, as discussed in the previous slides.</a:t>
            </a:r>
          </a:p>
          <a:p>
            <a:r>
              <a:rPr lang="en-US" altLang="ja-JP" sz="2400" dirty="0"/>
              <a:t>The </a:t>
            </a:r>
            <a:r>
              <a:rPr lang="en-US" altLang="ja-JP" sz="2400" i="1" dirty="0"/>
              <a:t>transformation rule </a:t>
            </a:r>
            <a:r>
              <a:rPr lang="en-US" altLang="ja-JP" sz="2400" dirty="0"/>
              <a:t>defines relationships between transformed and untransformed tensors of various ranks.</a:t>
            </a:r>
            <a:br>
              <a:rPr lang="en-US" altLang="ja-JP" sz="2400" dirty="0"/>
            </a:br>
            <a:r>
              <a:rPr lang="en-US" altLang="ja-JP" sz="2400" dirty="0"/>
              <a:t/>
            </a:r>
            <a:br>
              <a:rPr lang="en-US" altLang="ja-JP" sz="2400" dirty="0"/>
            </a:br>
            <a:r>
              <a:rPr lang="en-US" altLang="ja-JP" sz="2400" dirty="0"/>
              <a:t>Vector:			</a:t>
            </a:r>
            <a:r>
              <a:rPr lang="en-US" altLang="ja-JP" sz="2400" i="1" dirty="0" err="1">
                <a:latin typeface="Times" charset="0"/>
              </a:rPr>
              <a:t>V’</a:t>
            </a:r>
            <a:r>
              <a:rPr lang="en-US" altLang="ja-JP" sz="2400" i="1" baseline="-25000" dirty="0" err="1">
                <a:latin typeface="Times" charset="0"/>
              </a:rPr>
              <a:t>i</a:t>
            </a:r>
            <a:r>
              <a:rPr lang="en-US" altLang="ja-JP" sz="2400" i="1" baseline="-25000" dirty="0">
                <a:latin typeface="Times" charset="0"/>
              </a:rPr>
              <a:t> </a:t>
            </a:r>
            <a:r>
              <a:rPr lang="en-US" altLang="ja-JP" sz="2400" i="1" dirty="0">
                <a:latin typeface="Times" charset="0"/>
              </a:rPr>
              <a:t> = </a:t>
            </a:r>
            <a:r>
              <a:rPr lang="en-US" altLang="ja-JP" sz="2400" i="1" dirty="0" err="1">
                <a:latin typeface="Times" charset="0"/>
              </a:rPr>
              <a:t>a</a:t>
            </a:r>
            <a:r>
              <a:rPr lang="en-US" altLang="ja-JP" sz="2400" i="1" baseline="-25000" dirty="0" err="1">
                <a:latin typeface="Times" charset="0"/>
              </a:rPr>
              <a:t>ij</a:t>
            </a:r>
            <a:r>
              <a:rPr lang="en-US" altLang="ja-JP" sz="2400" i="1" dirty="0" err="1">
                <a:latin typeface="Times" charset="0"/>
              </a:rPr>
              <a:t>V</a:t>
            </a:r>
            <a:r>
              <a:rPr lang="en-US" altLang="ja-JP" sz="2400" i="1" baseline="-25000" dirty="0" err="1">
                <a:latin typeface="Times" charset="0"/>
              </a:rPr>
              <a:t>j</a:t>
            </a:r>
            <a:r>
              <a:rPr lang="en-US" altLang="ja-JP" sz="2400" i="1" baseline="-25000" dirty="0">
                <a:latin typeface="Times" charset="0"/>
              </a:rPr>
              <a:t/>
            </a:r>
            <a:br>
              <a:rPr lang="en-US" altLang="ja-JP" sz="2400" i="1" baseline="-25000" dirty="0">
                <a:latin typeface="Times" charset="0"/>
              </a:rPr>
            </a:br>
            <a:r>
              <a:rPr lang="en-US" altLang="ja-JP" sz="2400" dirty="0"/>
              <a:t>2</a:t>
            </a:r>
            <a:r>
              <a:rPr lang="en-US" altLang="ja-JP" sz="2400" baseline="30000" dirty="0"/>
              <a:t>nd</a:t>
            </a:r>
            <a:r>
              <a:rPr lang="en-US" altLang="ja-JP" sz="2400" dirty="0"/>
              <a:t> rank			</a:t>
            </a:r>
            <a:r>
              <a:rPr lang="en-US" altLang="ja-JP" sz="2400" i="1" dirty="0" err="1">
                <a:latin typeface="Times" charset="0"/>
              </a:rPr>
              <a:t>T’</a:t>
            </a:r>
            <a:r>
              <a:rPr lang="en-US" altLang="ja-JP" sz="2400" i="1" baseline="-25000" dirty="0" err="1">
                <a:latin typeface="Times" charset="0"/>
              </a:rPr>
              <a:t>ij</a:t>
            </a:r>
            <a:r>
              <a:rPr lang="en-US" altLang="ja-JP" sz="2400" i="1" baseline="-25000" dirty="0">
                <a:latin typeface="Times" charset="0"/>
              </a:rPr>
              <a:t> </a:t>
            </a:r>
            <a:r>
              <a:rPr lang="en-US" altLang="ja-JP" sz="2400" i="1" dirty="0">
                <a:latin typeface="Times" charset="0"/>
              </a:rPr>
              <a:t> = </a:t>
            </a:r>
            <a:r>
              <a:rPr lang="en-US" altLang="ja-JP" sz="2400" i="1" dirty="0" err="1" smtClean="0">
                <a:latin typeface="Times" charset="0"/>
              </a:rPr>
              <a:t>a</a:t>
            </a:r>
            <a:r>
              <a:rPr lang="en-US" altLang="ja-JP" sz="2400" i="1" baseline="-25000" dirty="0" err="1" smtClean="0">
                <a:latin typeface="Times" charset="0"/>
              </a:rPr>
              <a:t>ik</a:t>
            </a:r>
            <a:r>
              <a:rPr lang="en-US" altLang="ja-JP" sz="2400" i="1" dirty="0" err="1" smtClean="0">
                <a:latin typeface="Times" charset="0"/>
              </a:rPr>
              <a:t>a</a:t>
            </a:r>
            <a:r>
              <a:rPr lang="en-US" altLang="ja-JP" sz="2400" i="1" baseline="-25000" dirty="0" err="1" smtClean="0">
                <a:latin typeface="Times" charset="0"/>
              </a:rPr>
              <a:t>jl</a:t>
            </a:r>
            <a:r>
              <a:rPr lang="en-US" altLang="ja-JP" sz="2400" i="1" dirty="0" err="1" smtClean="0">
                <a:latin typeface="Times" charset="0"/>
              </a:rPr>
              <a:t>T</a:t>
            </a:r>
            <a:r>
              <a:rPr lang="en-US" altLang="ja-JP" sz="2400" i="1" baseline="-25000" dirty="0" err="1" smtClean="0">
                <a:latin typeface="Times" charset="0"/>
              </a:rPr>
              <a:t>kl</a:t>
            </a:r>
            <a:r>
              <a:rPr lang="en-US" altLang="ja-JP" sz="2400" i="1" baseline="-25000" dirty="0"/>
              <a:t/>
            </a:r>
            <a:br>
              <a:rPr lang="en-US" altLang="ja-JP" sz="2400" i="1" baseline="-25000" dirty="0"/>
            </a:br>
            <a:r>
              <a:rPr lang="en-US" altLang="ja-JP" sz="2400" dirty="0"/>
              <a:t>3</a:t>
            </a:r>
            <a:r>
              <a:rPr lang="en-US" altLang="ja-JP" sz="2400" baseline="30000" dirty="0"/>
              <a:t>rd</a:t>
            </a:r>
            <a:r>
              <a:rPr lang="en-US" altLang="ja-JP" sz="2400" dirty="0"/>
              <a:t> rank	</a:t>
            </a:r>
            <a:r>
              <a:rPr lang="en-US" altLang="ja-JP" sz="2400" i="1" baseline="-25000" dirty="0"/>
              <a:t> </a:t>
            </a:r>
            <a:r>
              <a:rPr lang="en-US" altLang="ja-JP" sz="2400" dirty="0"/>
              <a:t>		</a:t>
            </a:r>
            <a:r>
              <a:rPr lang="en-US" altLang="ja-JP" sz="2400" i="1" dirty="0" err="1">
                <a:latin typeface="Times" charset="0"/>
              </a:rPr>
              <a:t>T’</a:t>
            </a:r>
            <a:r>
              <a:rPr lang="en-US" altLang="ja-JP" sz="2400" i="1" baseline="-25000" dirty="0" err="1">
                <a:latin typeface="Times" charset="0"/>
              </a:rPr>
              <a:t>ijk</a:t>
            </a:r>
            <a:r>
              <a:rPr lang="en-US" altLang="ja-JP" sz="2400" i="1" baseline="-25000" dirty="0">
                <a:latin typeface="Times" charset="0"/>
              </a:rPr>
              <a:t> </a:t>
            </a:r>
            <a:r>
              <a:rPr lang="en-US" altLang="ja-JP" sz="2400" i="1" dirty="0">
                <a:latin typeface="Times" charset="0"/>
              </a:rPr>
              <a:t> = </a:t>
            </a:r>
            <a:r>
              <a:rPr lang="en-US" altLang="ja-JP" sz="2400" i="1" dirty="0" err="1" smtClean="0">
                <a:latin typeface="Times" charset="0"/>
              </a:rPr>
              <a:t>a</a:t>
            </a:r>
            <a:r>
              <a:rPr lang="en-US" altLang="ja-JP" sz="2400" i="1" baseline="-25000" dirty="0" err="1" smtClean="0">
                <a:latin typeface="Times" charset="0"/>
              </a:rPr>
              <a:t>il</a:t>
            </a:r>
            <a:r>
              <a:rPr lang="en-US" altLang="ja-JP" sz="2400" i="1" dirty="0" err="1" smtClean="0">
                <a:latin typeface="Times" charset="0"/>
              </a:rPr>
              <a:t>a</a:t>
            </a:r>
            <a:r>
              <a:rPr lang="en-US" altLang="ja-JP" sz="2400" i="1" baseline="-25000" dirty="0" err="1" smtClean="0">
                <a:latin typeface="Times" charset="0"/>
              </a:rPr>
              <a:t>jm</a:t>
            </a:r>
            <a:r>
              <a:rPr lang="en-US" altLang="ja-JP" sz="2400" i="1" dirty="0" err="1" smtClean="0">
                <a:latin typeface="Times" charset="0"/>
              </a:rPr>
              <a:t>a</a:t>
            </a:r>
            <a:r>
              <a:rPr lang="en-US" altLang="ja-JP" sz="2400" i="1" baseline="-25000" dirty="0" err="1" smtClean="0">
                <a:latin typeface="Times" charset="0"/>
              </a:rPr>
              <a:t>kn</a:t>
            </a:r>
            <a:r>
              <a:rPr lang="en-US" altLang="ja-JP" sz="2400" i="1" dirty="0" err="1" smtClean="0">
                <a:latin typeface="Times" charset="0"/>
              </a:rPr>
              <a:t>T</a:t>
            </a:r>
            <a:r>
              <a:rPr lang="en-US" altLang="ja-JP" sz="2400" i="1" baseline="-25000" dirty="0" err="1" smtClean="0">
                <a:latin typeface="Times" charset="0"/>
              </a:rPr>
              <a:t>lmn</a:t>
            </a:r>
            <a:r>
              <a:rPr lang="en-US" altLang="ja-JP" sz="2400" i="1" baseline="-25000" dirty="0"/>
              <a:t/>
            </a:r>
            <a:br>
              <a:rPr lang="en-US" altLang="ja-JP" sz="2400" i="1" baseline="-25000" dirty="0"/>
            </a:br>
            <a:r>
              <a:rPr lang="en-US" altLang="ja-JP" sz="2400" dirty="0"/>
              <a:t>4</a:t>
            </a:r>
            <a:r>
              <a:rPr lang="en-US" altLang="ja-JP" sz="2400" baseline="30000" dirty="0"/>
              <a:t>th</a:t>
            </a:r>
            <a:r>
              <a:rPr lang="en-US" altLang="ja-JP" sz="2400" dirty="0"/>
              <a:t> rank</a:t>
            </a:r>
            <a:r>
              <a:rPr lang="en-US" altLang="ja-JP" sz="2400" i="1" baseline="-25000" dirty="0"/>
              <a:t> </a:t>
            </a:r>
            <a:r>
              <a:rPr lang="en-US" altLang="ja-JP" sz="2400" dirty="0"/>
              <a:t>			</a:t>
            </a:r>
            <a:r>
              <a:rPr lang="en-US" altLang="ja-JP" sz="2400" i="1" dirty="0" err="1">
                <a:latin typeface="Times" charset="0"/>
              </a:rPr>
              <a:t>T’</a:t>
            </a:r>
            <a:r>
              <a:rPr lang="en-US" altLang="ja-JP" sz="2400" i="1" baseline="-25000" dirty="0" err="1">
                <a:latin typeface="Times" charset="0"/>
              </a:rPr>
              <a:t>ijkl</a:t>
            </a:r>
            <a:r>
              <a:rPr lang="en-US" altLang="ja-JP" sz="2400" i="1" baseline="-25000" dirty="0">
                <a:latin typeface="Times" charset="0"/>
              </a:rPr>
              <a:t> </a:t>
            </a:r>
            <a:r>
              <a:rPr lang="en-US" altLang="ja-JP" sz="2400" i="1" dirty="0">
                <a:latin typeface="Times" charset="0"/>
              </a:rPr>
              <a:t> = </a:t>
            </a:r>
            <a:r>
              <a:rPr lang="en-US" altLang="ja-JP" sz="2400" i="1" dirty="0" err="1" smtClean="0">
                <a:latin typeface="Times" charset="0"/>
              </a:rPr>
              <a:t>a</a:t>
            </a:r>
            <a:r>
              <a:rPr lang="en-US" altLang="ja-JP" sz="2400" i="1" baseline="-25000" dirty="0" err="1" smtClean="0">
                <a:latin typeface="Times" charset="0"/>
              </a:rPr>
              <a:t>im</a:t>
            </a:r>
            <a:r>
              <a:rPr lang="en-US" altLang="ja-JP" sz="2400" i="1" dirty="0" err="1" smtClean="0">
                <a:latin typeface="Times" charset="0"/>
              </a:rPr>
              <a:t>a</a:t>
            </a:r>
            <a:r>
              <a:rPr lang="en-US" altLang="ja-JP" sz="2400" i="1" baseline="-25000" dirty="0" err="1" smtClean="0">
                <a:latin typeface="Times" charset="0"/>
              </a:rPr>
              <a:t>jn</a:t>
            </a:r>
            <a:r>
              <a:rPr lang="en-US" altLang="ja-JP" sz="2400" i="1" dirty="0" err="1" smtClean="0">
                <a:latin typeface="Times" charset="0"/>
              </a:rPr>
              <a:t>a</a:t>
            </a:r>
            <a:r>
              <a:rPr lang="en-US" altLang="ja-JP" sz="2400" i="1" baseline="-25000" dirty="0" err="1" smtClean="0">
                <a:latin typeface="Times" charset="0"/>
              </a:rPr>
              <a:t>ko</a:t>
            </a:r>
            <a:r>
              <a:rPr lang="en-US" altLang="ja-JP" sz="2400" i="1" dirty="0" err="1" smtClean="0">
                <a:latin typeface="Times" charset="0"/>
              </a:rPr>
              <a:t>a</a:t>
            </a:r>
            <a:r>
              <a:rPr lang="en-US" altLang="ja-JP" sz="2400" i="1" baseline="-25000" dirty="0" err="1" smtClean="0">
                <a:latin typeface="Times" charset="0"/>
              </a:rPr>
              <a:t>lp</a:t>
            </a:r>
            <a:r>
              <a:rPr lang="en-US" altLang="ja-JP" sz="2400" i="1" dirty="0" err="1" smtClean="0">
                <a:latin typeface="Times" charset="0"/>
              </a:rPr>
              <a:t>T</a:t>
            </a:r>
            <a:r>
              <a:rPr lang="en-US" altLang="ja-JP" sz="2400" i="1" baseline="-25000" dirty="0" err="1" smtClean="0">
                <a:latin typeface="Times" charset="0"/>
              </a:rPr>
              <a:t>mnop</a:t>
            </a:r>
            <a:endParaRPr lang="en-US" altLang="ja-JP" sz="2400" i="1" baseline="-25000" dirty="0" smtClean="0"/>
          </a:p>
          <a:p>
            <a:pPr>
              <a:buNone/>
            </a:pPr>
            <a:endParaRPr lang="en-US" altLang="ja-JP" sz="2400" i="1" baseline="-25000" dirty="0" smtClean="0"/>
          </a:p>
          <a:p>
            <a:r>
              <a:rPr lang="en-US" altLang="ja-JP" b="1" dirty="0" smtClean="0">
                <a:solidFill>
                  <a:srgbClr val="FF0000"/>
                </a:solidFill>
              </a:rPr>
              <a:t>This rule is a critical piece of information, which you must know how to use.</a:t>
            </a:r>
          </a:p>
          <a:p>
            <a:endParaRPr lang="ja-JP" altLang="en-US" sz="2400" i="1" baseline="-25000" dirty="0">
              <a:ea typeface="ＭＳ Ｐゴシック" charset="-128"/>
            </a:endParaRPr>
          </a:p>
        </p:txBody>
      </p:sp>
    </p:spTree>
    <p:extLst>
      <p:ext uri="{BB962C8B-B14F-4D97-AF65-F5344CB8AC3E}">
        <p14:creationId xmlns:p14="http://schemas.microsoft.com/office/powerpoint/2010/main" val="2804694613"/>
      </p:ext>
    </p:extLst>
  </p:cSld>
  <p:clrMapOvr>
    <a:masterClrMapping/>
  </p:clrMapOvr>
  <mc:AlternateContent xmlns:mc="http://schemas.openxmlformats.org/markup-compatibility/2006" xmlns:p14="http://schemas.microsoft.com/office/powerpoint/2010/main">
    <mc:Choice Requires="p14">
      <p:transition spd="slow" p14:dur="2000" advTm="152727"/>
    </mc:Choice>
    <mc:Fallback xmlns="">
      <p:transition xmlns:p14="http://schemas.microsoft.com/office/powerpoint/2010/main" spd="slow" advTm="152727"/>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D6A19143-E64C-E34A-B7DB-F9AA14CA9A99}" type="slidenum">
              <a:rPr lang="en-US"/>
              <a:pPr/>
              <a:t>47</a:t>
            </a:fld>
            <a:endParaRPr lang="en-US"/>
          </a:p>
        </p:txBody>
      </p:sp>
      <p:sp>
        <p:nvSpPr>
          <p:cNvPr id="66562" name="Rectangle 1026"/>
          <p:cNvSpPr>
            <a:spLocks noGrp="1" noChangeArrowheads="1"/>
          </p:cNvSpPr>
          <p:nvPr>
            <p:ph type="title"/>
          </p:nvPr>
        </p:nvSpPr>
        <p:spPr>
          <a:xfrm>
            <a:off x="76200" y="0"/>
            <a:ext cx="8991600" cy="914400"/>
          </a:xfrm>
        </p:spPr>
        <p:txBody>
          <a:bodyPr/>
          <a:lstStyle/>
          <a:p>
            <a:r>
              <a:rPr lang="en-US" dirty="0" smtClean="0"/>
              <a:t>3D Axis Transformation</a:t>
            </a:r>
            <a:endParaRPr lang="en-US" dirty="0"/>
          </a:p>
        </p:txBody>
      </p:sp>
      <p:graphicFrame>
        <p:nvGraphicFramePr>
          <p:cNvPr id="66563" name="Object 1027"/>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66605" name="Equation" r:id="rId4" imgW="673100" imgH="203200" progId="Equation.3">
                  <p:embed/>
                </p:oleObj>
              </mc:Choice>
              <mc:Fallback>
                <p:oleObj name="Equation" r:id="rId4" imgW="673100" imgH="20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4" name="Line 1028"/>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65" name="Line 1029"/>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66" name="Line 1030"/>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67" name="Line 1031"/>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68" name="Line 1032"/>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69" name="Line 1033"/>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66570" name="Text Box 1034"/>
          <p:cNvSpPr txBox="1">
            <a:spLocks noChangeArrowheads="1"/>
          </p:cNvSpPr>
          <p:nvPr/>
        </p:nvSpPr>
        <p:spPr bwMode="auto">
          <a:xfrm>
            <a:off x="4395788" y="5821363"/>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a:t>
            </a:r>
            <a:endParaRPr lang="en-US" sz="3200" dirty="0">
              <a:solidFill>
                <a:srgbClr val="FF0000"/>
              </a:solidFill>
              <a:latin typeface="Cambria"/>
            </a:endParaRPr>
          </a:p>
        </p:txBody>
      </p:sp>
      <p:sp>
        <p:nvSpPr>
          <p:cNvPr id="66571" name="Text Box 1035"/>
          <p:cNvSpPr txBox="1">
            <a:spLocks noChangeArrowheads="1"/>
          </p:cNvSpPr>
          <p:nvPr/>
        </p:nvSpPr>
        <p:spPr bwMode="auto">
          <a:xfrm>
            <a:off x="4411663" y="5699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66572" name="Text Box 1036"/>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66573" name="Text Box 1037"/>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66574" name="Text Box 1038"/>
          <p:cNvSpPr txBox="1">
            <a:spLocks noChangeArrowheads="1"/>
          </p:cNvSpPr>
          <p:nvPr/>
        </p:nvSpPr>
        <p:spPr bwMode="auto">
          <a:xfrm>
            <a:off x="8281988" y="4449763"/>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a:t>
            </a:r>
            <a:endParaRPr lang="en-US" sz="3200" dirty="0">
              <a:solidFill>
                <a:srgbClr val="FF0000"/>
              </a:solidFill>
              <a:latin typeface="Cambria"/>
            </a:endParaRPr>
          </a:p>
        </p:txBody>
      </p:sp>
      <p:sp>
        <p:nvSpPr>
          <p:cNvPr id="66575" name="Text Box 1039"/>
          <p:cNvSpPr txBox="1">
            <a:spLocks noChangeArrowheads="1"/>
          </p:cNvSpPr>
          <p:nvPr/>
        </p:nvSpPr>
        <p:spPr bwMode="auto">
          <a:xfrm>
            <a:off x="8297863" y="4327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66576" name="Text Box 1040"/>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66577" name="Text Box 1041"/>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66578" name="Text Box 1042"/>
          <p:cNvSpPr txBox="1">
            <a:spLocks noChangeArrowheads="1"/>
          </p:cNvSpPr>
          <p:nvPr/>
        </p:nvSpPr>
        <p:spPr bwMode="auto">
          <a:xfrm>
            <a:off x="6224588" y="2239963"/>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a:t>
            </a:r>
            <a:endParaRPr lang="en-US" sz="3200" dirty="0">
              <a:solidFill>
                <a:srgbClr val="FF0000"/>
              </a:solidFill>
              <a:latin typeface="Cambria"/>
            </a:endParaRPr>
          </a:p>
        </p:txBody>
      </p:sp>
      <p:sp>
        <p:nvSpPr>
          <p:cNvPr id="66579" name="Text Box 1043"/>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66580" name="Text Box 1044"/>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66581" name="Text Box 1045"/>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66582" name="Text Box 1046"/>
          <p:cNvSpPr txBox="1">
            <a:spLocks noChangeArrowheads="1"/>
          </p:cNvSpPr>
          <p:nvPr/>
        </p:nvSpPr>
        <p:spPr bwMode="auto">
          <a:xfrm>
            <a:off x="304800" y="1554163"/>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graphicFrame>
        <p:nvGraphicFramePr>
          <p:cNvPr id="66583" name="Object 1047"/>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66606" name="Equation" r:id="rId6" imgW="1219200" imgH="685800" progId="Equation.3">
                  <p:embed/>
                </p:oleObj>
              </mc:Choice>
              <mc:Fallback>
                <p:oleObj name="Equation" r:id="rId6" imgW="1219200" imgH="685800" progId="Equation.3">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84" name="Text Box 1048"/>
          <p:cNvSpPr txBox="1">
            <a:spLocks noChangeArrowheads="1"/>
          </p:cNvSpPr>
          <p:nvPr/>
        </p:nvSpPr>
        <p:spPr bwMode="auto">
          <a:xfrm>
            <a:off x="228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
        <p:nvSpPr>
          <p:cNvPr id="2" name="Rectangle 1"/>
          <p:cNvSpPr/>
          <p:nvPr/>
        </p:nvSpPr>
        <p:spPr>
          <a:xfrm>
            <a:off x="5636122" y="1150203"/>
            <a:ext cx="3126878" cy="830997"/>
          </a:xfrm>
          <a:prstGeom prst="rect">
            <a:avLst/>
          </a:prstGeom>
        </p:spPr>
        <p:txBody>
          <a:bodyPr wrap="none">
            <a:spAutoFit/>
          </a:bodyPr>
          <a:lstStyle/>
          <a:p>
            <a:r>
              <a:rPr lang="en-US" b="1" dirty="0">
                <a:solidFill>
                  <a:srgbClr val="FF0000"/>
                </a:solidFill>
                <a:latin typeface="Cambria"/>
                <a:cs typeface="Cambria"/>
              </a:rPr>
              <a:t>e</a:t>
            </a:r>
            <a:r>
              <a:rPr lang="en-US" dirty="0">
                <a:solidFill>
                  <a:srgbClr val="FF0000"/>
                </a:solidFill>
                <a:latin typeface="Cambria"/>
                <a:cs typeface="Cambria"/>
              </a:rPr>
              <a:t> = old </a:t>
            </a:r>
            <a:r>
              <a:rPr lang="en-US" dirty="0" smtClean="0">
                <a:solidFill>
                  <a:srgbClr val="FF0000"/>
                </a:solidFill>
                <a:latin typeface="Cambria"/>
                <a:cs typeface="Cambria"/>
              </a:rPr>
              <a:t>(sample) axes</a:t>
            </a:r>
            <a:r>
              <a:rPr lang="en-US" dirty="0">
                <a:latin typeface="Cambria"/>
                <a:cs typeface="Cambria"/>
              </a:rPr>
              <a:t>; </a:t>
            </a:r>
            <a:r>
              <a:rPr lang="en-US" dirty="0" smtClean="0">
                <a:latin typeface="Cambria"/>
                <a:cs typeface="Cambria"/>
              </a:rPr>
              <a:t/>
            </a:r>
            <a:br>
              <a:rPr lang="en-US" dirty="0" smtClean="0">
                <a:latin typeface="Cambria"/>
                <a:cs typeface="Cambria"/>
              </a:rPr>
            </a:br>
            <a:r>
              <a:rPr lang="en-US" b="1" dirty="0" smtClean="0">
                <a:solidFill>
                  <a:srgbClr val="0000FF"/>
                </a:solidFill>
                <a:latin typeface="Cambria"/>
                <a:cs typeface="Cambria"/>
              </a:rPr>
              <a:t>e</a:t>
            </a:r>
            <a:r>
              <a:rPr lang="en-US" b="1" dirty="0">
                <a:solidFill>
                  <a:srgbClr val="0000FF"/>
                </a:solidFill>
                <a:latin typeface="Cambria"/>
                <a:cs typeface="Cambria"/>
              </a:rPr>
              <a:t>’</a:t>
            </a:r>
            <a:r>
              <a:rPr lang="en-US" dirty="0">
                <a:solidFill>
                  <a:srgbClr val="0000FF"/>
                </a:solidFill>
                <a:latin typeface="Cambria"/>
                <a:cs typeface="Cambria"/>
              </a:rPr>
              <a:t> = new </a:t>
            </a:r>
            <a:r>
              <a:rPr lang="en-US" dirty="0" smtClean="0">
                <a:solidFill>
                  <a:srgbClr val="0000FF"/>
                </a:solidFill>
                <a:latin typeface="Cambria"/>
                <a:cs typeface="Cambria"/>
              </a:rPr>
              <a:t>(crystal) axes</a:t>
            </a:r>
            <a:endParaRPr lang="en-US" dirty="0">
              <a:solidFill>
                <a:srgbClr val="0000FF"/>
              </a:solidFill>
              <a:latin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FA7EBA97-A64D-C844-B2DF-53BF2C617BD8}" type="slidenum">
              <a:rPr lang="en-US"/>
              <a:pPr/>
              <a:t>48</a:t>
            </a:fld>
            <a:endParaRPr lang="en-US"/>
          </a:p>
        </p:txBody>
      </p:sp>
      <p:pic>
        <p:nvPicPr>
          <p:cNvPr id="68612" name="Picture 1028"/>
          <p:cNvPicPr>
            <a:picLocks noChangeAspect="1" noChangeArrowheads="1"/>
          </p:cNvPicPr>
          <p:nvPr/>
        </p:nvPicPr>
        <p:blipFill>
          <a:blip r:embed="rId3"/>
          <a:srcRect/>
          <a:stretch>
            <a:fillRect/>
          </a:stretch>
        </p:blipFill>
        <p:spPr bwMode="auto">
          <a:xfrm>
            <a:off x="228600" y="3097213"/>
            <a:ext cx="4572000" cy="3684587"/>
          </a:xfrm>
          <a:prstGeom prst="rect">
            <a:avLst/>
          </a:prstGeom>
          <a:noFill/>
          <a:ln w="9525">
            <a:noFill/>
            <a:miter lim="800000"/>
            <a:headEnd/>
            <a:tailEnd/>
          </a:ln>
        </p:spPr>
      </p:pic>
      <p:graphicFrame>
        <p:nvGraphicFramePr>
          <p:cNvPr id="68617" name="Object 1033"/>
          <p:cNvGraphicFramePr>
            <a:graphicFrameLocks noChangeAspect="1"/>
          </p:cNvGraphicFramePr>
          <p:nvPr/>
        </p:nvGraphicFramePr>
        <p:xfrm>
          <a:off x="4348163" y="2752725"/>
          <a:ext cx="4719637" cy="981075"/>
        </p:xfrm>
        <a:graphic>
          <a:graphicData uri="http://schemas.openxmlformats.org/presentationml/2006/ole">
            <mc:AlternateContent xmlns:mc="http://schemas.openxmlformats.org/markup-compatibility/2006">
              <mc:Choice xmlns:v="urn:schemas-microsoft-com:vml" Requires="v">
                <p:oleObj spid="_x0000_s68648" name="Equation" r:id="rId4" imgW="1955800" imgH="406400" progId="Equation.3">
                  <p:embed/>
                </p:oleObj>
              </mc:Choice>
              <mc:Fallback>
                <p:oleObj name="Equation" r:id="rId4" imgW="1955800" imgH="4064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2752725"/>
                        <a:ext cx="4719637" cy="981075"/>
                      </a:xfrm>
                      <a:prstGeom prst="rect">
                        <a:avLst/>
                      </a:prstGeom>
                      <a:solidFill>
                        <a:srgbClr val="FFE3F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0" name="Rectangle 1026"/>
          <p:cNvSpPr>
            <a:spLocks noGrp="1" noChangeArrowheads="1"/>
          </p:cNvSpPr>
          <p:nvPr>
            <p:ph type="title"/>
          </p:nvPr>
        </p:nvSpPr>
        <p:spPr>
          <a:xfrm>
            <a:off x="419100" y="25400"/>
            <a:ext cx="8305800" cy="1143000"/>
          </a:xfrm>
        </p:spPr>
        <p:txBody>
          <a:bodyPr/>
          <a:lstStyle/>
          <a:p>
            <a:r>
              <a:rPr lang="en-US"/>
              <a:t>Rodrigues-Frank vector definition</a:t>
            </a:r>
          </a:p>
        </p:txBody>
      </p:sp>
      <p:sp>
        <p:nvSpPr>
          <p:cNvPr id="68611" name="Rectangle 1027"/>
          <p:cNvSpPr>
            <a:spLocks noGrp="1" noChangeArrowheads="1"/>
          </p:cNvSpPr>
          <p:nvPr>
            <p:ph type="body" idx="1"/>
          </p:nvPr>
        </p:nvSpPr>
        <p:spPr>
          <a:xfrm>
            <a:off x="609600" y="1143000"/>
            <a:ext cx="7772400" cy="1981200"/>
          </a:xfrm>
        </p:spPr>
        <p:txBody>
          <a:bodyPr/>
          <a:lstStyle/>
          <a:p>
            <a:r>
              <a:rPr lang="en-US" sz="2800" dirty="0"/>
              <a:t>We write the axis-angle representation as: </a:t>
            </a:r>
            <a:br>
              <a:rPr lang="en-US" sz="2800" dirty="0"/>
            </a:br>
            <a:r>
              <a:rPr lang="en-US" sz="2800" dirty="0"/>
              <a:t>where the rotation axis = </a:t>
            </a:r>
            <a:r>
              <a:rPr lang="en-US" sz="2800" b="1" i="1" dirty="0"/>
              <a:t>OQ</a:t>
            </a:r>
            <a:r>
              <a:rPr lang="en-US" sz="2800" i="1" dirty="0"/>
              <a:t>/|OQ|</a:t>
            </a:r>
            <a:endParaRPr lang="en-US" sz="2800" dirty="0">
              <a:ea typeface="Cambria"/>
              <a:cs typeface="Cambria"/>
            </a:endParaRPr>
          </a:p>
          <a:p>
            <a:r>
              <a:rPr lang="en-US" sz="2800" dirty="0">
                <a:ea typeface="Cambria"/>
                <a:cs typeface="Cambria"/>
              </a:rPr>
              <a:t>The Rodrigues vector is defined as:</a:t>
            </a:r>
          </a:p>
        </p:txBody>
      </p:sp>
      <p:graphicFrame>
        <p:nvGraphicFramePr>
          <p:cNvPr id="68613" name="Object 1029"/>
          <p:cNvGraphicFramePr>
            <a:graphicFrameLocks noChangeAspect="1"/>
          </p:cNvGraphicFramePr>
          <p:nvPr/>
        </p:nvGraphicFramePr>
        <p:xfrm>
          <a:off x="2317750" y="3581400"/>
          <a:ext cx="349250" cy="609600"/>
        </p:xfrm>
        <a:graphic>
          <a:graphicData uri="http://schemas.openxmlformats.org/presentationml/2006/ole">
            <mc:AlternateContent xmlns:mc="http://schemas.openxmlformats.org/markup-compatibility/2006">
              <mc:Choice xmlns:v="urn:schemas-microsoft-com:vml" Requires="v">
                <p:oleObj spid="_x0000_s68649" name="Document" r:id="rId6" imgW="101600" imgH="177800" progId="Word.Document.8">
                  <p:embed/>
                </p:oleObj>
              </mc:Choice>
              <mc:Fallback>
                <p:oleObj name="Document" r:id="rId6" imgW="101600" imgH="177800" progId="Word.Document.8">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0" y="3581400"/>
                        <a:ext cx="3492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4" name="Freeform 1030"/>
          <p:cNvSpPr>
            <a:spLocks/>
          </p:cNvSpPr>
          <p:nvPr/>
        </p:nvSpPr>
        <p:spPr bwMode="auto">
          <a:xfrm>
            <a:off x="3276600" y="3505200"/>
            <a:ext cx="2667000" cy="762000"/>
          </a:xfrm>
          <a:custGeom>
            <a:avLst/>
            <a:gdLst/>
            <a:ahLst/>
            <a:cxnLst>
              <a:cxn ang="0">
                <a:pos x="1344" y="0"/>
              </a:cxn>
              <a:cxn ang="0">
                <a:pos x="0" y="672"/>
              </a:cxn>
            </a:cxnLst>
            <a:rect l="0" t="0" r="r" b="b"/>
            <a:pathLst>
              <a:path w="1344" h="672">
                <a:moveTo>
                  <a:pt x="1344" y="0"/>
                </a:moveTo>
                <a:cubicBezTo>
                  <a:pt x="1344" y="0"/>
                  <a:pt x="672" y="336"/>
                  <a:pt x="0" y="672"/>
                </a:cubicBezTo>
              </a:path>
            </a:pathLst>
          </a:custGeom>
          <a:noFill/>
          <a:ln w="9525">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68615" name="Freeform 1031"/>
          <p:cNvSpPr>
            <a:spLocks/>
          </p:cNvSpPr>
          <p:nvPr/>
        </p:nvSpPr>
        <p:spPr bwMode="auto">
          <a:xfrm>
            <a:off x="2590800" y="3505200"/>
            <a:ext cx="2438400" cy="1179513"/>
          </a:xfrm>
          <a:custGeom>
            <a:avLst/>
            <a:gdLst/>
            <a:ahLst/>
            <a:cxnLst>
              <a:cxn ang="0">
                <a:pos x="0" y="336"/>
              </a:cxn>
              <a:cxn ang="0">
                <a:pos x="336" y="624"/>
              </a:cxn>
              <a:cxn ang="0">
                <a:pos x="1152" y="720"/>
              </a:cxn>
              <a:cxn ang="0">
                <a:pos x="1776" y="480"/>
              </a:cxn>
              <a:cxn ang="0">
                <a:pos x="1920" y="0"/>
              </a:cxn>
            </a:cxnLst>
            <a:rect l="0" t="0" r="r" b="b"/>
            <a:pathLst>
              <a:path w="1920" h="743">
                <a:moveTo>
                  <a:pt x="0" y="336"/>
                </a:moveTo>
                <a:cubicBezTo>
                  <a:pt x="72" y="448"/>
                  <a:pt x="144" y="560"/>
                  <a:pt x="336" y="624"/>
                </a:cubicBezTo>
                <a:cubicBezTo>
                  <a:pt x="527" y="687"/>
                  <a:pt x="912" y="743"/>
                  <a:pt x="1152" y="720"/>
                </a:cubicBezTo>
                <a:cubicBezTo>
                  <a:pt x="1391" y="696"/>
                  <a:pt x="1648" y="599"/>
                  <a:pt x="1776" y="480"/>
                </a:cubicBezTo>
                <a:cubicBezTo>
                  <a:pt x="1903" y="360"/>
                  <a:pt x="1911" y="180"/>
                  <a:pt x="1920" y="0"/>
                </a:cubicBezTo>
              </a:path>
            </a:pathLst>
          </a:custGeom>
          <a:noFill/>
          <a:ln w="9525">
            <a:solidFill>
              <a:schemeClr val="accent2"/>
            </a:solidFill>
            <a:round/>
            <a:headEnd type="triangle" w="med" len="med"/>
            <a:tailEnd type="triangle" w="med" len="med"/>
          </a:ln>
          <a:effectLst/>
        </p:spPr>
        <p:txBody>
          <a:bodyPr wrap="none" anchor="ctr">
            <a:prstTxWarp prst="textNoShape">
              <a:avLst/>
            </a:prstTxWarp>
          </a:bodyPr>
          <a:lstStyle/>
          <a:p>
            <a:endParaRPr lang="en-US" dirty="0">
              <a:latin typeface="Calibri"/>
            </a:endParaRPr>
          </a:p>
        </p:txBody>
      </p:sp>
      <p:graphicFrame>
        <p:nvGraphicFramePr>
          <p:cNvPr id="68616" name="Object 1032"/>
          <p:cNvGraphicFramePr>
            <a:graphicFrameLocks noChangeAspect="1"/>
          </p:cNvGraphicFramePr>
          <p:nvPr/>
        </p:nvGraphicFramePr>
        <p:xfrm>
          <a:off x="7808913" y="1208088"/>
          <a:ext cx="725487" cy="430212"/>
        </p:xfrm>
        <a:graphic>
          <a:graphicData uri="http://schemas.openxmlformats.org/presentationml/2006/ole">
            <mc:AlternateContent xmlns:mc="http://schemas.openxmlformats.org/markup-compatibility/2006">
              <mc:Choice xmlns:v="urn:schemas-microsoft-com:vml" Requires="v">
                <p:oleObj spid="_x0000_s68650" name="Equation" r:id="rId8" imgW="342900" imgH="203200" progId="Equation.3">
                  <p:embed/>
                </p:oleObj>
              </mc:Choice>
              <mc:Fallback>
                <p:oleObj name="Equation" r:id="rId8" imgW="342900" imgH="2032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913" y="1208088"/>
                        <a:ext cx="72548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8" name="Text Box 1034"/>
          <p:cNvSpPr txBox="1">
            <a:spLocks noChangeArrowheads="1"/>
          </p:cNvSpPr>
          <p:nvPr/>
        </p:nvSpPr>
        <p:spPr bwMode="auto">
          <a:xfrm>
            <a:off x="5334000" y="3886200"/>
            <a:ext cx="3581400" cy="2308324"/>
          </a:xfrm>
          <a:prstGeom prst="rect">
            <a:avLst/>
          </a:prstGeom>
          <a:solidFill>
            <a:srgbClr val="FAFFE4"/>
          </a:solidFill>
          <a:ln w="9525">
            <a:noFill/>
            <a:miter lim="800000"/>
            <a:headEnd/>
            <a:tailEnd/>
          </a:ln>
          <a:effectLst/>
        </p:spPr>
        <p:txBody>
          <a:bodyPr>
            <a:prstTxWarp prst="textNoShape">
              <a:avLst/>
            </a:prstTxWarp>
            <a:spAutoFit/>
          </a:bodyPr>
          <a:lstStyle/>
          <a:p>
            <a:r>
              <a:rPr lang="en-US" dirty="0">
                <a:latin typeface="Calibri"/>
              </a:rPr>
              <a:t>The vector is parallel to the rotation axis, and the rotation angle is </a:t>
            </a:r>
            <a:r>
              <a:rPr lang="en-US" i="1" dirty="0">
                <a:latin typeface="Symbol" charset="2"/>
                <a:sym typeface="Symbol" charset="2"/>
              </a:rPr>
              <a:t></a:t>
            </a:r>
            <a:r>
              <a:rPr lang="en-US" dirty="0">
                <a:latin typeface="Calibri"/>
              </a:rPr>
              <a:t>, and the magnitude of the vector is scaled by the </a:t>
            </a:r>
            <a:r>
              <a:rPr lang="en-US" i="1" dirty="0">
                <a:latin typeface="Calibri"/>
              </a:rPr>
              <a:t>tangent</a:t>
            </a:r>
            <a:r>
              <a:rPr lang="en-US" dirty="0">
                <a:latin typeface="Calibri"/>
              </a:rPr>
              <a:t> of the </a:t>
            </a:r>
            <a:r>
              <a:rPr lang="en-US" i="1" dirty="0">
                <a:latin typeface="Calibri"/>
              </a:rPr>
              <a:t>semi-</a:t>
            </a:r>
            <a:r>
              <a:rPr lang="en-US" dirty="0">
                <a:latin typeface="Calibri"/>
              </a:rPr>
              <a:t>angle.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A072B5-7237-AC43-8DA2-07F8D751F491}" type="slidenum">
              <a:rPr lang="en-US"/>
              <a:pPr/>
              <a:t>49</a:t>
            </a:fld>
            <a:endParaRPr lang="en-US"/>
          </a:p>
        </p:txBody>
      </p:sp>
      <p:sp>
        <p:nvSpPr>
          <p:cNvPr id="69634" name="Rectangle 2"/>
          <p:cNvSpPr>
            <a:spLocks noGrp="1" noChangeArrowheads="1"/>
          </p:cNvSpPr>
          <p:nvPr>
            <p:ph type="title"/>
          </p:nvPr>
        </p:nvSpPr>
        <p:spPr>
          <a:xfrm>
            <a:off x="685800" y="0"/>
            <a:ext cx="7772400" cy="1143000"/>
          </a:xfrm>
        </p:spPr>
        <p:txBody>
          <a:bodyPr/>
          <a:lstStyle/>
          <a:p>
            <a:r>
              <a:rPr lang="en-US"/>
              <a:t>Quaternion: definition</a:t>
            </a:r>
          </a:p>
        </p:txBody>
      </p:sp>
      <p:sp>
        <p:nvSpPr>
          <p:cNvPr id="69635" name="Rectangle 3"/>
          <p:cNvSpPr>
            <a:spLocks noGrp="1" noChangeArrowheads="1"/>
          </p:cNvSpPr>
          <p:nvPr>
            <p:ph type="body" idx="1"/>
          </p:nvPr>
        </p:nvSpPr>
        <p:spPr>
          <a:xfrm>
            <a:off x="685800" y="1295400"/>
            <a:ext cx="7772400" cy="4114800"/>
          </a:xfrm>
        </p:spPr>
        <p:txBody>
          <a:bodyPr/>
          <a:lstStyle/>
          <a:p>
            <a:r>
              <a:rPr lang="en-US" sz="2800" b="1" dirty="0">
                <a:latin typeface="Cambria"/>
                <a:ea typeface="Cambria"/>
                <a:cs typeface="Cambria"/>
              </a:rPr>
              <a:t>q</a:t>
            </a:r>
            <a:r>
              <a:rPr lang="en-US" sz="2800" dirty="0">
                <a:latin typeface="Cambria"/>
                <a:ea typeface="Cambria"/>
                <a:cs typeface="Cambria"/>
              </a:rPr>
              <a:t> = </a:t>
            </a:r>
            <a:r>
              <a:rPr lang="en-US" sz="2800" i="1" dirty="0">
                <a:latin typeface="Cambria"/>
                <a:ea typeface="Cambria"/>
                <a:cs typeface="Cambria"/>
              </a:rPr>
              <a:t>q</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1</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2</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3</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4</a:t>
            </a:r>
            <a:r>
              <a:rPr lang="en-US" sz="2800" dirty="0">
                <a:latin typeface="Cambria"/>
                <a:ea typeface="Cambria"/>
                <a:cs typeface="Cambria"/>
              </a:rPr>
              <a:t>) </a:t>
            </a:r>
            <a:endParaRPr lang="en-US" sz="2800" dirty="0" smtClean="0">
              <a:latin typeface="Cambria"/>
              <a:ea typeface="Cambria"/>
              <a:cs typeface="Cambria"/>
            </a:endParaRPr>
          </a:p>
          <a:p>
            <a:r>
              <a:rPr lang="en-US" sz="2800" dirty="0" smtClean="0">
                <a:latin typeface="Cambria"/>
                <a:ea typeface="Cambria"/>
                <a:cs typeface="Cambria"/>
              </a:rPr>
              <a:t>For a unit quaternion, representing a rotation, we have:</a:t>
            </a:r>
            <a:r>
              <a:rPr lang="en-US" sz="2800" dirty="0">
                <a:latin typeface="Cambria"/>
                <a:ea typeface="Cambria"/>
                <a:cs typeface="Cambria"/>
              </a:rPr>
              <a:t/>
            </a:r>
            <a:br>
              <a:rPr lang="en-US" sz="2800" dirty="0">
                <a:latin typeface="Cambria"/>
                <a:ea typeface="Cambria"/>
                <a:cs typeface="Cambria"/>
              </a:rPr>
            </a:br>
            <a:r>
              <a:rPr lang="en-US" sz="2800" i="1" dirty="0">
                <a:latin typeface="Cambria"/>
                <a:ea typeface="Cambria"/>
                <a:cs typeface="Cambria"/>
              </a:rPr>
              <a:t>q</a:t>
            </a:r>
            <a:r>
              <a:rPr lang="en-US" sz="2800" dirty="0">
                <a:latin typeface="Cambria"/>
                <a:ea typeface="Cambria"/>
                <a:cs typeface="Cambria"/>
              </a:rPr>
              <a:t>(</a:t>
            </a:r>
            <a:r>
              <a:rPr lang="en-US" sz="2800" b="1" dirty="0">
                <a:latin typeface="Cambria"/>
                <a:ea typeface="Cambria"/>
                <a:cs typeface="Cambria"/>
              </a:rPr>
              <a:t>r</a:t>
            </a:r>
            <a:r>
              <a:rPr lang="en-US" sz="2800" i="1"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dirty="0" err="1">
                <a:latin typeface="Cambria"/>
                <a:ea typeface="Cambria"/>
                <a:cs typeface="Cambria"/>
              </a:rPr>
              <a:t>cos</a:t>
            </a:r>
            <a:r>
              <a:rPr lang="en-US" sz="2800" i="1" dirty="0" err="1">
                <a:latin typeface="Symbol" charset="2"/>
                <a:ea typeface="Cambria"/>
                <a:cs typeface="Cambria"/>
              </a:rPr>
              <a:t>q</a:t>
            </a:r>
            <a:r>
              <a:rPr lang="en-US" sz="2800" dirty="0">
                <a:latin typeface="Cambria"/>
                <a:ea typeface="Cambria"/>
                <a:cs typeface="Cambria"/>
              </a:rPr>
              <a:t>/2)</a:t>
            </a:r>
            <a:br>
              <a:rPr lang="en-US" sz="2800" dirty="0">
                <a:latin typeface="Cambria"/>
                <a:ea typeface="Cambria"/>
                <a:cs typeface="Cambria"/>
              </a:rPr>
            </a:br>
            <a:r>
              <a:rPr lang="en-US" sz="2800" i="1" dirty="0">
                <a:latin typeface="Cambria"/>
                <a:ea typeface="Cambria"/>
                <a:cs typeface="Cambria"/>
              </a:rPr>
              <a:t>q</a:t>
            </a:r>
            <a:r>
              <a:rPr lang="en-US" sz="2800" dirty="0">
                <a:latin typeface="Cambria"/>
                <a:ea typeface="Cambria"/>
                <a:cs typeface="Cambria"/>
              </a:rPr>
              <a:t>(</a:t>
            </a:r>
            <a:r>
              <a:rPr lang="en-US" sz="2800" i="1" dirty="0">
                <a:latin typeface="Cambria"/>
                <a:ea typeface="Cambria"/>
                <a:cs typeface="Cambria"/>
              </a:rPr>
              <a:t>u</a:t>
            </a:r>
            <a:r>
              <a:rPr lang="en-US" sz="2800" dirty="0">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i="1" dirty="0">
                <a:latin typeface="Cambria"/>
                <a:ea typeface="Cambria"/>
                <a:cs typeface="Cambria"/>
              </a:rPr>
              <a:t>v</a:t>
            </a:r>
            <a:r>
              <a:rPr lang="en-US" sz="2800"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i="1" dirty="0">
                <a:latin typeface="Cambria"/>
                <a:ea typeface="Cambria"/>
                <a:cs typeface="Cambria"/>
              </a:rPr>
              <a:t>w</a:t>
            </a:r>
            <a:r>
              <a:rPr lang="en-US" sz="2800"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dirty="0" err="1">
                <a:latin typeface="Cambria"/>
                <a:ea typeface="Cambria"/>
                <a:cs typeface="Cambria"/>
              </a:rPr>
              <a:t>cos</a:t>
            </a:r>
            <a:r>
              <a:rPr lang="en-US" sz="2800" i="1" dirty="0" err="1">
                <a:latin typeface="Symbol" charset="2"/>
                <a:ea typeface="Cambria"/>
                <a:cs typeface="Cambria"/>
              </a:rPr>
              <a:t>q</a:t>
            </a:r>
            <a:r>
              <a:rPr lang="en-US" sz="2800" dirty="0">
                <a:latin typeface="Cambria"/>
                <a:ea typeface="Cambria"/>
                <a:cs typeface="Cambria"/>
              </a:rPr>
              <a:t>/2)</a:t>
            </a:r>
            <a:endParaRPr lang="en-US" sz="2800" dirty="0">
              <a:ea typeface="Cambria"/>
              <a:cs typeface="Cambria"/>
            </a:endParaRPr>
          </a:p>
          <a:p>
            <a:r>
              <a:rPr lang="en-US" sz="2800" dirty="0">
                <a:ea typeface="Cambria"/>
                <a:cs typeface="Cambria"/>
              </a:rPr>
              <a:t>Here, the rotation axis is </a:t>
            </a:r>
            <a:r>
              <a:rPr lang="en-US" sz="2800" b="1" dirty="0">
                <a:ea typeface="Cambria"/>
                <a:cs typeface="Cambria"/>
              </a:rPr>
              <a:t>r</a:t>
            </a:r>
            <a:r>
              <a:rPr lang="en-US" sz="2800" dirty="0">
                <a:ea typeface="Cambria"/>
                <a:cs typeface="Cambria"/>
              </a:rPr>
              <a:t>=[</a:t>
            </a:r>
            <a:r>
              <a:rPr lang="en-US" sz="2800" dirty="0" err="1">
                <a:ea typeface="Cambria"/>
                <a:cs typeface="Cambria"/>
              </a:rPr>
              <a:t>u,v,w</a:t>
            </a:r>
            <a:r>
              <a:rPr lang="en-US" sz="2800" dirty="0">
                <a:ea typeface="Cambria"/>
                <a:cs typeface="Cambria"/>
              </a:rPr>
              <a:t>], as a unit vector, and the rotation angle is </a:t>
            </a:r>
            <a:r>
              <a:rPr lang="en-US" sz="2800" i="1" dirty="0">
                <a:latin typeface="Symbol" charset="2"/>
                <a:ea typeface="Cambria"/>
                <a:cs typeface="Cambria"/>
                <a:sym typeface="Symbol" charset="2"/>
              </a:rPr>
              <a:t></a:t>
            </a:r>
            <a:r>
              <a:rPr lang="en-US" sz="2800" dirty="0">
                <a:ea typeface="Cambria"/>
                <a:cs typeface="Cambria"/>
              </a:rPr>
              <a:t>.</a:t>
            </a:r>
          </a:p>
          <a:p>
            <a:r>
              <a:rPr lang="en-US" sz="2800" dirty="0">
                <a:ea typeface="Cambria"/>
                <a:cs typeface="Cambria"/>
              </a:rPr>
              <a:t>Alternative notation puts cosine term in 1st position, </a:t>
            </a:r>
            <a:r>
              <a:rPr lang="en-US" sz="2800" i="1" dirty="0">
                <a:latin typeface="Cambria"/>
                <a:ea typeface="Cambria"/>
                <a:cs typeface="Cambria"/>
              </a:rPr>
              <a:t>q</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0</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1</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2</a:t>
            </a:r>
            <a:r>
              <a:rPr lang="en-US" sz="2800" dirty="0">
                <a:latin typeface="Cambria"/>
                <a:ea typeface="Cambria"/>
                <a:cs typeface="Cambria"/>
              </a:rPr>
              <a:t>,</a:t>
            </a:r>
            <a:r>
              <a:rPr lang="en-US" sz="2800" i="1" dirty="0">
                <a:latin typeface="Cambria"/>
                <a:ea typeface="Cambria"/>
                <a:cs typeface="Cambria"/>
              </a:rPr>
              <a:t>q</a:t>
            </a:r>
            <a:r>
              <a:rPr lang="en-US" sz="2800" baseline="-25000" dirty="0">
                <a:latin typeface="Cambria"/>
                <a:ea typeface="Cambria"/>
                <a:cs typeface="Cambria"/>
              </a:rPr>
              <a:t>3</a:t>
            </a:r>
            <a:r>
              <a:rPr lang="en-US" sz="2800" dirty="0">
                <a:latin typeface="Cambria"/>
                <a:ea typeface="Cambria"/>
                <a:cs typeface="Cambria"/>
              </a:rPr>
              <a:t>)</a:t>
            </a:r>
            <a:r>
              <a:rPr lang="en-US" sz="2800" dirty="0">
                <a:ea typeface="Cambria"/>
                <a:cs typeface="Cambria"/>
              </a:rPr>
              <a:t> :</a:t>
            </a:r>
            <a:br>
              <a:rPr lang="en-US" sz="2800" dirty="0">
                <a:ea typeface="Cambria"/>
                <a:cs typeface="Cambria"/>
              </a:rPr>
            </a:br>
            <a:r>
              <a:rPr lang="en-US" sz="2800" dirty="0">
                <a:ea typeface="Cambria"/>
                <a:cs typeface="Cambria"/>
              </a:rPr>
              <a:t/>
            </a:r>
            <a:br>
              <a:rPr lang="en-US" sz="2800" dirty="0">
                <a:ea typeface="Cambria"/>
                <a:cs typeface="Cambria"/>
              </a:rPr>
            </a:br>
            <a:r>
              <a:rPr lang="en-US" sz="2800" b="1" dirty="0">
                <a:latin typeface="Cambria"/>
                <a:ea typeface="Cambria"/>
                <a:cs typeface="Cambria"/>
              </a:rPr>
              <a:t>q </a:t>
            </a:r>
            <a:r>
              <a:rPr lang="en-US" sz="2800" dirty="0">
                <a:latin typeface="Cambria"/>
                <a:ea typeface="Cambria"/>
                <a:cs typeface="Cambria"/>
              </a:rPr>
              <a:t>= (</a:t>
            </a:r>
            <a:r>
              <a:rPr lang="en-US" sz="2800" b="1" dirty="0" err="1">
                <a:latin typeface="Cambria"/>
                <a:ea typeface="Cambria"/>
                <a:cs typeface="Cambria"/>
              </a:rPr>
              <a:t>cos</a:t>
            </a:r>
            <a:r>
              <a:rPr lang="en-US" sz="2800" b="1" i="1" dirty="0" err="1">
                <a:latin typeface="Symbol" charset="2"/>
                <a:ea typeface="Cambria"/>
                <a:cs typeface="Cambria"/>
              </a:rPr>
              <a:t>q</a:t>
            </a:r>
            <a:r>
              <a:rPr lang="en-US" sz="2800" b="1" dirty="0">
                <a:latin typeface="Cambria"/>
                <a:ea typeface="Cambria"/>
                <a:cs typeface="Cambria"/>
              </a:rPr>
              <a:t>/2</a:t>
            </a:r>
            <a:r>
              <a:rPr lang="en-US" sz="2800" dirty="0">
                <a:latin typeface="Cambria"/>
                <a:ea typeface="Cambria"/>
                <a:cs typeface="Cambria"/>
              </a:rPr>
              <a:t>, </a:t>
            </a:r>
            <a:r>
              <a:rPr lang="en-US" sz="2800" i="1" dirty="0">
                <a:latin typeface="Cambria"/>
                <a:ea typeface="Cambria"/>
                <a:cs typeface="Cambria"/>
              </a:rPr>
              <a:t>u</a:t>
            </a:r>
            <a:r>
              <a:rPr lang="en-US" sz="2800"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i="1" dirty="0">
                <a:latin typeface="Cambria"/>
                <a:ea typeface="Cambria"/>
                <a:cs typeface="Cambria"/>
              </a:rPr>
              <a:t>v</a:t>
            </a:r>
            <a:r>
              <a:rPr lang="en-US" sz="2800"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 </a:t>
            </a:r>
            <a:r>
              <a:rPr lang="en-US" sz="2800" i="1" dirty="0">
                <a:latin typeface="Cambria"/>
                <a:ea typeface="Cambria"/>
                <a:cs typeface="Cambria"/>
              </a:rPr>
              <a:t>w</a:t>
            </a:r>
            <a:r>
              <a:rPr lang="en-US" sz="2800" dirty="0">
                <a:latin typeface="Cambria"/>
                <a:ea typeface="Cambria"/>
                <a:cs typeface="Cambria"/>
              </a:rPr>
              <a:t> </a:t>
            </a:r>
            <a:r>
              <a:rPr lang="en-US" sz="2800" dirty="0" err="1">
                <a:latin typeface="Cambria"/>
                <a:ea typeface="Cambria"/>
                <a:cs typeface="Cambria"/>
              </a:rPr>
              <a:t>sin</a:t>
            </a:r>
            <a:r>
              <a:rPr lang="en-US" sz="2800" i="1" dirty="0" err="1">
                <a:latin typeface="Symbol" charset="2"/>
                <a:ea typeface="Cambria"/>
                <a:cs typeface="Cambria"/>
              </a:rPr>
              <a:t>q</a:t>
            </a:r>
            <a:r>
              <a:rPr lang="en-US" sz="2800" dirty="0">
                <a:latin typeface="Cambria"/>
                <a:ea typeface="Cambria"/>
                <a:cs typeface="Cambria"/>
              </a:rPr>
              <a:t>/2).</a:t>
            </a:r>
            <a:r>
              <a:rPr lang="en-US" sz="2800" dirty="0">
                <a:ea typeface="Cambria"/>
                <a:cs typeface="Cambria"/>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114687-0963-824C-A9DD-BEA696B22B65}" type="slidenum">
              <a:rPr lang="en-US"/>
              <a:pPr/>
              <a:t>5</a:t>
            </a:fld>
            <a:endParaRPr lang="en-US"/>
          </a:p>
        </p:txBody>
      </p:sp>
      <p:sp>
        <p:nvSpPr>
          <p:cNvPr id="6146" name="Rectangle 2"/>
          <p:cNvSpPr>
            <a:spLocks noGrp="1" noChangeArrowheads="1"/>
          </p:cNvSpPr>
          <p:nvPr>
            <p:ph type="title"/>
          </p:nvPr>
        </p:nvSpPr>
        <p:spPr/>
        <p:txBody>
          <a:bodyPr/>
          <a:lstStyle/>
          <a:p>
            <a:r>
              <a:rPr lang="en-US" dirty="0">
                <a:solidFill>
                  <a:schemeClr val="tx1"/>
                </a:solidFill>
                <a:ea typeface="Cambria"/>
                <a:cs typeface="Cambria"/>
              </a:rPr>
              <a:t>Encyclopedia Britannica, </a:t>
            </a:r>
            <a:r>
              <a:rPr lang="en-US" i="0" dirty="0">
                <a:solidFill>
                  <a:schemeClr val="tx1"/>
                </a:solidFill>
                <a:ea typeface="Cambria"/>
                <a:cs typeface="Cambria"/>
              </a:rPr>
              <a:t>texture</a:t>
            </a:r>
            <a:r>
              <a:rPr lang="en-US" dirty="0">
                <a:solidFill>
                  <a:schemeClr val="tx1"/>
                </a:solidFill>
                <a:ea typeface="Cambria"/>
                <a:cs typeface="Cambria"/>
              </a:rPr>
              <a:t> </a:t>
            </a:r>
          </a:p>
        </p:txBody>
      </p:sp>
      <p:sp>
        <p:nvSpPr>
          <p:cNvPr id="6147" name="Rectangle 3"/>
          <p:cNvSpPr>
            <a:spLocks noGrp="1" noChangeArrowheads="1"/>
          </p:cNvSpPr>
          <p:nvPr>
            <p:ph type="body" idx="1"/>
          </p:nvPr>
        </p:nvSpPr>
        <p:spPr/>
        <p:txBody>
          <a:bodyPr/>
          <a:lstStyle/>
          <a:p>
            <a:pPr lvl="1"/>
            <a:r>
              <a:rPr lang="en-US" b="1">
                <a:latin typeface="Palatino" charset="0"/>
              </a:rPr>
              <a:t>Texture</a:t>
            </a:r>
            <a:r>
              <a:rPr lang="en-US" i="1">
                <a:latin typeface="Palatino" charset="0"/>
              </a:rPr>
              <a:t> refers to the physical makeup of rock--namely, the size, shape, and arrangement (packing and </a:t>
            </a:r>
            <a:r>
              <a:rPr lang="en-US" b="1">
                <a:latin typeface="Palatino" charset="0"/>
              </a:rPr>
              <a:t>orientation</a:t>
            </a:r>
            <a:r>
              <a:rPr lang="en-US" i="1">
                <a:latin typeface="Palatino" charset="0"/>
              </a:rPr>
              <a:t>) of the discrete grains or particles of a sedimentary rock. Two main natural textural groupings exist for sedimentary rocks:  clastic (or fragmental) and nonclastic (essentially crystalline). Noncarbonate chemical sedimentary...</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484B4F-4C84-FF47-868C-AE18293ADB58}" type="slidenum">
              <a:rPr lang="en-US"/>
              <a:pPr/>
              <a:t>50</a:t>
            </a:fld>
            <a:endParaRPr lang="en-US"/>
          </a:p>
        </p:txBody>
      </p:sp>
      <p:sp>
        <p:nvSpPr>
          <p:cNvPr id="40962" name="Rectangle 2"/>
          <p:cNvSpPr>
            <a:spLocks noGrp="1" noChangeArrowheads="1"/>
          </p:cNvSpPr>
          <p:nvPr>
            <p:ph type="title"/>
          </p:nvPr>
        </p:nvSpPr>
        <p:spPr>
          <a:xfrm>
            <a:off x="685800" y="228600"/>
            <a:ext cx="7772400" cy="1143000"/>
          </a:xfrm>
        </p:spPr>
        <p:txBody>
          <a:bodyPr/>
          <a:lstStyle/>
          <a:p>
            <a:r>
              <a:rPr lang="en-US"/>
              <a:t>Summary</a:t>
            </a:r>
          </a:p>
        </p:txBody>
      </p:sp>
      <p:sp>
        <p:nvSpPr>
          <p:cNvPr id="40963" name="Rectangle 3"/>
          <p:cNvSpPr>
            <a:spLocks noGrp="1" noChangeArrowheads="1"/>
          </p:cNvSpPr>
          <p:nvPr>
            <p:ph type="body" idx="1"/>
          </p:nvPr>
        </p:nvSpPr>
        <p:spPr>
          <a:xfrm>
            <a:off x="685800" y="1447800"/>
            <a:ext cx="7772400" cy="4114800"/>
          </a:xfrm>
        </p:spPr>
        <p:txBody>
          <a:bodyPr/>
          <a:lstStyle/>
          <a:p>
            <a:pPr>
              <a:lnSpc>
                <a:spcPct val="90000"/>
              </a:lnSpc>
            </a:pPr>
            <a:r>
              <a:rPr lang="en-US" sz="2800"/>
              <a:t>Microstructure contains far more than qualitative descriptions (images) of cross-sections of materials.</a:t>
            </a:r>
          </a:p>
          <a:p>
            <a:pPr>
              <a:lnSpc>
                <a:spcPct val="90000"/>
              </a:lnSpc>
            </a:pPr>
            <a:r>
              <a:rPr lang="en-US" sz="2800"/>
              <a:t>Most properties are anisotropic which means that it is critically important for quantitative characterization to include orientation information (texture).</a:t>
            </a:r>
          </a:p>
          <a:p>
            <a:pPr>
              <a:lnSpc>
                <a:spcPct val="90000"/>
              </a:lnSpc>
            </a:pPr>
            <a:r>
              <a:rPr lang="en-US" sz="2800"/>
              <a:t>Many properties can be modeled with simple relationships, although numerical implementations are (almost) always necessary.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E57C11-0897-9A4D-BECC-B0D46F556709}" type="slidenum">
              <a:rPr lang="en-US"/>
              <a:pPr/>
              <a:t>51</a:t>
            </a:fld>
            <a:endParaRPr lang="en-US"/>
          </a:p>
        </p:txBody>
      </p:sp>
      <p:sp>
        <p:nvSpPr>
          <p:cNvPr id="62466" name="Rectangle 2"/>
          <p:cNvSpPr>
            <a:spLocks noGrp="1" noChangeArrowheads="1"/>
          </p:cNvSpPr>
          <p:nvPr>
            <p:ph type="title"/>
          </p:nvPr>
        </p:nvSpPr>
        <p:spPr/>
        <p:txBody>
          <a:bodyPr/>
          <a:lstStyle/>
          <a:p>
            <a:r>
              <a:rPr lang="en-US"/>
              <a:t>Supplemental Slides</a:t>
            </a:r>
          </a:p>
        </p:txBody>
      </p:sp>
      <p:sp>
        <p:nvSpPr>
          <p:cNvPr id="62467" name="Rectangle 3"/>
          <p:cNvSpPr>
            <a:spLocks noGrp="1" noChangeArrowheads="1"/>
          </p:cNvSpPr>
          <p:nvPr>
            <p:ph type="body"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04AACD-DF5B-8B46-9783-FF67D82B00A6}" type="slidenum">
              <a:rPr lang="en-US"/>
              <a:pPr/>
              <a:t>52</a:t>
            </a:fld>
            <a:endParaRPr lang="en-US"/>
          </a:p>
        </p:txBody>
      </p:sp>
      <p:sp>
        <p:nvSpPr>
          <p:cNvPr id="5122" name="Rectangle 2"/>
          <p:cNvSpPr>
            <a:spLocks noGrp="1" noChangeArrowheads="1"/>
          </p:cNvSpPr>
          <p:nvPr>
            <p:ph type="title"/>
          </p:nvPr>
        </p:nvSpPr>
        <p:spPr/>
        <p:txBody>
          <a:bodyPr/>
          <a:lstStyle/>
          <a:p>
            <a:r>
              <a:rPr lang="en-US" dirty="0" err="1">
                <a:solidFill>
                  <a:schemeClr val="tx1"/>
                </a:solidFill>
                <a:ea typeface="Cambria"/>
                <a:cs typeface="Cambria"/>
              </a:rPr>
              <a:t>Websters</a:t>
            </a:r>
            <a:r>
              <a:rPr lang="en-US" dirty="0">
                <a:solidFill>
                  <a:schemeClr val="tx1"/>
                </a:solidFill>
                <a:ea typeface="Cambria"/>
                <a:cs typeface="Cambria"/>
              </a:rPr>
              <a:t>’ Dictionary, </a:t>
            </a:r>
            <a:r>
              <a:rPr lang="en-US" i="0" dirty="0">
                <a:solidFill>
                  <a:schemeClr val="tx1"/>
                </a:solidFill>
                <a:ea typeface="Cambria"/>
                <a:cs typeface="Cambria"/>
              </a:rPr>
              <a:t>texture</a:t>
            </a:r>
            <a:r>
              <a:rPr lang="en-US" dirty="0">
                <a:solidFill>
                  <a:schemeClr val="tx1"/>
                </a:solidFill>
                <a:ea typeface="Cambria"/>
                <a:cs typeface="Cambria"/>
              </a:rPr>
              <a:t> </a:t>
            </a:r>
          </a:p>
        </p:txBody>
      </p:sp>
      <p:sp>
        <p:nvSpPr>
          <p:cNvPr id="5123" name="Rectangle 3"/>
          <p:cNvSpPr>
            <a:spLocks noGrp="1" noChangeArrowheads="1"/>
          </p:cNvSpPr>
          <p:nvPr>
            <p:ph type="body" idx="1"/>
          </p:nvPr>
        </p:nvSpPr>
        <p:spPr>
          <a:xfrm>
            <a:off x="685800" y="1600200"/>
            <a:ext cx="7772400" cy="4724400"/>
          </a:xfrm>
        </p:spPr>
        <p:txBody>
          <a:bodyPr/>
          <a:lstStyle/>
          <a:p>
            <a:pPr lvl="2">
              <a:lnSpc>
                <a:spcPct val="90000"/>
              </a:lnSpc>
            </a:pPr>
            <a:r>
              <a:rPr lang="en-US" sz="1600" i="1" dirty="0">
                <a:ea typeface="Cambria"/>
                <a:cs typeface="Cambria"/>
              </a:rPr>
              <a:t>Pronunciation: '</a:t>
            </a:r>
            <a:r>
              <a:rPr lang="en-US" sz="1600" i="1" dirty="0" err="1">
                <a:ea typeface="Cambria"/>
                <a:cs typeface="Cambria"/>
              </a:rPr>
              <a:t>teks-ch&amp;r</a:t>
            </a:r>
            <a:endParaRPr lang="en-US" sz="1600" i="1" dirty="0">
              <a:ea typeface="Cambria"/>
              <a:cs typeface="Cambria"/>
            </a:endParaRPr>
          </a:p>
          <a:p>
            <a:pPr lvl="2">
              <a:lnSpc>
                <a:spcPct val="90000"/>
              </a:lnSpc>
            </a:pPr>
            <a:r>
              <a:rPr lang="en-US" sz="1600" i="1" dirty="0">
                <a:ea typeface="Cambria"/>
                <a:cs typeface="Cambria"/>
              </a:rPr>
              <a:t>Function: noun</a:t>
            </a:r>
          </a:p>
          <a:p>
            <a:pPr lvl="2">
              <a:lnSpc>
                <a:spcPct val="90000"/>
              </a:lnSpc>
            </a:pPr>
            <a:r>
              <a:rPr lang="en-US" sz="1600" i="1" dirty="0">
                <a:ea typeface="Cambria"/>
                <a:cs typeface="Cambria"/>
              </a:rPr>
              <a:t>Etymology: Latin </a:t>
            </a:r>
            <a:r>
              <a:rPr lang="en-US" sz="1600" i="1" dirty="0" err="1">
                <a:ea typeface="Cambria"/>
                <a:cs typeface="Cambria"/>
              </a:rPr>
              <a:t>textura</a:t>
            </a:r>
            <a:r>
              <a:rPr lang="en-US" sz="1600" i="1" dirty="0">
                <a:ea typeface="Cambria"/>
                <a:cs typeface="Cambria"/>
              </a:rPr>
              <a:t>, from </a:t>
            </a:r>
            <a:r>
              <a:rPr lang="en-US" sz="1600" i="1" dirty="0" err="1">
                <a:ea typeface="Cambria"/>
                <a:cs typeface="Cambria"/>
              </a:rPr>
              <a:t>textus</a:t>
            </a:r>
            <a:r>
              <a:rPr lang="en-US" sz="1600" i="1" dirty="0">
                <a:ea typeface="Cambria"/>
                <a:cs typeface="Cambria"/>
              </a:rPr>
              <a:t>, past participle of </a:t>
            </a:r>
            <a:r>
              <a:rPr lang="en-US" sz="1600" i="1" dirty="0" err="1">
                <a:ea typeface="Cambria"/>
                <a:cs typeface="Cambria"/>
              </a:rPr>
              <a:t>texere</a:t>
            </a:r>
            <a:r>
              <a:rPr lang="en-US" sz="1600" i="1" dirty="0">
                <a:ea typeface="Cambria"/>
                <a:cs typeface="Cambria"/>
              </a:rPr>
              <a:t> to weave -- more at TECHNICAL</a:t>
            </a:r>
          </a:p>
          <a:p>
            <a:pPr lvl="2">
              <a:lnSpc>
                <a:spcPct val="90000"/>
              </a:lnSpc>
            </a:pPr>
            <a:r>
              <a:rPr lang="en-US" sz="1600" i="1" dirty="0">
                <a:ea typeface="Cambria"/>
                <a:cs typeface="Cambria"/>
              </a:rPr>
              <a:t>Date: 1578</a:t>
            </a:r>
          </a:p>
          <a:p>
            <a:pPr lvl="2">
              <a:lnSpc>
                <a:spcPct val="90000"/>
              </a:lnSpc>
            </a:pPr>
            <a:r>
              <a:rPr lang="en-US" sz="1600" i="1" dirty="0">
                <a:ea typeface="Cambria"/>
                <a:cs typeface="Cambria"/>
              </a:rPr>
              <a:t>1 a : something composed of closely interwoven elements; specifically : a woven cloth b : the structure formed by the threads of a fabric</a:t>
            </a:r>
          </a:p>
          <a:p>
            <a:pPr lvl="2">
              <a:lnSpc>
                <a:spcPct val="90000"/>
              </a:lnSpc>
            </a:pPr>
            <a:r>
              <a:rPr lang="en-US" sz="1600" i="1" dirty="0">
                <a:ea typeface="Cambria"/>
                <a:cs typeface="Cambria"/>
              </a:rPr>
              <a:t>2 a : essential part : SUBSTANCE b : identifying quality : CHARACTER</a:t>
            </a:r>
          </a:p>
          <a:p>
            <a:pPr lvl="2">
              <a:lnSpc>
                <a:spcPct val="90000"/>
              </a:lnSpc>
            </a:pPr>
            <a:r>
              <a:rPr lang="en-US" sz="1600" i="1" dirty="0">
                <a:ea typeface="Cambria"/>
                <a:cs typeface="Cambria"/>
              </a:rPr>
              <a:t>3 a : the disposition or manner of union of the particles of a body or substance b : the visual or tactile surface characteristics and appearance of something &lt;the texture of</a:t>
            </a:r>
          </a:p>
          <a:p>
            <a:pPr lvl="2">
              <a:lnSpc>
                <a:spcPct val="90000"/>
              </a:lnSpc>
            </a:pPr>
            <a:r>
              <a:rPr lang="en-US" sz="1600" i="1" dirty="0">
                <a:ea typeface="Cambria"/>
                <a:cs typeface="Cambria"/>
              </a:rPr>
              <a:t>an oil painting&gt;</a:t>
            </a:r>
          </a:p>
          <a:p>
            <a:pPr lvl="2">
              <a:lnSpc>
                <a:spcPct val="90000"/>
              </a:lnSpc>
            </a:pPr>
            <a:r>
              <a:rPr lang="en-US" sz="1600" i="1" dirty="0">
                <a:ea typeface="Cambria"/>
                <a:cs typeface="Cambria"/>
              </a:rPr>
              <a:t>4 a : a composite of the elements of prose or poetry &lt;all these words... meet violently to form a texture impressive and exciting -- John Berryman&gt; b : a pattern of</a:t>
            </a:r>
          </a:p>
          <a:p>
            <a:pPr lvl="2">
              <a:lnSpc>
                <a:spcPct val="90000"/>
              </a:lnSpc>
            </a:pPr>
            <a:r>
              <a:rPr lang="en-US" sz="1600" i="1" dirty="0">
                <a:ea typeface="Cambria"/>
                <a:cs typeface="Cambria"/>
              </a:rPr>
              <a:t>musical sound created by tones or lines played or sung together</a:t>
            </a:r>
          </a:p>
          <a:p>
            <a:pPr lvl="2">
              <a:lnSpc>
                <a:spcPct val="90000"/>
              </a:lnSpc>
            </a:pPr>
            <a:r>
              <a:rPr lang="en-US" sz="1600" i="1" dirty="0">
                <a:ea typeface="Cambria"/>
                <a:cs typeface="Cambria"/>
              </a:rPr>
              <a:t>5 a : basic scheme or structure b : overall structure</a:t>
            </a:r>
          </a:p>
          <a:p>
            <a:pPr>
              <a:lnSpc>
                <a:spcPct val="90000"/>
              </a:lnSpc>
            </a:pPr>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21E5C6-BDBF-D242-A53E-CB431DF51F5F}" type="slidenum">
              <a:rPr lang="en-US"/>
              <a:pPr/>
              <a:t>53</a:t>
            </a:fld>
            <a:endParaRPr lang="en-US"/>
          </a:p>
        </p:txBody>
      </p:sp>
      <p:sp>
        <p:nvSpPr>
          <p:cNvPr id="41986" name="Rectangle 2"/>
          <p:cNvSpPr>
            <a:spLocks noGrp="1" noChangeArrowheads="1"/>
          </p:cNvSpPr>
          <p:nvPr>
            <p:ph type="title"/>
          </p:nvPr>
        </p:nvSpPr>
        <p:spPr>
          <a:xfrm>
            <a:off x="685800" y="304800"/>
            <a:ext cx="7772400" cy="1143000"/>
          </a:xfrm>
        </p:spPr>
        <p:txBody>
          <a:bodyPr/>
          <a:lstStyle/>
          <a:p>
            <a:r>
              <a:rPr lang="en-US"/>
              <a:t>What do we need to learn?</a:t>
            </a:r>
          </a:p>
        </p:txBody>
      </p:sp>
      <p:sp>
        <p:nvSpPr>
          <p:cNvPr id="41987" name="Rectangle 3"/>
          <p:cNvSpPr>
            <a:spLocks noGrp="1" noChangeArrowheads="1"/>
          </p:cNvSpPr>
          <p:nvPr>
            <p:ph type="body" idx="1"/>
          </p:nvPr>
        </p:nvSpPr>
        <p:spPr>
          <a:xfrm>
            <a:off x="685800" y="1676400"/>
            <a:ext cx="7772400" cy="4114800"/>
          </a:xfrm>
        </p:spPr>
        <p:txBody>
          <a:bodyPr/>
          <a:lstStyle/>
          <a:p>
            <a:pPr>
              <a:lnSpc>
                <a:spcPct val="90000"/>
              </a:lnSpc>
              <a:buFontTx/>
              <a:buNone/>
            </a:pPr>
            <a:r>
              <a:rPr lang="en-US" sz="2800"/>
              <a:t>1. How to measure texture:</a:t>
            </a:r>
          </a:p>
          <a:p>
            <a:pPr lvl="1">
              <a:lnSpc>
                <a:spcPct val="90000"/>
              </a:lnSpc>
            </a:pPr>
            <a:r>
              <a:rPr lang="en-US" sz="2400"/>
              <a:t>Method 1: x-ray pole figures</a:t>
            </a:r>
          </a:p>
          <a:p>
            <a:pPr lvl="1">
              <a:lnSpc>
                <a:spcPct val="90000"/>
              </a:lnSpc>
            </a:pPr>
            <a:r>
              <a:rPr lang="en-US" sz="2400"/>
              <a:t>Method 2: electron back scatter diffraction (EBSD)</a:t>
            </a:r>
          </a:p>
          <a:p>
            <a:pPr lvl="1">
              <a:lnSpc>
                <a:spcPct val="90000"/>
              </a:lnSpc>
            </a:pPr>
            <a:r>
              <a:rPr lang="en-US" sz="2400"/>
              <a:t>Method 3: transmission electron microscopy (TEM)</a:t>
            </a:r>
          </a:p>
          <a:p>
            <a:pPr lvl="1">
              <a:lnSpc>
                <a:spcPct val="90000"/>
              </a:lnSpc>
            </a:pPr>
            <a:r>
              <a:rPr lang="en-US" sz="2400"/>
              <a:t>Stereology: sections through 3D materials</a:t>
            </a:r>
          </a:p>
          <a:p>
            <a:pPr>
              <a:lnSpc>
                <a:spcPct val="90000"/>
              </a:lnSpc>
              <a:buFontTx/>
              <a:buNone/>
            </a:pPr>
            <a:r>
              <a:rPr lang="en-US" sz="2800"/>
              <a:t>2.  What causes texture to develop in materials, and how does it depend on material type and the processing history?</a:t>
            </a:r>
          </a:p>
          <a:p>
            <a:pPr lvl="1">
              <a:lnSpc>
                <a:spcPct val="90000"/>
              </a:lnSpc>
            </a:pPr>
            <a:r>
              <a:rPr lang="en-US" sz="2400"/>
              <a:t>Deformation of bulk metals: rolling vs. torsion etc.</a:t>
            </a:r>
          </a:p>
          <a:p>
            <a:pPr lvl="1">
              <a:lnSpc>
                <a:spcPct val="90000"/>
              </a:lnSpc>
            </a:pPr>
            <a:r>
              <a:rPr lang="en-US" sz="2400"/>
              <a:t>Annealing: grain growth, recrystallization</a:t>
            </a:r>
          </a:p>
          <a:p>
            <a:pPr lvl="1">
              <a:lnSpc>
                <a:spcPct val="90000"/>
              </a:lnSpc>
            </a:pPr>
            <a:r>
              <a:rPr lang="en-US" sz="2400"/>
              <a:t>Thin films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722D6E-4821-3745-82E7-F76EE832193D}" type="slidenum">
              <a:rPr lang="en-US"/>
              <a:pPr/>
              <a:t>54</a:t>
            </a:fld>
            <a:endParaRPr lang="en-US"/>
          </a:p>
        </p:txBody>
      </p:sp>
      <p:sp>
        <p:nvSpPr>
          <p:cNvPr id="43010" name="Rectangle 2"/>
          <p:cNvSpPr>
            <a:spLocks noGrp="1" noChangeArrowheads="1"/>
          </p:cNvSpPr>
          <p:nvPr>
            <p:ph type="title"/>
          </p:nvPr>
        </p:nvSpPr>
        <p:spPr>
          <a:xfrm>
            <a:off x="315913" y="381000"/>
            <a:ext cx="8458200" cy="1143000"/>
          </a:xfrm>
        </p:spPr>
        <p:txBody>
          <a:bodyPr/>
          <a:lstStyle/>
          <a:p>
            <a:r>
              <a:rPr lang="en-US"/>
              <a:t>What do we need to learn? (contd.)</a:t>
            </a:r>
          </a:p>
        </p:txBody>
      </p:sp>
      <p:sp>
        <p:nvSpPr>
          <p:cNvPr id="43011" name="Rectangle 3"/>
          <p:cNvSpPr>
            <a:spLocks noGrp="1" noChangeArrowheads="1"/>
          </p:cNvSpPr>
          <p:nvPr>
            <p:ph type="body" idx="1"/>
          </p:nvPr>
        </p:nvSpPr>
        <p:spPr>
          <a:xfrm>
            <a:off x="685800" y="1295400"/>
            <a:ext cx="8153400" cy="5334000"/>
          </a:xfrm>
        </p:spPr>
        <p:txBody>
          <a:bodyPr/>
          <a:lstStyle/>
          <a:p>
            <a:pPr>
              <a:lnSpc>
                <a:spcPct val="90000"/>
              </a:lnSpc>
              <a:buFontTx/>
              <a:buNone/>
            </a:pPr>
            <a:r>
              <a:rPr lang="en-US" sz="2800"/>
              <a:t>3. How to describe texture quantitatively, how to plot textures, and how to understand texture:</a:t>
            </a:r>
          </a:p>
          <a:p>
            <a:pPr lvl="1">
              <a:lnSpc>
                <a:spcPct val="90000"/>
              </a:lnSpc>
              <a:buFontTx/>
              <a:buNone/>
            </a:pPr>
            <a:r>
              <a:rPr lang="en-US" sz="2400"/>
              <a:t>Method 1: pole figures</a:t>
            </a:r>
          </a:p>
          <a:p>
            <a:pPr lvl="1">
              <a:lnSpc>
                <a:spcPct val="90000"/>
              </a:lnSpc>
              <a:buFontTx/>
              <a:buNone/>
            </a:pPr>
            <a:r>
              <a:rPr lang="en-US" sz="2400"/>
              <a:t>Method 2: orientation distributions (OD)</a:t>
            </a:r>
          </a:p>
          <a:p>
            <a:pPr lvl="1">
              <a:lnSpc>
                <a:spcPct val="90000"/>
              </a:lnSpc>
              <a:buFontTx/>
              <a:buNone/>
            </a:pPr>
            <a:r>
              <a:rPr lang="en-US" sz="2400"/>
              <a:t>Symmetry: crystal symmetry, sample symmetry</a:t>
            </a:r>
          </a:p>
          <a:p>
            <a:pPr lvl="1">
              <a:lnSpc>
                <a:spcPct val="90000"/>
              </a:lnSpc>
              <a:buFontTx/>
              <a:buNone/>
            </a:pPr>
            <a:r>
              <a:rPr lang="en-US" sz="2400"/>
              <a:t>Components</a:t>
            </a:r>
          </a:p>
          <a:p>
            <a:pPr lvl="1">
              <a:lnSpc>
                <a:spcPct val="90000"/>
              </a:lnSpc>
              <a:buFontTx/>
              <a:buNone/>
            </a:pPr>
            <a:r>
              <a:rPr lang="en-US" sz="2400"/>
              <a:t>Fibers</a:t>
            </a:r>
          </a:p>
          <a:p>
            <a:pPr lvl="1">
              <a:lnSpc>
                <a:spcPct val="90000"/>
              </a:lnSpc>
              <a:buFontTx/>
              <a:buNone/>
            </a:pPr>
            <a:r>
              <a:rPr lang="en-US" sz="2400"/>
              <a:t>How to obtain ODs from pole figures</a:t>
            </a:r>
          </a:p>
          <a:p>
            <a:pPr>
              <a:lnSpc>
                <a:spcPct val="90000"/>
              </a:lnSpc>
              <a:buFontTx/>
              <a:buNone/>
            </a:pPr>
            <a:r>
              <a:rPr lang="en-US" sz="2800"/>
              <a:t>4.  How does anisotropy depend on texture?</a:t>
            </a:r>
          </a:p>
          <a:p>
            <a:pPr lvl="1">
              <a:lnSpc>
                <a:spcPct val="90000"/>
              </a:lnSpc>
              <a:buFontTx/>
              <a:buNone/>
            </a:pPr>
            <a:r>
              <a:rPr lang="en-US" sz="2400"/>
              <a:t>Elastic anisotropy</a:t>
            </a:r>
          </a:p>
          <a:p>
            <a:pPr lvl="1">
              <a:lnSpc>
                <a:spcPct val="90000"/>
              </a:lnSpc>
              <a:buFontTx/>
              <a:buNone/>
            </a:pPr>
            <a:r>
              <a:rPr lang="en-US" sz="2400"/>
              <a:t>Plastic anisotropy; yield surfaces</a:t>
            </a:r>
          </a:p>
          <a:p>
            <a:pPr lvl="1">
              <a:lnSpc>
                <a:spcPct val="90000"/>
              </a:lnSpc>
              <a:buFontTx/>
              <a:buNone/>
            </a:pPr>
            <a:r>
              <a:rPr lang="en-US" sz="2400"/>
              <a:t>Corrosion (grain boundaries)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F44741-3B91-4D4D-A534-ACFC75F02EB3}" type="slidenum">
              <a:rPr lang="en-US"/>
              <a:pPr/>
              <a:t>55</a:t>
            </a:fld>
            <a:endParaRPr lang="en-US"/>
          </a:p>
        </p:txBody>
      </p:sp>
      <p:sp>
        <p:nvSpPr>
          <p:cNvPr id="44034" name="Rectangle 2"/>
          <p:cNvSpPr>
            <a:spLocks noGrp="1" noChangeArrowheads="1"/>
          </p:cNvSpPr>
          <p:nvPr>
            <p:ph type="title"/>
          </p:nvPr>
        </p:nvSpPr>
        <p:spPr>
          <a:xfrm>
            <a:off x="381000" y="304800"/>
            <a:ext cx="8458200" cy="1143000"/>
          </a:xfrm>
        </p:spPr>
        <p:txBody>
          <a:bodyPr/>
          <a:lstStyle/>
          <a:p>
            <a:r>
              <a:rPr lang="en-US"/>
              <a:t>What do we need to learn? (contd.)</a:t>
            </a:r>
          </a:p>
        </p:txBody>
      </p:sp>
      <p:sp>
        <p:nvSpPr>
          <p:cNvPr id="44035" name="Rectangle 3"/>
          <p:cNvSpPr>
            <a:spLocks noGrp="1" noChangeArrowheads="1"/>
          </p:cNvSpPr>
          <p:nvPr>
            <p:ph type="body" idx="1"/>
          </p:nvPr>
        </p:nvSpPr>
        <p:spPr>
          <a:xfrm>
            <a:off x="685800" y="1371600"/>
            <a:ext cx="7924800" cy="5181600"/>
          </a:xfrm>
        </p:spPr>
        <p:txBody>
          <a:bodyPr/>
          <a:lstStyle/>
          <a:p>
            <a:pPr>
              <a:lnSpc>
                <a:spcPct val="90000"/>
              </a:lnSpc>
              <a:buFontTx/>
              <a:buNone/>
            </a:pPr>
            <a:r>
              <a:rPr lang="en-US" sz="2400"/>
              <a:t>5.  Grain Boundaries</a:t>
            </a:r>
          </a:p>
          <a:p>
            <a:pPr lvl="1">
              <a:lnSpc>
                <a:spcPct val="90000"/>
              </a:lnSpc>
            </a:pPr>
            <a:r>
              <a:rPr lang="en-US" sz="2000"/>
              <a:t>Grain boundary atomic structure: low angle vs. high angle boundaries</a:t>
            </a:r>
          </a:p>
          <a:p>
            <a:pPr lvl="1">
              <a:lnSpc>
                <a:spcPct val="90000"/>
              </a:lnSpc>
            </a:pPr>
            <a:r>
              <a:rPr lang="en-US" sz="2000"/>
              <a:t>Special grain boundaries: Coincident Site Lattice boundaries (CSL)</a:t>
            </a:r>
          </a:p>
          <a:p>
            <a:pPr lvl="1">
              <a:lnSpc>
                <a:spcPct val="90000"/>
              </a:lnSpc>
            </a:pPr>
            <a:r>
              <a:rPr lang="en-US" sz="2000"/>
              <a:t>How to describe grain boundary crystallography: axis-angle, Rodrigues vectors</a:t>
            </a:r>
          </a:p>
          <a:p>
            <a:pPr lvl="1">
              <a:lnSpc>
                <a:spcPct val="90000"/>
              </a:lnSpc>
            </a:pPr>
            <a:r>
              <a:rPr lang="en-US" sz="2000"/>
              <a:t>How to measure grain boundaries</a:t>
            </a:r>
          </a:p>
          <a:p>
            <a:pPr>
              <a:lnSpc>
                <a:spcPct val="90000"/>
              </a:lnSpc>
              <a:buFontTx/>
              <a:buNone/>
            </a:pPr>
            <a:r>
              <a:rPr lang="en-US" sz="2400"/>
              <a:t>6.  Underlying Concepts</a:t>
            </a:r>
          </a:p>
          <a:p>
            <a:pPr lvl="1">
              <a:lnSpc>
                <a:spcPct val="90000"/>
              </a:lnSpc>
            </a:pPr>
            <a:r>
              <a:rPr lang="en-US" sz="2000"/>
              <a:t>Different descriptions of rotations: </a:t>
            </a:r>
            <a:r>
              <a:rPr lang="en-US" sz="2000" i="1"/>
              <a:t>Miller indices, Euler angles, matrices, axis-angle pairs, Rodrigues vectors, quaternions</a:t>
            </a:r>
            <a:endParaRPr lang="en-US" sz="2000"/>
          </a:p>
          <a:p>
            <a:pPr lvl="1">
              <a:lnSpc>
                <a:spcPct val="90000"/>
              </a:lnSpc>
            </a:pPr>
            <a:r>
              <a:rPr lang="en-US" sz="2000"/>
              <a:t>How to work with distributions</a:t>
            </a:r>
          </a:p>
          <a:p>
            <a:pPr lvl="1">
              <a:lnSpc>
                <a:spcPct val="90000"/>
              </a:lnSpc>
            </a:pPr>
            <a:r>
              <a:rPr lang="en-US" sz="2000"/>
              <a:t>Spherical harmonics (series expansions)</a:t>
            </a:r>
          </a:p>
          <a:p>
            <a:pPr lvl="1">
              <a:lnSpc>
                <a:spcPct val="90000"/>
              </a:lnSpc>
            </a:pPr>
            <a:r>
              <a:rPr lang="en-US" sz="2000"/>
              <a:t>Discretization of distributions</a:t>
            </a:r>
          </a:p>
          <a:p>
            <a:pPr lvl="1">
              <a:lnSpc>
                <a:spcPct val="90000"/>
              </a:lnSpc>
            </a:pPr>
            <a:r>
              <a:rPr lang="en-US" sz="2000"/>
              <a:t>Volume fractions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5F48B138-45BE-1442-9550-200E44366580}" type="slidenum">
              <a:rPr lang="en-US"/>
              <a:pPr/>
              <a:t>56</a:t>
            </a:fld>
            <a:endParaRPr lang="en-US"/>
          </a:p>
        </p:txBody>
      </p:sp>
      <p:sp>
        <p:nvSpPr>
          <p:cNvPr id="59394" name="Rectangle 2"/>
          <p:cNvSpPr>
            <a:spLocks noGrp="1" noChangeArrowheads="1"/>
          </p:cNvSpPr>
          <p:nvPr>
            <p:ph type="title"/>
          </p:nvPr>
        </p:nvSpPr>
        <p:spPr>
          <a:xfrm>
            <a:off x="685800" y="76200"/>
            <a:ext cx="7772400" cy="1143000"/>
          </a:xfrm>
        </p:spPr>
        <p:txBody>
          <a:bodyPr/>
          <a:lstStyle/>
          <a:p>
            <a:r>
              <a:rPr lang="en-US"/>
              <a:t>Learning Approach: 1</a:t>
            </a:r>
          </a:p>
        </p:txBody>
      </p:sp>
      <p:sp>
        <p:nvSpPr>
          <p:cNvPr id="59395" name="Text Box 3"/>
          <p:cNvSpPr txBox="1">
            <a:spLocks noChangeArrowheads="1"/>
          </p:cNvSpPr>
          <p:nvPr/>
        </p:nvSpPr>
        <p:spPr bwMode="auto">
          <a:xfrm>
            <a:off x="685800" y="1371600"/>
            <a:ext cx="3749675" cy="1562100"/>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What is the result that we want? For a solved problem, we quote the equation or concept.</a:t>
            </a:r>
          </a:p>
        </p:txBody>
      </p:sp>
      <p:sp>
        <p:nvSpPr>
          <p:cNvPr id="59396" name="Text Box 4"/>
          <p:cNvSpPr txBox="1">
            <a:spLocks noChangeArrowheads="1"/>
          </p:cNvSpPr>
          <p:nvPr/>
        </p:nvSpPr>
        <p:spPr bwMode="auto">
          <a:xfrm>
            <a:off x="701675" y="4144963"/>
            <a:ext cx="3749675" cy="831850"/>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How do we set up the differential equations?</a:t>
            </a:r>
          </a:p>
        </p:txBody>
      </p:sp>
      <p:sp>
        <p:nvSpPr>
          <p:cNvPr id="59397" name="Text Box 5"/>
          <p:cNvSpPr txBox="1">
            <a:spLocks noChangeArrowheads="1"/>
          </p:cNvSpPr>
          <p:nvPr/>
        </p:nvSpPr>
        <p:spPr bwMode="auto">
          <a:xfrm>
            <a:off x="4724400" y="1768475"/>
            <a:ext cx="3749675" cy="1200328"/>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How do we find solutions for the differential equations, and what are they?</a:t>
            </a:r>
          </a:p>
        </p:txBody>
      </p:sp>
      <p:sp>
        <p:nvSpPr>
          <p:cNvPr id="59398" name="Text Box 6"/>
          <p:cNvSpPr txBox="1">
            <a:spLocks noChangeArrowheads="1"/>
          </p:cNvSpPr>
          <p:nvPr/>
        </p:nvSpPr>
        <p:spPr bwMode="auto">
          <a:xfrm>
            <a:off x="701675" y="5340350"/>
            <a:ext cx="3749675" cy="831850"/>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How do we determine the boundary conditions?</a:t>
            </a:r>
          </a:p>
        </p:txBody>
      </p:sp>
      <p:sp>
        <p:nvSpPr>
          <p:cNvPr id="59399" name="Text Box 7"/>
          <p:cNvSpPr txBox="1">
            <a:spLocks noChangeArrowheads="1"/>
          </p:cNvSpPr>
          <p:nvPr/>
        </p:nvSpPr>
        <p:spPr bwMode="auto">
          <a:xfrm>
            <a:off x="4718050" y="3733800"/>
            <a:ext cx="3749675" cy="1196975"/>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How do we visualize the solution - what graphs are appropriate?</a:t>
            </a:r>
          </a:p>
        </p:txBody>
      </p:sp>
      <p:sp>
        <p:nvSpPr>
          <p:cNvPr id="59400" name="Text Box 8"/>
          <p:cNvSpPr txBox="1">
            <a:spLocks noChangeArrowheads="1"/>
          </p:cNvSpPr>
          <p:nvPr/>
        </p:nvSpPr>
        <p:spPr bwMode="auto">
          <a:xfrm>
            <a:off x="4740275" y="5291138"/>
            <a:ext cx="3749675" cy="1196975"/>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What do worked solutions corresponding to physical situations look like?</a:t>
            </a:r>
          </a:p>
        </p:txBody>
      </p:sp>
      <p:sp>
        <p:nvSpPr>
          <p:cNvPr id="59401" name="AutoShape 9"/>
          <p:cNvSpPr>
            <a:spLocks noChangeArrowheads="1"/>
          </p:cNvSpPr>
          <p:nvPr/>
        </p:nvSpPr>
        <p:spPr bwMode="auto">
          <a:xfrm>
            <a:off x="2438400" y="2971800"/>
            <a:ext cx="228600" cy="304800"/>
          </a:xfrm>
          <a:prstGeom prst="downArrow">
            <a:avLst>
              <a:gd name="adj1" fmla="val 50000"/>
              <a:gd name="adj2" fmla="val 33333"/>
            </a:avLst>
          </a:prstGeom>
          <a:solidFill>
            <a:srgbClr val="FF6B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59402" name="AutoShape 10"/>
          <p:cNvSpPr>
            <a:spLocks noChangeArrowheads="1"/>
          </p:cNvSpPr>
          <p:nvPr/>
        </p:nvSpPr>
        <p:spPr bwMode="auto">
          <a:xfrm>
            <a:off x="2438400" y="5010150"/>
            <a:ext cx="228600" cy="304800"/>
          </a:xfrm>
          <a:prstGeom prst="downArrow">
            <a:avLst>
              <a:gd name="adj1" fmla="val 50000"/>
              <a:gd name="adj2" fmla="val 33333"/>
            </a:avLst>
          </a:prstGeom>
          <a:solidFill>
            <a:srgbClr val="FF6B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59403" name="AutoShape 11"/>
          <p:cNvSpPr>
            <a:spLocks noChangeArrowheads="1"/>
          </p:cNvSpPr>
          <p:nvPr/>
        </p:nvSpPr>
        <p:spPr bwMode="auto">
          <a:xfrm>
            <a:off x="6553200" y="3352800"/>
            <a:ext cx="228600" cy="304800"/>
          </a:xfrm>
          <a:prstGeom prst="downArrow">
            <a:avLst>
              <a:gd name="adj1" fmla="val 50000"/>
              <a:gd name="adj2" fmla="val 33333"/>
            </a:avLst>
          </a:prstGeom>
          <a:solidFill>
            <a:srgbClr val="FF6B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59404" name="AutoShape 12"/>
          <p:cNvSpPr>
            <a:spLocks noChangeArrowheads="1"/>
          </p:cNvSpPr>
          <p:nvPr/>
        </p:nvSpPr>
        <p:spPr bwMode="auto">
          <a:xfrm>
            <a:off x="6553200" y="4953000"/>
            <a:ext cx="228600" cy="304800"/>
          </a:xfrm>
          <a:prstGeom prst="downArrow">
            <a:avLst>
              <a:gd name="adj1" fmla="val 50000"/>
              <a:gd name="adj2" fmla="val 33333"/>
            </a:avLst>
          </a:prstGeom>
          <a:solidFill>
            <a:srgbClr val="FF6B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59405" name="Freeform 13"/>
          <p:cNvSpPr>
            <a:spLocks/>
          </p:cNvSpPr>
          <p:nvPr/>
        </p:nvSpPr>
        <p:spPr bwMode="auto">
          <a:xfrm>
            <a:off x="2514600" y="1485900"/>
            <a:ext cx="4318000" cy="5219700"/>
          </a:xfrm>
          <a:custGeom>
            <a:avLst/>
            <a:gdLst/>
            <a:ahLst/>
            <a:cxnLst>
              <a:cxn ang="0">
                <a:pos x="24" y="2856"/>
              </a:cxn>
              <a:cxn ang="0">
                <a:pos x="24" y="3000"/>
              </a:cxn>
              <a:cxn ang="0">
                <a:pos x="72" y="3096"/>
              </a:cxn>
              <a:cxn ang="0">
                <a:pos x="456" y="3144"/>
              </a:cxn>
              <a:cxn ang="0">
                <a:pos x="1128" y="3048"/>
              </a:cxn>
              <a:cxn ang="0">
                <a:pos x="1368" y="2712"/>
              </a:cxn>
              <a:cxn ang="0">
                <a:pos x="1368" y="2232"/>
              </a:cxn>
              <a:cxn ang="0">
                <a:pos x="1320" y="1464"/>
              </a:cxn>
              <a:cxn ang="0">
                <a:pos x="1320" y="552"/>
              </a:cxn>
              <a:cxn ang="0">
                <a:pos x="1320" y="168"/>
              </a:cxn>
              <a:cxn ang="0">
                <a:pos x="1656" y="72"/>
              </a:cxn>
              <a:cxn ang="0">
                <a:pos x="2232" y="24"/>
              </a:cxn>
              <a:cxn ang="0">
                <a:pos x="2664" y="24"/>
              </a:cxn>
              <a:cxn ang="0">
                <a:pos x="2712" y="168"/>
              </a:cxn>
            </a:cxnLst>
            <a:rect l="0" t="0" r="r" b="b"/>
            <a:pathLst>
              <a:path w="2744" h="3152">
                <a:moveTo>
                  <a:pt x="24" y="2856"/>
                </a:moveTo>
                <a:cubicBezTo>
                  <a:pt x="20" y="2908"/>
                  <a:pt x="16" y="2960"/>
                  <a:pt x="24" y="3000"/>
                </a:cubicBezTo>
                <a:cubicBezTo>
                  <a:pt x="32" y="3040"/>
                  <a:pt x="0" y="3072"/>
                  <a:pt x="72" y="3096"/>
                </a:cubicBezTo>
                <a:cubicBezTo>
                  <a:pt x="144" y="3120"/>
                  <a:pt x="280" y="3152"/>
                  <a:pt x="456" y="3144"/>
                </a:cubicBezTo>
                <a:cubicBezTo>
                  <a:pt x="632" y="3136"/>
                  <a:pt x="976" y="3120"/>
                  <a:pt x="1128" y="3048"/>
                </a:cubicBezTo>
                <a:cubicBezTo>
                  <a:pt x="1280" y="2976"/>
                  <a:pt x="1328" y="2848"/>
                  <a:pt x="1368" y="2712"/>
                </a:cubicBezTo>
                <a:cubicBezTo>
                  <a:pt x="1408" y="2576"/>
                  <a:pt x="1376" y="2440"/>
                  <a:pt x="1368" y="2232"/>
                </a:cubicBezTo>
                <a:cubicBezTo>
                  <a:pt x="1360" y="2024"/>
                  <a:pt x="1328" y="1744"/>
                  <a:pt x="1320" y="1464"/>
                </a:cubicBezTo>
                <a:cubicBezTo>
                  <a:pt x="1312" y="1184"/>
                  <a:pt x="1320" y="768"/>
                  <a:pt x="1320" y="552"/>
                </a:cubicBezTo>
                <a:cubicBezTo>
                  <a:pt x="1320" y="336"/>
                  <a:pt x="1264" y="248"/>
                  <a:pt x="1320" y="168"/>
                </a:cubicBezTo>
                <a:cubicBezTo>
                  <a:pt x="1376" y="88"/>
                  <a:pt x="1504" y="96"/>
                  <a:pt x="1656" y="72"/>
                </a:cubicBezTo>
                <a:cubicBezTo>
                  <a:pt x="1808" y="48"/>
                  <a:pt x="2064" y="32"/>
                  <a:pt x="2232" y="24"/>
                </a:cubicBezTo>
                <a:cubicBezTo>
                  <a:pt x="2400" y="16"/>
                  <a:pt x="2584" y="0"/>
                  <a:pt x="2664" y="24"/>
                </a:cubicBezTo>
                <a:cubicBezTo>
                  <a:pt x="2744" y="48"/>
                  <a:pt x="2728" y="108"/>
                  <a:pt x="2712" y="168"/>
                </a:cubicBezTo>
              </a:path>
            </a:pathLst>
          </a:custGeom>
          <a:noFill/>
          <a:ln w="38100" cmpd="sng">
            <a:solidFill>
              <a:srgbClr val="FF6B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9406" name="Text Box 14"/>
          <p:cNvSpPr txBox="1">
            <a:spLocks noChangeArrowheads="1"/>
          </p:cNvSpPr>
          <p:nvPr/>
        </p:nvSpPr>
        <p:spPr bwMode="auto">
          <a:xfrm>
            <a:off x="717550" y="3314700"/>
            <a:ext cx="3749675" cy="466725"/>
          </a:xfrm>
          <a:prstGeom prst="rect">
            <a:avLst/>
          </a:prstGeom>
          <a:noFill/>
          <a:ln w="9525">
            <a:solidFill>
              <a:srgbClr val="800000"/>
            </a:solidFill>
            <a:miter lim="800000"/>
            <a:headEnd/>
            <a:tailEnd/>
          </a:ln>
          <a:effectLst/>
        </p:spPr>
        <p:txBody>
          <a:bodyPr>
            <a:prstTxWarp prst="textNoShape">
              <a:avLst/>
            </a:prstTxWarp>
            <a:spAutoFit/>
          </a:bodyPr>
          <a:lstStyle/>
          <a:p>
            <a:r>
              <a:rPr lang="en-US" dirty="0">
                <a:latin typeface="Calibri"/>
              </a:rPr>
              <a:t>What are the variables?</a:t>
            </a:r>
          </a:p>
        </p:txBody>
      </p:sp>
      <p:sp>
        <p:nvSpPr>
          <p:cNvPr id="59407" name="AutoShape 15"/>
          <p:cNvSpPr>
            <a:spLocks noChangeArrowheads="1"/>
          </p:cNvSpPr>
          <p:nvPr/>
        </p:nvSpPr>
        <p:spPr bwMode="auto">
          <a:xfrm>
            <a:off x="2428875" y="3819525"/>
            <a:ext cx="228600" cy="304800"/>
          </a:xfrm>
          <a:prstGeom prst="downArrow">
            <a:avLst>
              <a:gd name="adj1" fmla="val 50000"/>
              <a:gd name="adj2" fmla="val 33333"/>
            </a:avLst>
          </a:prstGeom>
          <a:solidFill>
            <a:srgbClr val="FF6B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50B62B-AA54-BE44-A81F-F536A2B393BC}" type="slidenum">
              <a:rPr lang="en-US"/>
              <a:pPr/>
              <a:t>57</a:t>
            </a:fld>
            <a:endParaRPr lang="en-US"/>
          </a:p>
        </p:txBody>
      </p:sp>
      <p:sp>
        <p:nvSpPr>
          <p:cNvPr id="12290" name="Rectangle 2"/>
          <p:cNvSpPr>
            <a:spLocks noGrp="1" noChangeArrowheads="1"/>
          </p:cNvSpPr>
          <p:nvPr>
            <p:ph type="title"/>
          </p:nvPr>
        </p:nvSpPr>
        <p:spPr/>
        <p:txBody>
          <a:bodyPr/>
          <a:lstStyle/>
          <a:p>
            <a:r>
              <a:rPr lang="en-US"/>
              <a:t>How to Measure Texture</a:t>
            </a:r>
          </a:p>
        </p:txBody>
      </p:sp>
      <p:sp>
        <p:nvSpPr>
          <p:cNvPr id="12291" name="Rectangle 3"/>
          <p:cNvSpPr>
            <a:spLocks noGrp="1" noChangeArrowheads="1"/>
          </p:cNvSpPr>
          <p:nvPr>
            <p:ph type="body" idx="1"/>
          </p:nvPr>
        </p:nvSpPr>
        <p:spPr/>
        <p:txBody>
          <a:bodyPr/>
          <a:lstStyle/>
          <a:p>
            <a:r>
              <a:rPr lang="en-US" sz="2400">
                <a:solidFill>
                  <a:srgbClr val="660066"/>
                </a:solidFill>
              </a:rPr>
              <a:t>X-ray diffraction; pole figures; measures </a:t>
            </a:r>
            <a:r>
              <a:rPr lang="en-US" sz="2400" i="1">
                <a:solidFill>
                  <a:srgbClr val="660066"/>
                </a:solidFill>
              </a:rPr>
              <a:t>average </a:t>
            </a:r>
            <a:r>
              <a:rPr lang="en-US" sz="2400">
                <a:solidFill>
                  <a:srgbClr val="660066"/>
                </a:solidFill>
              </a:rPr>
              <a:t>texture at a surface </a:t>
            </a:r>
            <a:r>
              <a:rPr lang="en-US" sz="2000">
                <a:solidFill>
                  <a:srgbClr val="660066"/>
                </a:solidFill>
              </a:rPr>
              <a:t>(µms penetration); projection (2 angles)</a:t>
            </a:r>
            <a:r>
              <a:rPr lang="en-US" sz="2400">
                <a:solidFill>
                  <a:srgbClr val="660066"/>
                </a:solidFill>
              </a:rPr>
              <a:t>.</a:t>
            </a:r>
          </a:p>
          <a:p>
            <a:r>
              <a:rPr lang="en-US" sz="2400">
                <a:solidFill>
                  <a:srgbClr val="660066"/>
                </a:solidFill>
              </a:rPr>
              <a:t>Neutron diffraction; type of data depends on neutron source; measures </a:t>
            </a:r>
            <a:r>
              <a:rPr lang="en-US" sz="2400" i="1">
                <a:solidFill>
                  <a:srgbClr val="660066"/>
                </a:solidFill>
              </a:rPr>
              <a:t>average </a:t>
            </a:r>
            <a:r>
              <a:rPr lang="en-US" sz="2400">
                <a:solidFill>
                  <a:srgbClr val="660066"/>
                </a:solidFill>
              </a:rPr>
              <a:t>texture in bulk </a:t>
            </a:r>
            <a:r>
              <a:rPr lang="en-US" sz="2000">
                <a:solidFill>
                  <a:srgbClr val="660066"/>
                </a:solidFill>
              </a:rPr>
              <a:t>(cms penetration in most materials) ; projection (2 angles)</a:t>
            </a:r>
            <a:r>
              <a:rPr lang="en-US" sz="2400">
                <a:solidFill>
                  <a:srgbClr val="660066"/>
                </a:solidFill>
              </a:rPr>
              <a:t>.</a:t>
            </a:r>
            <a:endParaRPr lang="en-US" sz="2400"/>
          </a:p>
          <a:p>
            <a:r>
              <a:rPr lang="en-US" sz="2400"/>
              <a:t>Electron [back scatter] diffraction; easiest [to automate] in scanning electron microscopy (SEM); </a:t>
            </a:r>
            <a:r>
              <a:rPr lang="en-US" sz="2400" i="1"/>
              <a:t>local</a:t>
            </a:r>
            <a:r>
              <a:rPr lang="en-US" sz="2400"/>
              <a:t> texture; complete orientation (3 angles). </a:t>
            </a:r>
          </a:p>
          <a:p>
            <a:r>
              <a:rPr lang="en-US" sz="2400">
                <a:solidFill>
                  <a:srgbClr val="990000"/>
                </a:solidFill>
              </a:rPr>
              <a:t>Optical microscopy: optical activity (plane of polarization); limited information (one angle)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3B8BF3-29A9-994F-9BE7-DE14C13E30F7}" type="slidenum">
              <a:rPr lang="en-US"/>
              <a:pPr/>
              <a:t>58</a:t>
            </a:fld>
            <a:endParaRPr lang="en-US"/>
          </a:p>
        </p:txBody>
      </p:sp>
      <p:sp>
        <p:nvSpPr>
          <p:cNvPr id="14338" name="Rectangle 2"/>
          <p:cNvSpPr>
            <a:spLocks noGrp="1" noChangeArrowheads="1"/>
          </p:cNvSpPr>
          <p:nvPr>
            <p:ph type="title"/>
          </p:nvPr>
        </p:nvSpPr>
        <p:spPr/>
        <p:txBody>
          <a:bodyPr/>
          <a:lstStyle/>
          <a:p>
            <a:r>
              <a:rPr lang="en-US"/>
              <a:t>X-ray Pole Figures</a:t>
            </a:r>
          </a:p>
        </p:txBody>
      </p:sp>
      <p:sp>
        <p:nvSpPr>
          <p:cNvPr id="14339" name="Rectangle 3"/>
          <p:cNvSpPr>
            <a:spLocks noGrp="1" noChangeArrowheads="1"/>
          </p:cNvSpPr>
          <p:nvPr>
            <p:ph type="body" idx="1"/>
          </p:nvPr>
        </p:nvSpPr>
        <p:spPr>
          <a:xfrm>
            <a:off x="685800" y="1676400"/>
            <a:ext cx="7772400" cy="4114800"/>
          </a:xfrm>
        </p:spPr>
        <p:txBody>
          <a:bodyPr/>
          <a:lstStyle/>
          <a:p>
            <a:pPr>
              <a:lnSpc>
                <a:spcPct val="90000"/>
              </a:lnSpc>
            </a:pPr>
            <a:r>
              <a:rPr lang="en-US" sz="2800"/>
              <a:t>X-ray pole figures are the most common source of texture information; cheapest, easiest to perform.</a:t>
            </a:r>
          </a:p>
          <a:p>
            <a:pPr>
              <a:lnSpc>
                <a:spcPct val="90000"/>
              </a:lnSpc>
            </a:pPr>
            <a:r>
              <a:rPr lang="en-US" sz="2800"/>
              <a:t>Pole figure:= variation in diffracted intensity with respect to direction in the specimen.</a:t>
            </a:r>
          </a:p>
          <a:p>
            <a:pPr>
              <a:lnSpc>
                <a:spcPct val="90000"/>
              </a:lnSpc>
            </a:pPr>
            <a:r>
              <a:rPr lang="en-US" sz="2800"/>
              <a:t>Representation:= map in projection of diffracted intensity.  </a:t>
            </a:r>
          </a:p>
          <a:p>
            <a:pPr>
              <a:lnSpc>
                <a:spcPct val="90000"/>
              </a:lnSpc>
            </a:pPr>
            <a:r>
              <a:rPr lang="en-US" sz="2800"/>
              <a:t>Each PF is equivalent to a geographic map of a hemisphere (North pole in the center).</a:t>
            </a:r>
          </a:p>
          <a:p>
            <a:pPr>
              <a:lnSpc>
                <a:spcPct val="90000"/>
              </a:lnSpc>
            </a:pPr>
            <a:r>
              <a:rPr lang="en-US" sz="2800" i="1">
                <a:solidFill>
                  <a:srgbClr val="990000"/>
                </a:solidFill>
              </a:rPr>
              <a:t>Map of crystal directions w.r.t. sample reference frame.</a:t>
            </a:r>
            <a:endParaRPr lang="en-US" sz="2800"/>
          </a:p>
          <a:p>
            <a:pPr>
              <a:lnSpc>
                <a:spcPct val="90000"/>
              </a:lnSpc>
            </a:pPr>
            <a:endParaRPr 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16416B2-D782-AC4E-AE26-6985BC14AA69}" type="slidenum">
              <a:rPr lang="en-US"/>
              <a:pPr/>
              <a:t>59</a:t>
            </a:fld>
            <a:endParaRPr lang="en-US"/>
          </a:p>
        </p:txBody>
      </p:sp>
      <p:sp>
        <p:nvSpPr>
          <p:cNvPr id="49154" name="Rectangle 2"/>
          <p:cNvSpPr>
            <a:spLocks noGrp="1" noChangeArrowheads="1"/>
          </p:cNvSpPr>
          <p:nvPr>
            <p:ph type="title"/>
          </p:nvPr>
        </p:nvSpPr>
        <p:spPr/>
        <p:txBody>
          <a:bodyPr/>
          <a:lstStyle/>
          <a:p>
            <a:r>
              <a:rPr lang="en-US"/>
              <a:t>Anisotropy Example 2:</a:t>
            </a:r>
            <a:br>
              <a:rPr lang="en-US"/>
            </a:br>
            <a:r>
              <a:rPr lang="en-US"/>
              <a:t>Drawn Aluminum Cup with Ears</a:t>
            </a:r>
          </a:p>
        </p:txBody>
      </p:sp>
      <p:pic>
        <p:nvPicPr>
          <p:cNvPr id="49155" name="Picture 3"/>
          <p:cNvPicPr>
            <a:picLocks noChangeAspect="1" noChangeArrowheads="1"/>
          </p:cNvPicPr>
          <p:nvPr/>
        </p:nvPicPr>
        <p:blipFill>
          <a:blip r:embed="rId2"/>
          <a:srcRect/>
          <a:stretch>
            <a:fillRect/>
          </a:stretch>
        </p:blipFill>
        <p:spPr bwMode="auto">
          <a:xfrm>
            <a:off x="4419600" y="2057400"/>
            <a:ext cx="4572000" cy="3943350"/>
          </a:xfrm>
          <a:prstGeom prst="rect">
            <a:avLst/>
          </a:prstGeom>
          <a:noFill/>
        </p:spPr>
      </p:pic>
      <p:sp>
        <p:nvSpPr>
          <p:cNvPr id="49156" name="Text Box 4"/>
          <p:cNvSpPr txBox="1">
            <a:spLocks noChangeArrowheads="1"/>
          </p:cNvSpPr>
          <p:nvPr/>
        </p:nvSpPr>
        <p:spPr bwMode="auto">
          <a:xfrm>
            <a:off x="4479925" y="6080125"/>
            <a:ext cx="2971487"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Randle, </a:t>
            </a:r>
            <a:r>
              <a:rPr lang="en-US" dirty="0" err="1">
                <a:latin typeface="Cambria"/>
              </a:rPr>
              <a:t>Engler</a:t>
            </a:r>
            <a:r>
              <a:rPr lang="en-US" dirty="0">
                <a:latin typeface="Cambria"/>
              </a:rPr>
              <a:t>, p.340</a:t>
            </a:r>
          </a:p>
        </p:txBody>
      </p:sp>
      <p:sp>
        <p:nvSpPr>
          <p:cNvPr id="49157" name="Text Box 5"/>
          <p:cNvSpPr txBox="1">
            <a:spLocks noChangeArrowheads="1"/>
          </p:cNvSpPr>
          <p:nvPr/>
        </p:nvSpPr>
        <p:spPr bwMode="auto">
          <a:xfrm>
            <a:off x="669925" y="2193925"/>
            <a:ext cx="3216275" cy="4401205"/>
          </a:xfrm>
          <a:prstGeom prst="rect">
            <a:avLst/>
          </a:prstGeom>
          <a:noFill/>
          <a:ln w="9525">
            <a:noFill/>
            <a:miter lim="800000"/>
            <a:headEnd/>
            <a:tailEnd/>
          </a:ln>
          <a:effectLst/>
        </p:spPr>
        <p:txBody>
          <a:bodyPr>
            <a:prstTxWarp prst="textNoShape">
              <a:avLst/>
            </a:prstTxWarp>
            <a:spAutoFit/>
          </a:bodyPr>
          <a:lstStyle/>
          <a:p>
            <a:r>
              <a:rPr lang="en-US" sz="2800" dirty="0">
                <a:latin typeface="Cambria"/>
              </a:rPr>
              <a:t>Figure shows example of a cup that has been deep drawn.  The plastic anisotropy of the aluminum sheet resulted in non-uniform deformation and “ears.”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45B43F-AE6F-6147-BF79-5BF078996D50}" type="slidenum">
              <a:rPr lang="en-US"/>
              <a:pPr/>
              <a:t>6</a:t>
            </a:fld>
            <a:endParaRPr lang="en-US"/>
          </a:p>
        </p:txBody>
      </p:sp>
      <p:sp>
        <p:nvSpPr>
          <p:cNvPr id="7170" name="Rectangle 2"/>
          <p:cNvSpPr>
            <a:spLocks noGrp="1" noChangeArrowheads="1"/>
          </p:cNvSpPr>
          <p:nvPr>
            <p:ph type="title"/>
          </p:nvPr>
        </p:nvSpPr>
        <p:spPr/>
        <p:txBody>
          <a:bodyPr/>
          <a:lstStyle/>
          <a:p>
            <a:r>
              <a:rPr lang="en-US" dirty="0" err="1">
                <a:solidFill>
                  <a:schemeClr val="tx1"/>
                </a:solidFill>
                <a:ea typeface="Cambria"/>
                <a:cs typeface="Cambria"/>
              </a:rPr>
              <a:t>Websters</a:t>
            </a:r>
            <a:r>
              <a:rPr lang="en-US" dirty="0">
                <a:solidFill>
                  <a:schemeClr val="tx1"/>
                </a:solidFill>
                <a:ea typeface="Cambria"/>
                <a:cs typeface="Cambria"/>
              </a:rPr>
              <a:t>’ Dictionary, </a:t>
            </a:r>
            <a:r>
              <a:rPr lang="en-US" i="0" dirty="0">
                <a:solidFill>
                  <a:schemeClr val="tx1"/>
                </a:solidFill>
                <a:ea typeface="Cambria"/>
                <a:cs typeface="Cambria"/>
              </a:rPr>
              <a:t>fabric</a:t>
            </a:r>
            <a:endParaRPr lang="en-US" dirty="0">
              <a:solidFill>
                <a:schemeClr val="tx1"/>
              </a:solidFill>
              <a:ea typeface="Cambria"/>
              <a:cs typeface="Cambria"/>
            </a:endParaRPr>
          </a:p>
        </p:txBody>
      </p:sp>
      <p:sp>
        <p:nvSpPr>
          <p:cNvPr id="7171" name="Rectangle 3"/>
          <p:cNvSpPr>
            <a:spLocks noGrp="1" noChangeArrowheads="1"/>
          </p:cNvSpPr>
          <p:nvPr>
            <p:ph type="body" idx="1"/>
          </p:nvPr>
        </p:nvSpPr>
        <p:spPr>
          <a:xfrm>
            <a:off x="685800" y="1752600"/>
            <a:ext cx="7772400" cy="4114800"/>
          </a:xfrm>
        </p:spPr>
        <p:txBody>
          <a:bodyPr/>
          <a:lstStyle/>
          <a:p>
            <a:pPr>
              <a:lnSpc>
                <a:spcPct val="90000"/>
              </a:lnSpc>
            </a:pPr>
            <a:r>
              <a:rPr lang="en-US" sz="1600" i="1" dirty="0">
                <a:ea typeface="Cambria"/>
                <a:cs typeface="Cambria"/>
              </a:rPr>
              <a:t>Main Entry: </a:t>
            </a:r>
            <a:r>
              <a:rPr lang="en-US" sz="1600" i="1" dirty="0" err="1">
                <a:ea typeface="Cambria"/>
                <a:cs typeface="Cambria"/>
              </a:rPr>
              <a:t>fab·ric</a:t>
            </a:r>
            <a:endParaRPr lang="en-US" sz="1600" i="1" dirty="0">
              <a:ea typeface="Cambria"/>
              <a:cs typeface="Cambria"/>
            </a:endParaRPr>
          </a:p>
          <a:p>
            <a:pPr>
              <a:lnSpc>
                <a:spcPct val="90000"/>
              </a:lnSpc>
            </a:pPr>
            <a:r>
              <a:rPr lang="en-US" sz="1600" i="1" dirty="0">
                <a:ea typeface="Cambria"/>
                <a:cs typeface="Cambria"/>
              </a:rPr>
              <a:t>Pronunciation: '</a:t>
            </a:r>
            <a:r>
              <a:rPr lang="en-US" sz="1600" i="1" dirty="0" err="1">
                <a:ea typeface="Cambria"/>
                <a:cs typeface="Cambria"/>
              </a:rPr>
              <a:t>fa-brik</a:t>
            </a:r>
            <a:endParaRPr lang="en-US" sz="1600" i="1" dirty="0">
              <a:ea typeface="Cambria"/>
              <a:cs typeface="Cambria"/>
            </a:endParaRPr>
          </a:p>
          <a:p>
            <a:pPr>
              <a:lnSpc>
                <a:spcPct val="90000"/>
              </a:lnSpc>
            </a:pPr>
            <a:r>
              <a:rPr lang="en-US" sz="1600" i="1" dirty="0">
                <a:ea typeface="Cambria"/>
                <a:cs typeface="Cambria"/>
              </a:rPr>
              <a:t>Function: noun</a:t>
            </a:r>
          </a:p>
          <a:p>
            <a:pPr>
              <a:lnSpc>
                <a:spcPct val="90000"/>
              </a:lnSpc>
            </a:pPr>
            <a:r>
              <a:rPr lang="en-US" sz="1600" i="1" dirty="0">
                <a:ea typeface="Cambria"/>
                <a:cs typeface="Cambria"/>
              </a:rPr>
              <a:t>Etymology: Middle French </a:t>
            </a:r>
            <a:r>
              <a:rPr lang="en-US" sz="1600" i="1" dirty="0" err="1">
                <a:ea typeface="Cambria"/>
                <a:cs typeface="Cambria"/>
              </a:rPr>
              <a:t>fabrique</a:t>
            </a:r>
            <a:r>
              <a:rPr lang="en-US" sz="1600" i="1" dirty="0">
                <a:ea typeface="Cambria"/>
                <a:cs typeface="Cambria"/>
              </a:rPr>
              <a:t>, from Latin </a:t>
            </a:r>
            <a:r>
              <a:rPr lang="en-US" sz="1600" i="1" dirty="0" err="1">
                <a:ea typeface="Cambria"/>
                <a:cs typeface="Cambria"/>
              </a:rPr>
              <a:t>fabrica</a:t>
            </a:r>
            <a:r>
              <a:rPr lang="en-US" sz="1600" i="1" dirty="0">
                <a:ea typeface="Cambria"/>
                <a:cs typeface="Cambria"/>
              </a:rPr>
              <a:t> workshop, structure</a:t>
            </a:r>
          </a:p>
          <a:p>
            <a:pPr>
              <a:lnSpc>
                <a:spcPct val="90000"/>
              </a:lnSpc>
            </a:pPr>
            <a:r>
              <a:rPr lang="en-US" sz="1600" i="1" dirty="0">
                <a:ea typeface="Cambria"/>
                <a:cs typeface="Cambria"/>
              </a:rPr>
              <a:t>Date: 15th century</a:t>
            </a:r>
          </a:p>
          <a:p>
            <a:pPr>
              <a:lnSpc>
                <a:spcPct val="90000"/>
              </a:lnSpc>
            </a:pPr>
            <a:r>
              <a:rPr lang="en-US" sz="1600" i="1" dirty="0">
                <a:ea typeface="Cambria"/>
                <a:cs typeface="Cambria"/>
              </a:rPr>
              <a:t>1 a : STRUCTURE, BUILDING b : underlying structure : FRAMEWORK &lt;the fabric of society&gt;</a:t>
            </a:r>
          </a:p>
          <a:p>
            <a:pPr>
              <a:lnSpc>
                <a:spcPct val="90000"/>
              </a:lnSpc>
            </a:pPr>
            <a:r>
              <a:rPr lang="en-US" sz="1600" i="1" dirty="0">
                <a:ea typeface="Cambria"/>
                <a:cs typeface="Cambria"/>
              </a:rPr>
              <a:t>2 : an act of constructing : ERECTION; specifically : the construction and maintenance of a church building</a:t>
            </a:r>
          </a:p>
          <a:p>
            <a:pPr>
              <a:lnSpc>
                <a:spcPct val="90000"/>
              </a:lnSpc>
            </a:pPr>
            <a:r>
              <a:rPr lang="en-US" sz="1600" i="1" dirty="0">
                <a:ea typeface="Cambria"/>
                <a:cs typeface="Cambria"/>
              </a:rPr>
              <a:t>3 a : structural plan or style of construction b : TEXTURE, QUALITY -- used chiefly of textiles c : the arrangement of physical components (as of soil) in relation to each</a:t>
            </a:r>
          </a:p>
          <a:p>
            <a:pPr>
              <a:lnSpc>
                <a:spcPct val="90000"/>
              </a:lnSpc>
            </a:pPr>
            <a:r>
              <a:rPr lang="en-US" sz="1600" i="1" dirty="0">
                <a:ea typeface="Cambria"/>
                <a:cs typeface="Cambria"/>
              </a:rPr>
              <a:t>other</a:t>
            </a:r>
          </a:p>
          <a:p>
            <a:pPr>
              <a:lnSpc>
                <a:spcPct val="90000"/>
              </a:lnSpc>
            </a:pPr>
            <a:r>
              <a:rPr lang="en-US" sz="1600" i="1" dirty="0">
                <a:ea typeface="Cambria"/>
                <a:cs typeface="Cambria"/>
              </a:rPr>
              <a:t>4 a : CLOTH 1a b : a material that resembles cloth</a:t>
            </a:r>
          </a:p>
          <a:p>
            <a:pPr>
              <a:lnSpc>
                <a:spcPct val="90000"/>
              </a:lnSpc>
            </a:pPr>
            <a:r>
              <a:rPr lang="en-US" sz="2400" b="1" dirty="0">
                <a:ea typeface="Cambria"/>
                <a:cs typeface="Cambria"/>
              </a:rPr>
              <a:t>5 : the appearance or pattern produced by the shapes and arrangement of the crystal grains in a rock</a:t>
            </a:r>
            <a:endParaRPr lang="en-US" sz="2400" dirty="0">
              <a:ea typeface="Cambria"/>
              <a:cs typeface="Cambr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4132BD-6C5C-BE4F-A645-8F2027ED36FC}" type="slidenum">
              <a:rPr lang="en-US"/>
              <a:pPr/>
              <a:t>60</a:t>
            </a:fld>
            <a:endParaRPr lang="en-US"/>
          </a:p>
        </p:txBody>
      </p:sp>
      <p:sp>
        <p:nvSpPr>
          <p:cNvPr id="36866" name="Rectangle 2"/>
          <p:cNvSpPr>
            <a:spLocks noGrp="1" noChangeArrowheads="1"/>
          </p:cNvSpPr>
          <p:nvPr>
            <p:ph type="title"/>
          </p:nvPr>
        </p:nvSpPr>
        <p:spPr>
          <a:xfrm>
            <a:off x="685800" y="76200"/>
            <a:ext cx="7772400" cy="1143000"/>
          </a:xfrm>
        </p:spPr>
        <p:txBody>
          <a:bodyPr/>
          <a:lstStyle/>
          <a:p>
            <a:r>
              <a:rPr lang="en-US"/>
              <a:t>Challenges in Microstructure</a:t>
            </a:r>
          </a:p>
        </p:txBody>
      </p:sp>
      <p:sp>
        <p:nvSpPr>
          <p:cNvPr id="36867" name="Rectangle 3"/>
          <p:cNvSpPr>
            <a:spLocks noGrp="1" noChangeArrowheads="1"/>
          </p:cNvSpPr>
          <p:nvPr>
            <p:ph type="body" idx="1"/>
          </p:nvPr>
        </p:nvSpPr>
        <p:spPr>
          <a:xfrm>
            <a:off x="685800" y="1143000"/>
            <a:ext cx="7772400" cy="4114800"/>
          </a:xfrm>
        </p:spPr>
        <p:txBody>
          <a:bodyPr/>
          <a:lstStyle/>
          <a:p>
            <a:pPr>
              <a:lnSpc>
                <a:spcPct val="90000"/>
              </a:lnSpc>
            </a:pPr>
            <a:r>
              <a:rPr lang="en-US" sz="2800" i="1"/>
              <a:t>Annealing textures</a:t>
            </a:r>
            <a:r>
              <a:rPr lang="en-US" sz="2800"/>
              <a:t>: where does the cube texture come from in annealed fcc metals?  Goss texture in bcc metals?</a:t>
            </a:r>
          </a:p>
          <a:p>
            <a:pPr>
              <a:lnSpc>
                <a:spcPct val="90000"/>
              </a:lnSpc>
            </a:pPr>
            <a:r>
              <a:rPr lang="en-US" sz="2800" i="1"/>
              <a:t>Processing</a:t>
            </a:r>
            <a:r>
              <a:rPr lang="en-US" sz="2800"/>
              <a:t>: how can we produce large crystals of ceramics by abnormal grain growth?</a:t>
            </a:r>
          </a:p>
          <a:p>
            <a:pPr>
              <a:lnSpc>
                <a:spcPct val="90000"/>
              </a:lnSpc>
            </a:pPr>
            <a:r>
              <a:rPr lang="en-US" sz="2800" i="1"/>
              <a:t>Plastic deformation</a:t>
            </a:r>
            <a:r>
              <a:rPr lang="en-US" sz="2800"/>
              <a:t>: how can we explain the “break-up” of grains during deformation?</a:t>
            </a:r>
          </a:p>
          <a:p>
            <a:pPr>
              <a:lnSpc>
                <a:spcPct val="90000"/>
              </a:lnSpc>
            </a:pPr>
            <a:r>
              <a:rPr lang="en-US" sz="2800" i="1"/>
              <a:t>Simulation, numerical representation</a:t>
            </a:r>
            <a:r>
              <a:rPr lang="en-US" sz="2800"/>
              <a:t>: how can we generate faithful 3D representations of microstructure?</a:t>
            </a:r>
          </a:p>
          <a:p>
            <a:pPr>
              <a:lnSpc>
                <a:spcPct val="90000"/>
              </a:lnSpc>
            </a:pPr>
            <a:r>
              <a:rPr lang="en-US" sz="2800" i="1"/>
              <a:t>Constitutive relations</a:t>
            </a:r>
            <a:r>
              <a:rPr lang="en-US" sz="2800"/>
              <a:t>: what are the properties of defects such as grain boundaries?</a:t>
            </a:r>
          </a:p>
          <a:p>
            <a:pPr>
              <a:lnSpc>
                <a:spcPct val="90000"/>
              </a:lnSpc>
            </a:pPr>
            <a:endParaRPr lang="en-US" sz="2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AE4FF1E-3A06-5C42-A126-6107BD4349E6}" type="slidenum">
              <a:rPr lang="en-US"/>
              <a:pPr/>
              <a:t>61</a:t>
            </a:fld>
            <a:endParaRPr lang="en-US"/>
          </a:p>
        </p:txBody>
      </p:sp>
      <p:sp>
        <p:nvSpPr>
          <p:cNvPr id="155650" name="Rectangle 2"/>
          <p:cNvSpPr>
            <a:spLocks noGrp="1" noChangeArrowheads="1"/>
          </p:cNvSpPr>
          <p:nvPr>
            <p:ph type="title"/>
          </p:nvPr>
        </p:nvSpPr>
        <p:spPr>
          <a:xfrm>
            <a:off x="685800" y="76200"/>
            <a:ext cx="7772400" cy="1143000"/>
          </a:xfrm>
        </p:spPr>
        <p:txBody>
          <a:bodyPr/>
          <a:lstStyle/>
          <a:p>
            <a:r>
              <a:rPr lang="en-US"/>
              <a:t>Notation: vectors, matrices</a:t>
            </a:r>
          </a:p>
        </p:txBody>
      </p:sp>
      <p:sp>
        <p:nvSpPr>
          <p:cNvPr id="155651" name="Rectangle 3"/>
          <p:cNvSpPr>
            <a:spLocks noGrp="1" noChangeArrowheads="1"/>
          </p:cNvSpPr>
          <p:nvPr>
            <p:ph type="body" idx="1"/>
          </p:nvPr>
        </p:nvSpPr>
        <p:spPr>
          <a:xfrm>
            <a:off x="685800" y="1219200"/>
            <a:ext cx="7924800" cy="5029200"/>
          </a:xfrm>
        </p:spPr>
        <p:txBody>
          <a:bodyPr/>
          <a:lstStyle/>
          <a:p>
            <a:pPr>
              <a:lnSpc>
                <a:spcPct val="90000"/>
              </a:lnSpc>
            </a:pPr>
            <a:r>
              <a:rPr lang="en-US" sz="2000"/>
              <a:t>Vector-Matrix:  </a:t>
            </a:r>
            <a:r>
              <a:rPr lang="en-US" sz="2000" b="1"/>
              <a:t>v</a:t>
            </a:r>
            <a:r>
              <a:rPr lang="en-US" sz="2000"/>
              <a:t> is a vector, </a:t>
            </a:r>
            <a:r>
              <a:rPr lang="en-US" sz="2000" b="1"/>
              <a:t>A</a:t>
            </a:r>
            <a:r>
              <a:rPr lang="en-US" sz="2000"/>
              <a:t> is a matrix (always a square matrix in this course).</a:t>
            </a:r>
          </a:p>
          <a:p>
            <a:pPr>
              <a:lnSpc>
                <a:spcPct val="90000"/>
              </a:lnSpc>
            </a:pPr>
            <a:r>
              <a:rPr lang="en-US" sz="2000"/>
              <a:t>Index notation: explicit indexes (Einstein convention):</a:t>
            </a:r>
            <a:br>
              <a:rPr lang="en-US" sz="2000"/>
            </a:br>
            <a:r>
              <a:rPr lang="en-US" sz="2000" i="1"/>
              <a:t>v</a:t>
            </a:r>
            <a:r>
              <a:rPr lang="en-US" sz="2000" i="1" baseline="-25000"/>
              <a:t>i</a:t>
            </a:r>
            <a:r>
              <a:rPr lang="en-US" sz="2000"/>
              <a:t> is a vector, </a:t>
            </a:r>
            <a:r>
              <a:rPr lang="en-US" sz="2000" i="1"/>
              <a:t>A</a:t>
            </a:r>
            <a:r>
              <a:rPr lang="en-US" sz="2000" i="1" baseline="-25000"/>
              <a:t>jk</a:t>
            </a:r>
            <a:r>
              <a:rPr lang="en-US" sz="2000"/>
              <a:t> is a matrix (maybe tensor, though not necessarily).</a:t>
            </a:r>
          </a:p>
          <a:p>
            <a:pPr>
              <a:lnSpc>
                <a:spcPct val="90000"/>
              </a:lnSpc>
            </a:pPr>
            <a:r>
              <a:rPr lang="en-US" sz="2000"/>
              <a:t>Scalar (dot) product: </a:t>
            </a:r>
            <a:r>
              <a:rPr lang="en-US" sz="2000" i="1"/>
              <a:t>c = </a:t>
            </a:r>
            <a:r>
              <a:rPr lang="en-US" sz="2000" b="1" i="1"/>
              <a:t>a•b</a:t>
            </a:r>
            <a:r>
              <a:rPr lang="en-US" sz="2000" i="1"/>
              <a:t> = a</a:t>
            </a:r>
            <a:r>
              <a:rPr lang="en-US" sz="2000" i="1" baseline="-25000"/>
              <a:t>i</a:t>
            </a:r>
            <a:r>
              <a:rPr lang="en-US" sz="2000" i="1"/>
              <a:t>b</a:t>
            </a:r>
            <a:r>
              <a:rPr lang="en-US" sz="2000" i="1" baseline="-25000"/>
              <a:t>i</a:t>
            </a:r>
            <a:r>
              <a:rPr lang="en-US" sz="2000"/>
              <a:t>; zero dot product means vectors are perpendicular.  For two unit vectors, the dot product is equal to the cosine of the angle between them.</a:t>
            </a:r>
          </a:p>
          <a:p>
            <a:pPr>
              <a:lnSpc>
                <a:spcPct val="90000"/>
              </a:lnSpc>
            </a:pPr>
            <a:r>
              <a:rPr lang="en-US" sz="2000"/>
              <a:t>Vector (cross) product: </a:t>
            </a:r>
            <a:r>
              <a:rPr lang="en-US" sz="2000" b="1" i="1">
                <a:ea typeface="Times" pitchFamily="-112" charset="0"/>
                <a:cs typeface="Times" pitchFamily="-112" charset="0"/>
              </a:rPr>
              <a:t>c </a:t>
            </a:r>
            <a:r>
              <a:rPr lang="en-US" sz="2000" i="1">
                <a:ea typeface="Times" pitchFamily="-112" charset="0"/>
                <a:cs typeface="Times" pitchFamily="-112" charset="0"/>
              </a:rPr>
              <a:t>= c</a:t>
            </a:r>
            <a:r>
              <a:rPr lang="en-US" sz="2000" i="1" baseline="-25000">
                <a:ea typeface="Times" pitchFamily="-112" charset="0"/>
                <a:cs typeface="Times" pitchFamily="-112" charset="0"/>
              </a:rPr>
              <a:t>i</a:t>
            </a:r>
            <a:r>
              <a:rPr lang="en-US" sz="2000" i="1">
                <a:ea typeface="Times" pitchFamily="-112" charset="0"/>
                <a:cs typeface="Times" pitchFamily="-112" charset="0"/>
              </a:rPr>
              <a:t> = </a:t>
            </a:r>
            <a:r>
              <a:rPr lang="en-US" sz="2000" b="1" i="1">
                <a:ea typeface="Times" pitchFamily="-112" charset="0"/>
                <a:cs typeface="Times" pitchFamily="-112" charset="0"/>
              </a:rPr>
              <a:t>a</a:t>
            </a:r>
            <a:r>
              <a:rPr lang="en-US" sz="2000" i="1">
                <a:ea typeface="Times" pitchFamily="-112" charset="0"/>
                <a:cs typeface="Times" pitchFamily="-112" charset="0"/>
              </a:rPr>
              <a:t> x </a:t>
            </a:r>
            <a:r>
              <a:rPr lang="en-US" sz="2000" b="1" i="1">
                <a:ea typeface="Times" pitchFamily="-112" charset="0"/>
                <a:cs typeface="Times" pitchFamily="-112" charset="0"/>
              </a:rPr>
              <a:t>b</a:t>
            </a:r>
            <a:r>
              <a:rPr lang="en-US" sz="2000" i="1">
                <a:ea typeface="Times" pitchFamily="-112" charset="0"/>
                <a:cs typeface="Times" pitchFamily="-112" charset="0"/>
              </a:rPr>
              <a:t> = </a:t>
            </a:r>
            <a:r>
              <a:rPr lang="en-US" sz="2000" b="1" i="1">
                <a:ea typeface="Times" pitchFamily="-112" charset="0"/>
                <a:cs typeface="Times" pitchFamily="-112" charset="0"/>
              </a:rPr>
              <a:t>a</a:t>
            </a:r>
            <a:r>
              <a:rPr lang="en-US" sz="2000" i="1">
                <a:ea typeface="Times" pitchFamily="-112" charset="0"/>
                <a:cs typeface="Times" pitchFamily="-112" charset="0"/>
              </a:rPr>
              <a:t> </a:t>
            </a:r>
            <a:r>
              <a:rPr lang="en-US" sz="2000" i="1">
                <a:ea typeface="Times" pitchFamily="-112" charset="0"/>
                <a:cs typeface="Times" pitchFamily="-112" charset="0"/>
                <a:sym typeface="Symbol" pitchFamily="-112" charset="2"/>
              </a:rPr>
              <a:t></a:t>
            </a:r>
            <a:r>
              <a:rPr lang="en-US" sz="2000" i="1">
                <a:ea typeface="Times" pitchFamily="-112" charset="0"/>
                <a:cs typeface="Times" pitchFamily="-112" charset="0"/>
              </a:rPr>
              <a:t> </a:t>
            </a:r>
            <a:r>
              <a:rPr lang="en-US" sz="2000" b="1" i="1">
                <a:ea typeface="Times" pitchFamily="-112" charset="0"/>
                <a:cs typeface="Times" pitchFamily="-112" charset="0"/>
              </a:rPr>
              <a:t>b</a:t>
            </a:r>
            <a:r>
              <a:rPr lang="en-US" sz="2000" i="1">
                <a:ea typeface="Times" pitchFamily="-112" charset="0"/>
                <a:cs typeface="Times" pitchFamily="-112" charset="0"/>
              </a:rPr>
              <a:t> = </a:t>
            </a:r>
            <a:r>
              <a:rPr lang="en-US" sz="2000" i="1">
                <a:latin typeface="Symbol" pitchFamily="-112" charset="2"/>
                <a:ea typeface="Times" pitchFamily="-112" charset="0"/>
                <a:cs typeface="Times" pitchFamily="-112" charset="0"/>
              </a:rPr>
              <a:t>e</a:t>
            </a:r>
            <a:r>
              <a:rPr lang="en-US" sz="2000" i="1" baseline="-25000">
                <a:ea typeface="Times" pitchFamily="-112" charset="0"/>
                <a:cs typeface="Times" pitchFamily="-112" charset="0"/>
              </a:rPr>
              <a:t>ijk</a:t>
            </a:r>
            <a:r>
              <a:rPr lang="en-US" sz="2000" i="1">
                <a:ea typeface="Times" pitchFamily="-112" charset="0"/>
                <a:cs typeface="Times" pitchFamily="-112" charset="0"/>
              </a:rPr>
              <a:t> a</a:t>
            </a:r>
            <a:r>
              <a:rPr lang="en-US" sz="2000" i="1" baseline="-25000">
                <a:ea typeface="Times" pitchFamily="-112" charset="0"/>
                <a:cs typeface="Times" pitchFamily="-112" charset="0"/>
              </a:rPr>
              <a:t>j</a:t>
            </a:r>
            <a:r>
              <a:rPr lang="en-US" sz="2000" i="1">
                <a:ea typeface="Times" pitchFamily="-112" charset="0"/>
                <a:cs typeface="Times" pitchFamily="-112" charset="0"/>
              </a:rPr>
              <a:t>b</a:t>
            </a:r>
            <a:r>
              <a:rPr lang="en-US" sz="2000" i="1" baseline="-25000">
                <a:ea typeface="Times" pitchFamily="-112" charset="0"/>
                <a:cs typeface="Times" pitchFamily="-112" charset="0"/>
              </a:rPr>
              <a:t>k</a:t>
            </a:r>
            <a:r>
              <a:rPr lang="en-US" sz="2000">
                <a:ea typeface="Times" pitchFamily="-112" charset="0"/>
                <a:cs typeface="Times" pitchFamily="-112" charset="0"/>
              </a:rPr>
              <a:t>; generates a vector that is perpendicular to the first two.  Two vectors that are perpendicular have a zero length cross product.  The cross product defines a rotation axis that carries one vector into another.  The magnitude of the cross product is the product of the magnitudes (lengths) of the vectors multiplied by the sine of the angle between them.</a:t>
            </a:r>
          </a:p>
          <a:p>
            <a:pPr>
              <a:lnSpc>
                <a:spcPct val="90000"/>
              </a:lnSpc>
            </a:pPr>
            <a:r>
              <a:rPr lang="en-US" sz="2000">
                <a:ea typeface="Times" pitchFamily="-112" charset="0"/>
                <a:cs typeface="Times" pitchFamily="-112" charset="0"/>
              </a:rPr>
              <a:t>Permutation or alternating tensor, </a:t>
            </a:r>
            <a:br>
              <a:rPr lang="en-US" sz="2000">
                <a:ea typeface="Times" pitchFamily="-112" charset="0"/>
                <a:cs typeface="Times" pitchFamily="-112" charset="0"/>
              </a:rPr>
            </a:br>
            <a:r>
              <a:rPr lang="en-US" sz="2000" i="1">
                <a:latin typeface="Symbol" pitchFamily="-112" charset="2"/>
                <a:ea typeface="Times" pitchFamily="-112" charset="0"/>
                <a:cs typeface="Times" pitchFamily="-112" charset="0"/>
                <a:sym typeface="Symbol" pitchFamily="-112" charset="2"/>
              </a:rPr>
              <a:t></a:t>
            </a:r>
            <a:r>
              <a:rPr lang="en-US" sz="2000" baseline="-25000">
                <a:latin typeface="Times New Roman" pitchFamily="-112" charset="0"/>
                <a:ea typeface="Times" pitchFamily="-112" charset="0"/>
                <a:cs typeface="Times" pitchFamily="-112" charset="0"/>
              </a:rPr>
              <a:t>ijk</a:t>
            </a:r>
            <a:r>
              <a:rPr lang="en-US" sz="2000">
                <a:ea typeface="Times" pitchFamily="-112" charset="0"/>
                <a:cs typeface="Times" pitchFamily="-112" charset="0"/>
              </a:rPr>
              <a:t>, is +1 for </a:t>
            </a:r>
            <a:r>
              <a:rPr lang="en-US" sz="2000">
                <a:latin typeface="Times New Roman" pitchFamily="-112" charset="0"/>
                <a:ea typeface="Times" pitchFamily="-112" charset="0"/>
                <a:cs typeface="Times" pitchFamily="-112" charset="0"/>
              </a:rPr>
              <a:t>ijk=123, 231, 312</a:t>
            </a:r>
            <a:r>
              <a:rPr lang="en-US" sz="2000">
                <a:ea typeface="Times" pitchFamily="-112" charset="0"/>
                <a:cs typeface="Times" pitchFamily="-112" charset="0"/>
              </a:rPr>
              <a:t>, and </a:t>
            </a:r>
            <a:r>
              <a:rPr lang="en-US" sz="2000">
                <a:latin typeface="Times New Roman" pitchFamily="-112" charset="0"/>
                <a:ea typeface="Times" pitchFamily="-112" charset="0"/>
                <a:cs typeface="Times" pitchFamily="-112" charset="0"/>
              </a:rPr>
              <a:t>-1 </a:t>
            </a:r>
            <a:r>
              <a:rPr lang="en-US" sz="2000">
                <a:ea typeface="Times" pitchFamily="-112" charset="0"/>
                <a:cs typeface="Times" pitchFamily="-112" charset="0"/>
              </a:rPr>
              <a:t>for </a:t>
            </a:r>
            <a:r>
              <a:rPr lang="en-US" sz="2000">
                <a:latin typeface="Times New Roman" pitchFamily="-112" charset="0"/>
                <a:ea typeface="Times" pitchFamily="-112" charset="0"/>
                <a:cs typeface="Times" pitchFamily="-112" charset="0"/>
              </a:rPr>
              <a:t>ijk= 132, 213 </a:t>
            </a:r>
            <a:r>
              <a:rPr lang="en-US" sz="2000">
                <a:ea typeface="Times" pitchFamily="-112" charset="0"/>
                <a:cs typeface="Times" pitchFamily="-112" charset="0"/>
              </a:rPr>
              <a:t>and </a:t>
            </a:r>
            <a:r>
              <a:rPr lang="en-US" sz="2000">
                <a:latin typeface="Times New Roman" pitchFamily="-112" charset="0"/>
                <a:ea typeface="Times" pitchFamily="-112" charset="0"/>
                <a:cs typeface="Times" pitchFamily="-112" charset="0"/>
              </a:rPr>
              <a:t>321</a:t>
            </a:r>
            <a:r>
              <a:rPr lang="en-US" sz="2000">
                <a:ea typeface="Times" pitchFamily="-112" charset="0"/>
                <a:cs typeface="Times" pitchFamily="-112" charset="0"/>
              </a:rPr>
              <a:t>.</a:t>
            </a:r>
            <a:endParaRPr lang="en-US" sz="2000" i="1" baseline="-25000">
              <a:ea typeface="Times" pitchFamily="-112" charset="0"/>
              <a:cs typeface="Times" pitchFamily="-112" charset="0"/>
            </a:endParaRPr>
          </a:p>
        </p:txBody>
      </p:sp>
      <p:sp>
        <p:nvSpPr>
          <p:cNvPr id="155652" name="Text Box 4"/>
          <p:cNvSpPr txBox="1">
            <a:spLocks noChangeArrowheads="1"/>
          </p:cNvSpPr>
          <p:nvPr/>
        </p:nvSpPr>
        <p:spPr bwMode="auto">
          <a:xfrm>
            <a:off x="228600" y="6354763"/>
            <a:ext cx="7289800" cy="40640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a:solidFill>
                  <a:srgbClr val="FF0000"/>
                </a:solidFill>
                <a:latin typeface="Times" pitchFamily="-112" charset="0"/>
              </a:rPr>
              <a:t>Obj/notation  </a:t>
            </a:r>
            <a:r>
              <a:rPr lang="en-US" sz="2000">
                <a:latin typeface="Times" pitchFamily="-112" charset="0"/>
              </a:rPr>
              <a:t>AxisTransformation  Matrix  EulerAngles  Components</a:t>
            </a:r>
          </a:p>
        </p:txBody>
      </p:sp>
    </p:spTree>
    <p:extLst>
      <p:ext uri="{BB962C8B-B14F-4D97-AF65-F5344CB8AC3E}">
        <p14:creationId xmlns:p14="http://schemas.microsoft.com/office/powerpoint/2010/main" val="224160825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BC2A017A-87B9-A842-AD00-4059C8E700A9}" type="slidenum">
              <a:rPr lang="en-US"/>
              <a:pPr/>
              <a:t>62</a:t>
            </a:fld>
            <a:endParaRPr lang="en-US"/>
          </a:p>
        </p:txBody>
      </p:sp>
      <p:sp>
        <p:nvSpPr>
          <p:cNvPr id="157698" name="Rectangle 2"/>
          <p:cNvSpPr>
            <a:spLocks noGrp="1" noChangeArrowheads="1"/>
          </p:cNvSpPr>
          <p:nvPr>
            <p:ph type="title"/>
          </p:nvPr>
        </p:nvSpPr>
        <p:spPr>
          <a:xfrm>
            <a:off x="685800" y="76200"/>
            <a:ext cx="7772400" cy="1143000"/>
          </a:xfrm>
        </p:spPr>
        <p:txBody>
          <a:bodyPr/>
          <a:lstStyle/>
          <a:p>
            <a:r>
              <a:rPr lang="en-US"/>
              <a:t>An axis system</a:t>
            </a:r>
          </a:p>
        </p:txBody>
      </p:sp>
      <p:sp>
        <p:nvSpPr>
          <p:cNvPr id="157699" name="Rectangle 3"/>
          <p:cNvSpPr>
            <a:spLocks noGrp="1" noChangeArrowheads="1"/>
          </p:cNvSpPr>
          <p:nvPr>
            <p:ph type="body" idx="1"/>
          </p:nvPr>
        </p:nvSpPr>
        <p:spPr>
          <a:xfrm>
            <a:off x="685800" y="1600200"/>
            <a:ext cx="3200400" cy="4267200"/>
          </a:xfrm>
        </p:spPr>
        <p:txBody>
          <a:bodyPr/>
          <a:lstStyle/>
          <a:p>
            <a:pPr>
              <a:lnSpc>
                <a:spcPct val="90000"/>
              </a:lnSpc>
            </a:pPr>
            <a:r>
              <a:rPr lang="en-US" sz="2800"/>
              <a:t>Consider a right-handed set of axes defined by a set of three unit basis vectors, </a:t>
            </a:r>
            <a:r>
              <a:rPr lang="en-US" sz="2800" i="1">
                <a:latin typeface="Times New Roman" pitchFamily="-112" charset="0"/>
              </a:rPr>
              <a:t>e</a:t>
            </a:r>
            <a:r>
              <a:rPr lang="en-US" sz="2800"/>
              <a:t>.</a:t>
            </a:r>
          </a:p>
          <a:p>
            <a:pPr>
              <a:lnSpc>
                <a:spcPct val="90000"/>
              </a:lnSpc>
            </a:pPr>
            <a:r>
              <a:rPr lang="en-US" sz="2800"/>
              <a:t>Right-handed means that the scalar triple product,</a:t>
            </a:r>
            <a:br>
              <a:rPr lang="en-US" sz="2800"/>
            </a:br>
            <a:r>
              <a:rPr lang="en-US" sz="2800" i="1">
                <a:latin typeface="Times New Roman" pitchFamily="-112" charset="0"/>
              </a:rPr>
              <a:t>e</a:t>
            </a:r>
            <a:r>
              <a:rPr lang="en-US" sz="2800" i="1" baseline="-25000">
                <a:latin typeface="Times New Roman" pitchFamily="-112" charset="0"/>
              </a:rPr>
              <a:t>1</a:t>
            </a:r>
            <a:r>
              <a:rPr lang="en-US" sz="2800" i="1"/>
              <a:t>x</a:t>
            </a:r>
            <a:r>
              <a:rPr lang="en-US" sz="2800" i="1">
                <a:latin typeface="Times New Roman" pitchFamily="-112" charset="0"/>
              </a:rPr>
              <a:t>e</a:t>
            </a:r>
            <a:r>
              <a:rPr lang="en-US" sz="2800" i="1" baseline="-25000">
                <a:latin typeface="Times New Roman" pitchFamily="-112" charset="0"/>
              </a:rPr>
              <a:t>2</a:t>
            </a:r>
            <a:r>
              <a:rPr lang="en-US" sz="2800" i="1">
                <a:latin typeface="Times New Roman" pitchFamily="-112" charset="0"/>
              </a:rPr>
              <a:t>•e</a:t>
            </a:r>
            <a:r>
              <a:rPr lang="en-US" sz="2800" i="1" baseline="-25000">
                <a:latin typeface="Times New Roman" pitchFamily="-112" charset="0"/>
              </a:rPr>
              <a:t>3</a:t>
            </a:r>
            <a:r>
              <a:rPr lang="en-US" sz="2800" i="1">
                <a:latin typeface="Times New Roman" pitchFamily="-112" charset="0"/>
              </a:rPr>
              <a:t> = +1</a:t>
            </a:r>
            <a:endParaRPr lang="en-US" sz="2800"/>
          </a:p>
        </p:txBody>
      </p:sp>
      <p:sp>
        <p:nvSpPr>
          <p:cNvPr id="157700" name="Line 4"/>
          <p:cNvSpPr>
            <a:spLocks noChangeShapeType="1"/>
          </p:cNvSpPr>
          <p:nvPr/>
        </p:nvSpPr>
        <p:spPr bwMode="auto">
          <a:xfrm flipV="1">
            <a:off x="4267200" y="1600200"/>
            <a:ext cx="0" cy="2819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7701" name="Line 5"/>
          <p:cNvSpPr>
            <a:spLocks noChangeShapeType="1"/>
          </p:cNvSpPr>
          <p:nvPr/>
        </p:nvSpPr>
        <p:spPr bwMode="auto">
          <a:xfrm>
            <a:off x="4267200" y="4419600"/>
            <a:ext cx="2895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7702" name="Line 6"/>
          <p:cNvSpPr>
            <a:spLocks noChangeShapeType="1"/>
          </p:cNvSpPr>
          <p:nvPr/>
        </p:nvSpPr>
        <p:spPr bwMode="auto">
          <a:xfrm>
            <a:off x="4267200" y="4419600"/>
            <a:ext cx="1524000" cy="1676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aphicFrame>
        <p:nvGraphicFramePr>
          <p:cNvPr id="157715" name="Object 19"/>
          <p:cNvGraphicFramePr>
            <a:graphicFrameLocks noChangeAspect="1"/>
          </p:cNvGraphicFramePr>
          <p:nvPr/>
        </p:nvGraphicFramePr>
        <p:xfrm>
          <a:off x="5943600" y="5867400"/>
          <a:ext cx="358775" cy="457200"/>
        </p:xfrm>
        <a:graphic>
          <a:graphicData uri="http://schemas.openxmlformats.org/presentationml/2006/ole">
            <mc:AlternateContent xmlns:mc="http://schemas.openxmlformats.org/markup-compatibility/2006">
              <mc:Choice xmlns:v="urn:schemas-microsoft-com:vml" Requires="v">
                <p:oleObj spid="_x0000_s74756" name="Equation" r:id="rId3" imgW="139700" imgH="177800" progId="Equation.3">
                  <p:embed/>
                </p:oleObj>
              </mc:Choice>
              <mc:Fallback>
                <p:oleObj name="Equation" r:id="rId3" imgW="1397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867400"/>
                        <a:ext cx="35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16" name="Object 20"/>
          <p:cNvGraphicFramePr>
            <a:graphicFrameLocks noChangeAspect="1"/>
          </p:cNvGraphicFramePr>
          <p:nvPr/>
        </p:nvGraphicFramePr>
        <p:xfrm>
          <a:off x="7239000" y="3886200"/>
          <a:ext cx="423863" cy="457200"/>
        </p:xfrm>
        <a:graphic>
          <a:graphicData uri="http://schemas.openxmlformats.org/presentationml/2006/ole">
            <mc:AlternateContent xmlns:mc="http://schemas.openxmlformats.org/markup-compatibility/2006">
              <mc:Choice xmlns:v="urn:schemas-microsoft-com:vml" Requires="v">
                <p:oleObj spid="_x0000_s74757" name="Equation" r:id="rId5" imgW="165100" imgH="177800" progId="Equation.3">
                  <p:embed/>
                </p:oleObj>
              </mc:Choice>
              <mc:Fallback>
                <p:oleObj name="Equation" r:id="rId5" imgW="1651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886200"/>
                        <a:ext cx="42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17" name="Object 21"/>
          <p:cNvGraphicFramePr>
            <a:graphicFrameLocks noChangeAspect="1"/>
          </p:cNvGraphicFramePr>
          <p:nvPr/>
        </p:nvGraphicFramePr>
        <p:xfrm>
          <a:off x="4387850" y="1295400"/>
          <a:ext cx="366713" cy="457200"/>
        </p:xfrm>
        <a:graphic>
          <a:graphicData uri="http://schemas.openxmlformats.org/presentationml/2006/ole">
            <mc:AlternateContent xmlns:mc="http://schemas.openxmlformats.org/markup-compatibility/2006">
              <mc:Choice xmlns:v="urn:schemas-microsoft-com:vml" Requires="v">
                <p:oleObj spid="_x0000_s74758" name="Equation" r:id="rId7" imgW="152400" imgH="190500" progId="Equation.3">
                  <p:embed/>
                </p:oleObj>
              </mc:Choice>
              <mc:Fallback>
                <p:oleObj name="Equation" r:id="rId7" imgW="152400" imgH="190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7850" y="1295400"/>
                        <a:ext cx="36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18" name="Rectangle 22"/>
          <p:cNvSpPr>
            <a:spLocks noChangeArrowheads="1"/>
          </p:cNvSpPr>
          <p:nvPr/>
        </p:nvSpPr>
        <p:spPr bwMode="auto">
          <a:xfrm>
            <a:off x="3913188" y="4267200"/>
            <a:ext cx="354012" cy="457200"/>
          </a:xfrm>
          <a:prstGeom prst="rect">
            <a:avLst/>
          </a:prstGeom>
          <a:noFill/>
          <a:ln w="9525">
            <a:noFill/>
            <a:miter lim="800000"/>
            <a:headEnd/>
            <a:tailEnd/>
          </a:ln>
          <a:effectLst/>
        </p:spPr>
        <p:txBody>
          <a:bodyPr wrap="none">
            <a:prstTxWarp prst="textNoShape">
              <a:avLst/>
            </a:prstTxWarp>
            <a:spAutoFit/>
          </a:bodyPr>
          <a:lstStyle/>
          <a:p>
            <a:r>
              <a:rPr lang="en-US" i="1"/>
              <a:t>o</a:t>
            </a:r>
          </a:p>
        </p:txBody>
      </p:sp>
    </p:spTree>
    <p:extLst>
      <p:ext uri="{BB962C8B-B14F-4D97-AF65-F5344CB8AC3E}">
        <p14:creationId xmlns:p14="http://schemas.microsoft.com/office/powerpoint/2010/main" val="3355125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A9325D00-22E4-3743-9EA0-BCF30181F5F7}" type="slidenum">
              <a:rPr lang="en-US"/>
              <a:pPr/>
              <a:t>63</a:t>
            </a:fld>
            <a:endParaRPr lang="en-US"/>
          </a:p>
        </p:txBody>
      </p:sp>
      <p:sp>
        <p:nvSpPr>
          <p:cNvPr id="148482" name="Rectangle 2"/>
          <p:cNvSpPr>
            <a:spLocks noGrp="1" noChangeArrowheads="1"/>
          </p:cNvSpPr>
          <p:nvPr>
            <p:ph type="title"/>
          </p:nvPr>
        </p:nvSpPr>
        <p:spPr>
          <a:xfrm>
            <a:off x="685800" y="76200"/>
            <a:ext cx="7772400" cy="1143000"/>
          </a:xfrm>
        </p:spPr>
        <p:txBody>
          <a:bodyPr/>
          <a:lstStyle/>
          <a:p>
            <a:r>
              <a:rPr lang="en-US"/>
              <a:t>Direction cosines</a:t>
            </a:r>
          </a:p>
        </p:txBody>
      </p:sp>
      <p:sp>
        <p:nvSpPr>
          <p:cNvPr id="148483" name="Line 3"/>
          <p:cNvSpPr>
            <a:spLocks noChangeShapeType="1"/>
          </p:cNvSpPr>
          <p:nvPr/>
        </p:nvSpPr>
        <p:spPr bwMode="auto">
          <a:xfrm flipV="1">
            <a:off x="4267200" y="1600200"/>
            <a:ext cx="0" cy="2819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8484" name="Line 4"/>
          <p:cNvSpPr>
            <a:spLocks noChangeShapeType="1"/>
          </p:cNvSpPr>
          <p:nvPr/>
        </p:nvSpPr>
        <p:spPr bwMode="auto">
          <a:xfrm>
            <a:off x="4267200" y="4419600"/>
            <a:ext cx="2895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8485" name="Line 5"/>
          <p:cNvSpPr>
            <a:spLocks noChangeShapeType="1"/>
          </p:cNvSpPr>
          <p:nvPr/>
        </p:nvSpPr>
        <p:spPr bwMode="auto">
          <a:xfrm>
            <a:off x="4267200" y="4419600"/>
            <a:ext cx="1524000" cy="16764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8486" name="Line 6"/>
          <p:cNvSpPr>
            <a:spLocks noChangeShapeType="1"/>
          </p:cNvSpPr>
          <p:nvPr/>
        </p:nvSpPr>
        <p:spPr bwMode="auto">
          <a:xfrm flipV="1">
            <a:off x="4267200" y="3124200"/>
            <a:ext cx="1981200" cy="1295400"/>
          </a:xfrm>
          <a:prstGeom prst="line">
            <a:avLst/>
          </a:prstGeom>
          <a:noFill/>
          <a:ln w="38100">
            <a:solidFill>
              <a:srgbClr val="9933FF"/>
            </a:solidFill>
            <a:round/>
            <a:headEnd/>
            <a:tailEnd type="triangle" w="med" len="med"/>
          </a:ln>
          <a:effectLst/>
        </p:spPr>
        <p:txBody>
          <a:bodyPr wrap="none" anchor="ctr">
            <a:prstTxWarp prst="textNoShape">
              <a:avLst/>
            </a:prstTxWarp>
          </a:bodyPr>
          <a:lstStyle/>
          <a:p>
            <a:endParaRPr lang="en-US"/>
          </a:p>
        </p:txBody>
      </p:sp>
      <p:sp>
        <p:nvSpPr>
          <p:cNvPr id="148487" name="Freeform 7"/>
          <p:cNvSpPr>
            <a:spLocks/>
          </p:cNvSpPr>
          <p:nvPr/>
        </p:nvSpPr>
        <p:spPr bwMode="auto">
          <a:xfrm>
            <a:off x="4800600" y="4038600"/>
            <a:ext cx="239713" cy="1219200"/>
          </a:xfrm>
          <a:custGeom>
            <a:avLst/>
            <a:gdLst/>
            <a:ahLst/>
            <a:cxnLst>
              <a:cxn ang="0">
                <a:pos x="0" y="0"/>
              </a:cxn>
              <a:cxn ang="0">
                <a:pos x="96" y="144"/>
              </a:cxn>
              <a:cxn ang="0">
                <a:pos x="144" y="336"/>
              </a:cxn>
              <a:cxn ang="0">
                <a:pos x="144" y="528"/>
              </a:cxn>
              <a:cxn ang="0">
                <a:pos x="144" y="768"/>
              </a:cxn>
            </a:cxnLst>
            <a:rect l="0" t="0" r="r" b="b"/>
            <a:pathLst>
              <a:path w="151" h="768">
                <a:moveTo>
                  <a:pt x="0" y="0"/>
                </a:moveTo>
                <a:cubicBezTo>
                  <a:pt x="36" y="44"/>
                  <a:pt x="72" y="88"/>
                  <a:pt x="96" y="144"/>
                </a:cubicBezTo>
                <a:cubicBezTo>
                  <a:pt x="120" y="200"/>
                  <a:pt x="136" y="272"/>
                  <a:pt x="144" y="336"/>
                </a:cubicBezTo>
                <a:cubicBezTo>
                  <a:pt x="151" y="399"/>
                  <a:pt x="144" y="456"/>
                  <a:pt x="144" y="528"/>
                </a:cubicBezTo>
                <a:cubicBezTo>
                  <a:pt x="144" y="600"/>
                  <a:pt x="144" y="684"/>
                  <a:pt x="144" y="768"/>
                </a:cubicBezTo>
              </a:path>
            </a:pathLst>
          </a:custGeom>
          <a:noFill/>
          <a:ln w="9525">
            <a:solidFill>
              <a:srgbClr val="006600"/>
            </a:solidFill>
            <a:round/>
            <a:headEnd/>
            <a:tailEnd/>
          </a:ln>
          <a:effectLst/>
        </p:spPr>
        <p:txBody>
          <a:bodyPr wrap="none" anchor="ctr">
            <a:prstTxWarp prst="textNoShape">
              <a:avLst/>
            </a:prstTxWarp>
          </a:bodyPr>
          <a:lstStyle/>
          <a:p>
            <a:endParaRPr lang="en-US"/>
          </a:p>
        </p:txBody>
      </p:sp>
      <p:sp>
        <p:nvSpPr>
          <p:cNvPr id="148488" name="Freeform 8"/>
          <p:cNvSpPr>
            <a:spLocks/>
          </p:cNvSpPr>
          <p:nvPr/>
        </p:nvSpPr>
        <p:spPr bwMode="auto">
          <a:xfrm>
            <a:off x="4800600" y="4038600"/>
            <a:ext cx="381000" cy="381000"/>
          </a:xfrm>
          <a:custGeom>
            <a:avLst/>
            <a:gdLst/>
            <a:ahLst/>
            <a:cxnLst>
              <a:cxn ang="0">
                <a:pos x="0" y="0"/>
              </a:cxn>
              <a:cxn ang="0">
                <a:pos x="96" y="48"/>
              </a:cxn>
              <a:cxn ang="0">
                <a:pos x="192" y="144"/>
              </a:cxn>
              <a:cxn ang="0">
                <a:pos x="240" y="240"/>
              </a:cxn>
            </a:cxnLst>
            <a:rect l="0" t="0" r="r" b="b"/>
            <a:pathLst>
              <a:path w="240" h="240">
                <a:moveTo>
                  <a:pt x="0" y="0"/>
                </a:moveTo>
                <a:cubicBezTo>
                  <a:pt x="32" y="12"/>
                  <a:pt x="64" y="24"/>
                  <a:pt x="96" y="48"/>
                </a:cubicBezTo>
                <a:cubicBezTo>
                  <a:pt x="128" y="72"/>
                  <a:pt x="168" y="112"/>
                  <a:pt x="192" y="144"/>
                </a:cubicBezTo>
                <a:cubicBezTo>
                  <a:pt x="216" y="176"/>
                  <a:pt x="228" y="208"/>
                  <a:pt x="240" y="240"/>
                </a:cubicBezTo>
              </a:path>
            </a:pathLst>
          </a:custGeom>
          <a:noFill/>
          <a:ln w="9525">
            <a:solidFill>
              <a:srgbClr val="CC0000"/>
            </a:solidFill>
            <a:round/>
            <a:headEnd/>
            <a:tailEnd/>
          </a:ln>
          <a:effectLst/>
        </p:spPr>
        <p:txBody>
          <a:bodyPr wrap="none" anchor="ctr">
            <a:prstTxWarp prst="textNoShape">
              <a:avLst/>
            </a:prstTxWarp>
          </a:bodyPr>
          <a:lstStyle/>
          <a:p>
            <a:endParaRPr lang="en-US"/>
          </a:p>
        </p:txBody>
      </p:sp>
      <p:sp>
        <p:nvSpPr>
          <p:cNvPr id="148489" name="Freeform 9"/>
          <p:cNvSpPr>
            <a:spLocks/>
          </p:cNvSpPr>
          <p:nvPr/>
        </p:nvSpPr>
        <p:spPr bwMode="auto">
          <a:xfrm>
            <a:off x="4267200" y="3810000"/>
            <a:ext cx="533400" cy="228600"/>
          </a:xfrm>
          <a:custGeom>
            <a:avLst/>
            <a:gdLst/>
            <a:ahLst/>
            <a:cxnLst>
              <a:cxn ang="0">
                <a:pos x="336" y="144"/>
              </a:cxn>
              <a:cxn ang="0">
                <a:pos x="240" y="96"/>
              </a:cxn>
              <a:cxn ang="0">
                <a:pos x="144" y="48"/>
              </a:cxn>
              <a:cxn ang="0">
                <a:pos x="0" y="0"/>
              </a:cxn>
            </a:cxnLst>
            <a:rect l="0" t="0" r="r" b="b"/>
            <a:pathLst>
              <a:path w="336" h="144">
                <a:moveTo>
                  <a:pt x="336" y="144"/>
                </a:moveTo>
                <a:cubicBezTo>
                  <a:pt x="304" y="128"/>
                  <a:pt x="272" y="112"/>
                  <a:pt x="240" y="96"/>
                </a:cubicBezTo>
                <a:cubicBezTo>
                  <a:pt x="208" y="80"/>
                  <a:pt x="184" y="64"/>
                  <a:pt x="144" y="48"/>
                </a:cubicBezTo>
                <a:cubicBezTo>
                  <a:pt x="104" y="32"/>
                  <a:pt x="52" y="16"/>
                  <a:pt x="0" y="0"/>
                </a:cubicBezTo>
              </a:path>
            </a:pathLst>
          </a:custGeom>
          <a:noFill/>
          <a:ln w="9525">
            <a:solidFill>
              <a:srgbClr val="000099"/>
            </a:solidFill>
            <a:round/>
            <a:headEnd/>
            <a:tailEnd/>
          </a:ln>
          <a:effectLst/>
        </p:spPr>
        <p:txBody>
          <a:bodyPr wrap="none" anchor="ctr">
            <a:prstTxWarp prst="textNoShape">
              <a:avLst/>
            </a:prstTxWarp>
          </a:bodyPr>
          <a:lstStyle/>
          <a:p>
            <a:endParaRPr lang="en-US"/>
          </a:p>
        </p:txBody>
      </p:sp>
      <p:sp>
        <p:nvSpPr>
          <p:cNvPr id="148490" name="Text Box 10"/>
          <p:cNvSpPr txBox="1">
            <a:spLocks noChangeArrowheads="1"/>
          </p:cNvSpPr>
          <p:nvPr/>
        </p:nvSpPr>
        <p:spPr bwMode="auto">
          <a:xfrm>
            <a:off x="5943600" y="5791200"/>
            <a:ext cx="498475" cy="579438"/>
          </a:xfrm>
          <a:prstGeom prst="rect">
            <a:avLst/>
          </a:prstGeom>
          <a:noFill/>
          <a:ln w="9525">
            <a:noFill/>
            <a:miter lim="800000"/>
            <a:headEnd/>
            <a:tailEnd/>
          </a:ln>
          <a:effectLst/>
        </p:spPr>
        <p:txBody>
          <a:bodyPr wrap="none">
            <a:prstTxWarp prst="textNoShape">
              <a:avLst/>
            </a:prstTxWarp>
            <a:spAutoFit/>
          </a:bodyPr>
          <a:lstStyle/>
          <a:p>
            <a:r>
              <a:rPr lang="en-US" sz="3200" i="1">
                <a:latin typeface="Times" pitchFamily="-112" charset="0"/>
              </a:rPr>
              <a:t>x</a:t>
            </a:r>
            <a:r>
              <a:rPr lang="en-US" sz="3200" i="1" baseline="-25000">
                <a:latin typeface="Times" pitchFamily="-112" charset="0"/>
              </a:rPr>
              <a:t>1</a:t>
            </a:r>
            <a:endParaRPr lang="en-US" sz="3200" i="1">
              <a:latin typeface="Times" pitchFamily="-112" charset="0"/>
            </a:endParaRPr>
          </a:p>
        </p:txBody>
      </p:sp>
      <p:sp>
        <p:nvSpPr>
          <p:cNvPr id="148491" name="Text Box 11"/>
          <p:cNvSpPr txBox="1">
            <a:spLocks noChangeArrowheads="1"/>
          </p:cNvSpPr>
          <p:nvPr/>
        </p:nvSpPr>
        <p:spPr bwMode="auto">
          <a:xfrm>
            <a:off x="7239000" y="4191000"/>
            <a:ext cx="498475" cy="579438"/>
          </a:xfrm>
          <a:prstGeom prst="rect">
            <a:avLst/>
          </a:prstGeom>
          <a:noFill/>
          <a:ln w="9525">
            <a:noFill/>
            <a:miter lim="800000"/>
            <a:headEnd/>
            <a:tailEnd/>
          </a:ln>
          <a:effectLst/>
        </p:spPr>
        <p:txBody>
          <a:bodyPr wrap="none">
            <a:prstTxWarp prst="textNoShape">
              <a:avLst/>
            </a:prstTxWarp>
            <a:spAutoFit/>
          </a:bodyPr>
          <a:lstStyle/>
          <a:p>
            <a:r>
              <a:rPr lang="en-US" sz="3200" i="1">
                <a:latin typeface="Times" pitchFamily="-112" charset="0"/>
              </a:rPr>
              <a:t>x</a:t>
            </a:r>
            <a:r>
              <a:rPr lang="en-US" sz="3200" i="1" baseline="-25000">
                <a:latin typeface="Times" pitchFamily="-112" charset="0"/>
              </a:rPr>
              <a:t>2</a:t>
            </a:r>
            <a:endParaRPr lang="en-US" sz="3200" i="1">
              <a:latin typeface="Times" pitchFamily="-112" charset="0"/>
            </a:endParaRPr>
          </a:p>
        </p:txBody>
      </p:sp>
      <p:sp>
        <p:nvSpPr>
          <p:cNvPr id="148492" name="Text Box 12"/>
          <p:cNvSpPr txBox="1">
            <a:spLocks noChangeArrowheads="1"/>
          </p:cNvSpPr>
          <p:nvPr/>
        </p:nvSpPr>
        <p:spPr bwMode="auto">
          <a:xfrm>
            <a:off x="3581400" y="1600200"/>
            <a:ext cx="498475" cy="579438"/>
          </a:xfrm>
          <a:prstGeom prst="rect">
            <a:avLst/>
          </a:prstGeom>
          <a:noFill/>
          <a:ln w="9525">
            <a:noFill/>
            <a:miter lim="800000"/>
            <a:headEnd/>
            <a:tailEnd/>
          </a:ln>
          <a:effectLst/>
        </p:spPr>
        <p:txBody>
          <a:bodyPr wrap="none">
            <a:prstTxWarp prst="textNoShape">
              <a:avLst/>
            </a:prstTxWarp>
            <a:spAutoFit/>
          </a:bodyPr>
          <a:lstStyle/>
          <a:p>
            <a:r>
              <a:rPr lang="en-US" sz="3200" i="1">
                <a:latin typeface="Times" pitchFamily="-112" charset="0"/>
              </a:rPr>
              <a:t>x</a:t>
            </a:r>
            <a:r>
              <a:rPr lang="en-US" sz="3200" i="1" baseline="-25000">
                <a:latin typeface="Times" pitchFamily="-112" charset="0"/>
              </a:rPr>
              <a:t>3</a:t>
            </a:r>
            <a:endParaRPr lang="en-US" sz="3200" i="1">
              <a:latin typeface="Times" pitchFamily="-112" charset="0"/>
            </a:endParaRPr>
          </a:p>
        </p:txBody>
      </p:sp>
      <p:sp>
        <p:nvSpPr>
          <p:cNvPr id="148493" name="Text Box 13"/>
          <p:cNvSpPr txBox="1">
            <a:spLocks noChangeArrowheads="1"/>
          </p:cNvSpPr>
          <p:nvPr/>
        </p:nvSpPr>
        <p:spPr bwMode="auto">
          <a:xfrm>
            <a:off x="5089525" y="4564063"/>
            <a:ext cx="528638" cy="579437"/>
          </a:xfrm>
          <a:prstGeom prst="rect">
            <a:avLst/>
          </a:prstGeom>
          <a:noFill/>
          <a:ln w="9525">
            <a:noFill/>
            <a:miter lim="800000"/>
            <a:headEnd/>
            <a:tailEnd/>
          </a:ln>
          <a:effectLst/>
        </p:spPr>
        <p:txBody>
          <a:bodyPr wrap="none">
            <a:prstTxWarp prst="textNoShape">
              <a:avLst/>
            </a:prstTxWarp>
            <a:spAutoFit/>
          </a:bodyPr>
          <a:lstStyle/>
          <a:p>
            <a:r>
              <a:rPr lang="en-US" sz="3200">
                <a:solidFill>
                  <a:srgbClr val="006600"/>
                </a:solidFill>
                <a:latin typeface="Symbol" pitchFamily="-112" charset="2"/>
              </a:rPr>
              <a:t>q</a:t>
            </a:r>
            <a:r>
              <a:rPr lang="en-US" sz="3200" baseline="-25000">
                <a:solidFill>
                  <a:srgbClr val="006600"/>
                </a:solidFill>
                <a:latin typeface="Times" pitchFamily="-112" charset="0"/>
              </a:rPr>
              <a:t>1</a:t>
            </a:r>
            <a:endParaRPr lang="en-US" sz="3200">
              <a:solidFill>
                <a:srgbClr val="006600"/>
              </a:solidFill>
              <a:latin typeface="Times" pitchFamily="-112" charset="0"/>
            </a:endParaRPr>
          </a:p>
        </p:txBody>
      </p:sp>
      <p:sp>
        <p:nvSpPr>
          <p:cNvPr id="148494" name="Text Box 14"/>
          <p:cNvSpPr txBox="1">
            <a:spLocks noChangeArrowheads="1"/>
          </p:cNvSpPr>
          <p:nvPr/>
        </p:nvSpPr>
        <p:spPr bwMode="auto">
          <a:xfrm>
            <a:off x="5257800" y="3810000"/>
            <a:ext cx="528638" cy="579438"/>
          </a:xfrm>
          <a:prstGeom prst="rect">
            <a:avLst/>
          </a:prstGeom>
          <a:noFill/>
          <a:ln w="9525">
            <a:noFill/>
            <a:miter lim="800000"/>
            <a:headEnd/>
            <a:tailEnd/>
          </a:ln>
          <a:effectLst/>
        </p:spPr>
        <p:txBody>
          <a:bodyPr wrap="none">
            <a:prstTxWarp prst="textNoShape">
              <a:avLst/>
            </a:prstTxWarp>
            <a:spAutoFit/>
          </a:bodyPr>
          <a:lstStyle/>
          <a:p>
            <a:r>
              <a:rPr lang="en-US" sz="3200">
                <a:solidFill>
                  <a:srgbClr val="CC0000"/>
                </a:solidFill>
                <a:latin typeface="Symbol" pitchFamily="-112" charset="2"/>
              </a:rPr>
              <a:t>q</a:t>
            </a:r>
            <a:r>
              <a:rPr lang="en-US" sz="3200" baseline="-25000">
                <a:solidFill>
                  <a:srgbClr val="CC0000"/>
                </a:solidFill>
                <a:latin typeface="Times" pitchFamily="-112" charset="0"/>
              </a:rPr>
              <a:t>2</a:t>
            </a:r>
            <a:endParaRPr lang="en-US" sz="3200">
              <a:solidFill>
                <a:srgbClr val="CC0000"/>
              </a:solidFill>
              <a:latin typeface="Times" pitchFamily="-112" charset="0"/>
            </a:endParaRPr>
          </a:p>
        </p:txBody>
      </p:sp>
      <p:sp>
        <p:nvSpPr>
          <p:cNvPr id="148495" name="Text Box 15"/>
          <p:cNvSpPr txBox="1">
            <a:spLocks noChangeArrowheads="1"/>
          </p:cNvSpPr>
          <p:nvPr/>
        </p:nvSpPr>
        <p:spPr bwMode="auto">
          <a:xfrm>
            <a:off x="4343400" y="3276600"/>
            <a:ext cx="528638" cy="579438"/>
          </a:xfrm>
          <a:prstGeom prst="rect">
            <a:avLst/>
          </a:prstGeom>
          <a:noFill/>
          <a:ln w="9525">
            <a:noFill/>
            <a:miter lim="800000"/>
            <a:headEnd/>
            <a:tailEnd/>
          </a:ln>
          <a:effectLst/>
        </p:spPr>
        <p:txBody>
          <a:bodyPr wrap="none">
            <a:prstTxWarp prst="textNoShape">
              <a:avLst/>
            </a:prstTxWarp>
            <a:spAutoFit/>
          </a:bodyPr>
          <a:lstStyle/>
          <a:p>
            <a:r>
              <a:rPr lang="en-US" sz="3200">
                <a:solidFill>
                  <a:srgbClr val="000099"/>
                </a:solidFill>
                <a:latin typeface="Symbol" pitchFamily="-112" charset="2"/>
              </a:rPr>
              <a:t>q</a:t>
            </a:r>
            <a:r>
              <a:rPr lang="en-US" sz="3200" baseline="-25000">
                <a:solidFill>
                  <a:srgbClr val="000099"/>
                </a:solidFill>
                <a:latin typeface="Times" pitchFamily="-112" charset="0"/>
              </a:rPr>
              <a:t>3</a:t>
            </a:r>
            <a:endParaRPr lang="en-US" sz="3200">
              <a:solidFill>
                <a:srgbClr val="000099"/>
              </a:solidFill>
              <a:latin typeface="Times" pitchFamily="-112" charset="0"/>
            </a:endParaRPr>
          </a:p>
        </p:txBody>
      </p:sp>
      <p:sp>
        <p:nvSpPr>
          <p:cNvPr id="148496" name="Text Box 16"/>
          <p:cNvSpPr txBox="1">
            <a:spLocks noChangeArrowheads="1"/>
          </p:cNvSpPr>
          <p:nvPr/>
        </p:nvSpPr>
        <p:spPr bwMode="auto">
          <a:xfrm>
            <a:off x="5715000" y="1295400"/>
            <a:ext cx="2619375" cy="1554163"/>
          </a:xfrm>
          <a:prstGeom prst="rect">
            <a:avLst/>
          </a:prstGeom>
          <a:noFill/>
          <a:ln w="9525">
            <a:noFill/>
            <a:miter lim="800000"/>
            <a:headEnd/>
            <a:tailEnd/>
          </a:ln>
          <a:effectLst/>
        </p:spPr>
        <p:txBody>
          <a:bodyPr wrap="none">
            <a:prstTxWarp prst="textNoShape">
              <a:avLst/>
            </a:prstTxWarp>
            <a:spAutoFit/>
          </a:bodyPr>
          <a:lstStyle/>
          <a:p>
            <a:r>
              <a:rPr lang="en-US" sz="3200">
                <a:solidFill>
                  <a:srgbClr val="FF0000"/>
                </a:solidFill>
                <a:latin typeface="Symbol" pitchFamily="-112" charset="2"/>
              </a:rPr>
              <a:t>a</a:t>
            </a:r>
            <a:r>
              <a:rPr lang="en-US" sz="3200" baseline="-25000">
                <a:latin typeface="Times" pitchFamily="-112" charset="0"/>
              </a:rPr>
              <a:t>1</a:t>
            </a:r>
            <a:r>
              <a:rPr lang="en-US" sz="3200">
                <a:latin typeface="Times" pitchFamily="-112" charset="0"/>
              </a:rPr>
              <a:t> = u = cos</a:t>
            </a:r>
            <a:r>
              <a:rPr lang="en-US" sz="3200">
                <a:latin typeface="Symbol" pitchFamily="-112" charset="2"/>
              </a:rPr>
              <a:t>q</a:t>
            </a:r>
            <a:r>
              <a:rPr lang="en-US" sz="3200" baseline="-25000">
                <a:latin typeface="Times" pitchFamily="-112" charset="0"/>
              </a:rPr>
              <a:t>1</a:t>
            </a:r>
            <a:endParaRPr lang="en-US" sz="3200">
              <a:latin typeface="Times" pitchFamily="-112" charset="0"/>
            </a:endParaRPr>
          </a:p>
          <a:p>
            <a:r>
              <a:rPr lang="en-US" sz="3200">
                <a:solidFill>
                  <a:srgbClr val="FF0000"/>
                </a:solidFill>
                <a:latin typeface="Symbol" pitchFamily="-112" charset="2"/>
              </a:rPr>
              <a:t>a</a:t>
            </a:r>
            <a:r>
              <a:rPr lang="en-US" sz="3200" baseline="-25000">
                <a:latin typeface="Times" pitchFamily="-112" charset="0"/>
              </a:rPr>
              <a:t>2</a:t>
            </a:r>
            <a:r>
              <a:rPr lang="en-US" sz="3200">
                <a:latin typeface="Times" pitchFamily="-112" charset="0"/>
              </a:rPr>
              <a:t> = v = cos</a:t>
            </a:r>
            <a:r>
              <a:rPr lang="en-US" sz="3200">
                <a:latin typeface="Symbol" pitchFamily="-112" charset="2"/>
              </a:rPr>
              <a:t>q</a:t>
            </a:r>
            <a:r>
              <a:rPr lang="en-US" sz="3200" baseline="-25000">
                <a:latin typeface="Times" pitchFamily="-112" charset="0"/>
              </a:rPr>
              <a:t>2</a:t>
            </a:r>
          </a:p>
          <a:p>
            <a:r>
              <a:rPr lang="en-US" sz="3200">
                <a:solidFill>
                  <a:srgbClr val="FF0000"/>
                </a:solidFill>
                <a:latin typeface="Symbol" pitchFamily="-112" charset="2"/>
              </a:rPr>
              <a:t>a</a:t>
            </a:r>
            <a:r>
              <a:rPr lang="en-US" sz="3200" baseline="-25000">
                <a:latin typeface="Times" pitchFamily="-112" charset="0"/>
              </a:rPr>
              <a:t>3</a:t>
            </a:r>
            <a:r>
              <a:rPr lang="en-US" sz="3200">
                <a:latin typeface="Times" pitchFamily="-112" charset="0"/>
              </a:rPr>
              <a:t> = w = cos</a:t>
            </a:r>
            <a:r>
              <a:rPr lang="en-US" sz="3200">
                <a:latin typeface="Symbol" pitchFamily="-112" charset="2"/>
              </a:rPr>
              <a:t>q</a:t>
            </a:r>
            <a:r>
              <a:rPr lang="en-US" sz="3200" baseline="-25000">
                <a:latin typeface="Times" pitchFamily="-112" charset="0"/>
              </a:rPr>
              <a:t>3</a:t>
            </a:r>
          </a:p>
        </p:txBody>
      </p:sp>
      <p:sp>
        <p:nvSpPr>
          <p:cNvPr id="148497" name="Text Box 17"/>
          <p:cNvSpPr txBox="1">
            <a:spLocks noChangeArrowheads="1"/>
          </p:cNvSpPr>
          <p:nvPr/>
        </p:nvSpPr>
        <p:spPr bwMode="auto">
          <a:xfrm>
            <a:off x="6248400" y="2787650"/>
            <a:ext cx="438150" cy="641350"/>
          </a:xfrm>
          <a:prstGeom prst="rect">
            <a:avLst/>
          </a:prstGeom>
          <a:noFill/>
          <a:ln w="9525">
            <a:noFill/>
            <a:miter lim="800000"/>
            <a:headEnd/>
            <a:tailEnd/>
          </a:ln>
          <a:effectLst/>
        </p:spPr>
        <p:txBody>
          <a:bodyPr wrap="none">
            <a:prstTxWarp prst="textNoShape">
              <a:avLst/>
            </a:prstTxWarp>
            <a:spAutoFit/>
          </a:bodyPr>
          <a:lstStyle/>
          <a:p>
            <a:r>
              <a:rPr lang="en-US" sz="3600" b="1">
                <a:solidFill>
                  <a:srgbClr val="660066"/>
                </a:solidFill>
                <a:latin typeface="Helvetica" pitchFamily="-112" charset="0"/>
              </a:rPr>
              <a:t>a</a:t>
            </a:r>
            <a:endParaRPr lang="en-US">
              <a:solidFill>
                <a:srgbClr val="660066"/>
              </a:solidFill>
              <a:latin typeface="Times" pitchFamily="-112" charset="0"/>
            </a:endParaRPr>
          </a:p>
        </p:txBody>
      </p:sp>
      <p:graphicFrame>
        <p:nvGraphicFramePr>
          <p:cNvPr id="148498" name="Object 18"/>
          <p:cNvGraphicFramePr>
            <a:graphicFrameLocks noChangeAspect="1"/>
          </p:cNvGraphicFramePr>
          <p:nvPr/>
        </p:nvGraphicFramePr>
        <p:xfrm>
          <a:off x="1708150" y="2338388"/>
          <a:ext cx="1689100" cy="576262"/>
        </p:xfrm>
        <a:graphic>
          <a:graphicData uri="http://schemas.openxmlformats.org/presentationml/2006/ole">
            <mc:AlternateContent xmlns:mc="http://schemas.openxmlformats.org/markup-compatibility/2006">
              <mc:Choice xmlns:v="urn:schemas-microsoft-com:vml" Requires="v">
                <p:oleObj spid="_x0000_s75778" name="Equation" r:id="rId3" imgW="596900" imgH="203200" progId="Equation.3">
                  <p:embed/>
                </p:oleObj>
              </mc:Choice>
              <mc:Fallback>
                <p:oleObj name="Equation" r:id="rId3" imgW="5969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2338388"/>
                        <a:ext cx="16891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6028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432ED1C-E540-5E46-8EB6-E78AE28BB7C9}" type="slidenum">
              <a:rPr lang="en-US"/>
              <a:pPr/>
              <a:t>64</a:t>
            </a:fld>
            <a:endParaRPr lang="en-US"/>
          </a:p>
        </p:txBody>
      </p:sp>
      <p:sp>
        <p:nvSpPr>
          <p:cNvPr id="147458" name="Rectangle 2"/>
          <p:cNvSpPr>
            <a:spLocks noGrp="1" noChangeArrowheads="1"/>
          </p:cNvSpPr>
          <p:nvPr>
            <p:ph type="body" idx="1"/>
          </p:nvPr>
        </p:nvSpPr>
        <p:spPr>
          <a:xfrm>
            <a:off x="685800" y="1438275"/>
            <a:ext cx="8029575" cy="4648200"/>
          </a:xfrm>
        </p:spPr>
        <p:txBody>
          <a:bodyPr/>
          <a:lstStyle/>
          <a:p>
            <a:pPr>
              <a:lnSpc>
                <a:spcPct val="90000"/>
              </a:lnSpc>
            </a:pPr>
            <a:r>
              <a:rPr lang="en-US" sz="2400" dirty="0"/>
              <a:t>Consider a </a:t>
            </a:r>
            <a:r>
              <a:rPr lang="en-US" sz="2400" i="1" dirty="0"/>
              <a:t>new</a:t>
            </a:r>
            <a:r>
              <a:rPr lang="en-US" sz="2400" dirty="0"/>
              <a:t> orthonormal system consisting </a:t>
            </a:r>
            <a:r>
              <a:rPr lang="en-US" sz="2400" dirty="0" smtClean="0"/>
              <a:t/>
            </a:r>
            <a:br>
              <a:rPr lang="en-US" sz="2400" dirty="0" smtClean="0"/>
            </a:br>
            <a:r>
              <a:rPr lang="en-US" sz="2400" dirty="0" smtClean="0"/>
              <a:t>of </a:t>
            </a:r>
            <a:r>
              <a:rPr lang="en-US" sz="2400" dirty="0"/>
              <a:t>right-handed base vectors</a:t>
            </a:r>
            <a:br>
              <a:rPr lang="en-US" sz="2400" dirty="0"/>
            </a:br>
            <a:r>
              <a:rPr lang="en-US" sz="2400" dirty="0"/>
              <a:t/>
            </a:r>
            <a:br>
              <a:rPr lang="en-US" sz="2400" dirty="0"/>
            </a:br>
            <a:r>
              <a:rPr lang="en-US" sz="2400" dirty="0"/>
              <a:t/>
            </a:r>
            <a:br>
              <a:rPr lang="en-US" sz="2400" dirty="0"/>
            </a:br>
            <a:r>
              <a:rPr lang="en-US" sz="2400" dirty="0" smtClean="0"/>
              <a:t>with </a:t>
            </a:r>
            <a:r>
              <a:rPr lang="en-US" sz="2400" dirty="0"/>
              <a:t>the same origin, </a:t>
            </a:r>
            <a:r>
              <a:rPr lang="en-US" sz="2400" i="1" dirty="0"/>
              <a:t>o</a:t>
            </a:r>
            <a:r>
              <a:rPr lang="en-US" sz="2400" dirty="0"/>
              <a:t>, associated with the basis vectors.  The vector       is clearly expressed equally well in either coordinate system:</a:t>
            </a:r>
            <a:br>
              <a:rPr lang="en-US" sz="2400" dirty="0"/>
            </a:br>
            <a:r>
              <a:rPr lang="en-US" sz="2400" dirty="0"/>
              <a:t/>
            </a:r>
            <a:br>
              <a:rPr lang="en-US" sz="2400" dirty="0"/>
            </a:br>
            <a:r>
              <a:rPr lang="en-US" sz="2400" dirty="0"/>
              <a:t/>
            </a:r>
            <a:br>
              <a:rPr lang="en-US" sz="2400" dirty="0"/>
            </a:br>
            <a:r>
              <a:rPr lang="en-US" sz="2400" dirty="0" smtClean="0"/>
              <a:t/>
            </a:r>
            <a:br>
              <a:rPr lang="en-US" sz="2400" dirty="0" smtClean="0"/>
            </a:br>
            <a:r>
              <a:rPr lang="en-US" sz="2400" dirty="0" smtClean="0"/>
              <a:t>Note </a:t>
            </a:r>
            <a:r>
              <a:rPr lang="en-US" sz="2400" dirty="0"/>
              <a:t>- same vector, different values of the components.  We need to find a relationship between the two sets of components for the vector. </a:t>
            </a:r>
          </a:p>
        </p:txBody>
      </p:sp>
      <p:graphicFrame>
        <p:nvGraphicFramePr>
          <p:cNvPr id="147462" name="Object 6"/>
          <p:cNvGraphicFramePr>
            <a:graphicFrameLocks noChangeAspect="1"/>
          </p:cNvGraphicFramePr>
          <p:nvPr>
            <p:extLst>
              <p:ext uri="{D42A27DB-BD31-4B8C-83A1-F6EECF244321}">
                <p14:modId xmlns:p14="http://schemas.microsoft.com/office/powerpoint/2010/main" val="2521099006"/>
              </p:ext>
            </p:extLst>
          </p:nvPr>
        </p:nvGraphicFramePr>
        <p:xfrm>
          <a:off x="2514600" y="3048000"/>
          <a:ext cx="357187" cy="500063"/>
        </p:xfrm>
        <a:graphic>
          <a:graphicData uri="http://schemas.openxmlformats.org/presentationml/2006/ole">
            <mc:AlternateContent xmlns:mc="http://schemas.openxmlformats.org/markup-compatibility/2006">
              <mc:Choice xmlns:v="urn:schemas-microsoft-com:vml" Requires="v">
                <p:oleObj spid="_x0000_s76804" name="Equation" r:id="rId3" imgW="127000" imgH="177800" progId="Equation.3">
                  <p:embed/>
                </p:oleObj>
              </mc:Choice>
              <mc:Fallback>
                <p:oleObj name="Equation" r:id="rId3" imgW="127000" imgH="177800" progId="Equation.3">
                  <p:embed/>
                  <p:pic>
                    <p:nvPicPr>
                      <p:cNvPr id="0" name=""/>
                      <p:cNvPicPr>
                        <a:picLocks noChangeAspect="1" noChangeArrowheads="1"/>
                      </p:cNvPicPr>
                      <p:nvPr/>
                    </p:nvPicPr>
                    <p:blipFill>
                      <a:blip r:embed="rId4"/>
                      <a:srcRect/>
                      <a:stretch>
                        <a:fillRect/>
                      </a:stretch>
                    </p:blipFill>
                    <p:spPr bwMode="auto">
                      <a:xfrm>
                        <a:off x="2514600" y="3048000"/>
                        <a:ext cx="3571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7463" name="Object 7"/>
          <p:cNvGraphicFramePr>
            <a:graphicFrameLocks noChangeAspect="1"/>
          </p:cNvGraphicFramePr>
          <p:nvPr>
            <p:extLst>
              <p:ext uri="{D42A27DB-BD31-4B8C-83A1-F6EECF244321}">
                <p14:modId xmlns:p14="http://schemas.microsoft.com/office/powerpoint/2010/main" val="574915714"/>
              </p:ext>
            </p:extLst>
          </p:nvPr>
        </p:nvGraphicFramePr>
        <p:xfrm>
          <a:off x="3338513" y="3825349"/>
          <a:ext cx="3375025" cy="909637"/>
        </p:xfrm>
        <a:graphic>
          <a:graphicData uri="http://schemas.openxmlformats.org/presentationml/2006/ole">
            <mc:AlternateContent xmlns:mc="http://schemas.openxmlformats.org/markup-compatibility/2006">
              <mc:Choice xmlns:v="urn:schemas-microsoft-com:vml" Requires="v">
                <p:oleObj spid="_x0000_s76805" name="Equation" r:id="rId5" imgW="800100" imgH="215900" progId="Equation.3">
                  <p:embed/>
                </p:oleObj>
              </mc:Choice>
              <mc:Fallback>
                <p:oleObj name="Equation" r:id="rId5" imgW="800100" imgH="215900" progId="Equation.3">
                  <p:embed/>
                  <p:pic>
                    <p:nvPicPr>
                      <p:cNvPr id="0" name=""/>
                      <p:cNvPicPr>
                        <a:picLocks noChangeAspect="1" noChangeArrowheads="1"/>
                      </p:cNvPicPr>
                      <p:nvPr/>
                    </p:nvPicPr>
                    <p:blipFill>
                      <a:blip r:embed="rId6"/>
                      <a:srcRect/>
                      <a:stretch>
                        <a:fillRect/>
                      </a:stretch>
                    </p:blipFill>
                    <p:spPr bwMode="auto">
                      <a:xfrm>
                        <a:off x="3338513" y="3825349"/>
                        <a:ext cx="3375025"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7464" name="Object 8"/>
          <p:cNvGraphicFramePr>
            <a:graphicFrameLocks noChangeAspect="1"/>
          </p:cNvGraphicFramePr>
          <p:nvPr>
            <p:extLst>
              <p:ext uri="{D42A27DB-BD31-4B8C-83A1-F6EECF244321}">
                <p14:modId xmlns:p14="http://schemas.microsoft.com/office/powerpoint/2010/main" val="2710266495"/>
              </p:ext>
            </p:extLst>
          </p:nvPr>
        </p:nvGraphicFramePr>
        <p:xfrm>
          <a:off x="4876800" y="1905000"/>
          <a:ext cx="2109788" cy="503238"/>
        </p:xfrm>
        <a:graphic>
          <a:graphicData uri="http://schemas.openxmlformats.org/presentationml/2006/ole">
            <mc:AlternateContent xmlns:mc="http://schemas.openxmlformats.org/markup-compatibility/2006">
              <mc:Choice xmlns:v="urn:schemas-microsoft-com:vml" Requires="v">
                <p:oleObj spid="_x0000_s76806" name="Equation" r:id="rId7" imgW="800100" imgH="190500" progId="Equation.3">
                  <p:embed/>
                </p:oleObj>
              </mc:Choice>
              <mc:Fallback>
                <p:oleObj name="Equation" r:id="rId7" imgW="800100" imgH="190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905000"/>
                        <a:ext cx="21097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7465"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sz="4800" i="1">
                <a:solidFill>
                  <a:srgbClr val="000090"/>
                </a:solidFill>
                <a:effectLst>
                  <a:outerShdw blurRad="38100" dist="38100" dir="2700000" algn="tl">
                    <a:srgbClr val="DDDDDD"/>
                  </a:outerShdw>
                </a:effectLst>
                <a:latin typeface="Times" pitchFamily="-112" charset="0"/>
              </a:rPr>
              <a:t>New Axes</a:t>
            </a:r>
            <a:endParaRPr lang="en-US" sz="4400" i="1">
              <a:solidFill>
                <a:srgbClr val="000090"/>
              </a:solidFill>
              <a:effectLst>
                <a:outerShdw blurRad="38100" dist="38100" dir="2700000" algn="tl">
                  <a:srgbClr val="DDDDDD"/>
                </a:outerShdw>
              </a:effectLst>
              <a:latin typeface="Times" pitchFamily="-112" charset="0"/>
            </a:endParaRPr>
          </a:p>
        </p:txBody>
      </p:sp>
      <p:sp>
        <p:nvSpPr>
          <p:cNvPr id="147466" name="Rectangle 10"/>
          <p:cNvSpPr>
            <a:spLocks noChangeArrowheads="1"/>
          </p:cNvSpPr>
          <p:nvPr/>
        </p:nvSpPr>
        <p:spPr bwMode="auto">
          <a:xfrm>
            <a:off x="0" y="4710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879271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E3EF8EC7-1585-3A4C-9CB4-C9DFF82702CC}" type="slidenum">
              <a:rPr lang="en-US"/>
              <a:pPr/>
              <a:t>65</a:t>
            </a:fld>
            <a:endParaRPr lang="en-US"/>
          </a:p>
        </p:txBody>
      </p:sp>
      <p:sp>
        <p:nvSpPr>
          <p:cNvPr id="151554" name="Rectangle 2"/>
          <p:cNvSpPr>
            <a:spLocks noGrp="1" noChangeArrowheads="1"/>
          </p:cNvSpPr>
          <p:nvPr>
            <p:ph type="body" idx="1"/>
          </p:nvPr>
        </p:nvSpPr>
        <p:spPr>
          <a:xfrm>
            <a:off x="1066800" y="1458913"/>
            <a:ext cx="7772400" cy="4114800"/>
          </a:xfrm>
        </p:spPr>
        <p:txBody>
          <a:bodyPr/>
          <a:lstStyle/>
          <a:p>
            <a:r>
              <a:rPr lang="en-US" sz="2800"/>
              <a:t>The two systems are related by the nine </a:t>
            </a:r>
            <a:r>
              <a:rPr lang="en-US" sz="2800" i="1"/>
              <a:t>direction cosines</a:t>
            </a:r>
            <a:r>
              <a:rPr lang="en-US" sz="2800"/>
              <a:t>, </a:t>
            </a:r>
            <a:r>
              <a:rPr lang="en-US" sz="2800" i="1">
                <a:latin typeface="Times" pitchFamily="-112" charset="0"/>
              </a:rPr>
              <a:t>a</a:t>
            </a:r>
            <a:r>
              <a:rPr lang="en-US" sz="2800" i="1" baseline="-25000">
                <a:latin typeface="Times" pitchFamily="-112" charset="0"/>
              </a:rPr>
              <a:t>ij</a:t>
            </a:r>
            <a:r>
              <a:rPr lang="en-US" sz="2800"/>
              <a:t>,  which fix the cosine of the angle between the</a:t>
            </a:r>
            <a:r>
              <a:rPr lang="en-US" sz="2800">
                <a:latin typeface="Times" pitchFamily="-112" charset="0"/>
              </a:rPr>
              <a:t> </a:t>
            </a:r>
            <a:r>
              <a:rPr lang="en-US" sz="2800" i="1">
                <a:latin typeface="Times" pitchFamily="-112" charset="0"/>
              </a:rPr>
              <a:t>i</a:t>
            </a:r>
            <a:r>
              <a:rPr lang="en-US" sz="2800" i="1" baseline="30000">
                <a:latin typeface="Times" pitchFamily="-112" charset="0"/>
              </a:rPr>
              <a:t>th</a:t>
            </a:r>
            <a:r>
              <a:rPr lang="en-US" sz="2800" baseline="30000"/>
              <a:t> </a:t>
            </a:r>
            <a:r>
              <a:rPr lang="en-US" sz="2800"/>
              <a:t>primed and the </a:t>
            </a:r>
            <a:r>
              <a:rPr lang="en-US" sz="2800" i="1">
                <a:latin typeface="Times" pitchFamily="-112" charset="0"/>
              </a:rPr>
              <a:t>j</a:t>
            </a:r>
            <a:r>
              <a:rPr lang="en-US" sz="2800" i="1" baseline="30000">
                <a:latin typeface="Times" pitchFamily="-112" charset="0"/>
              </a:rPr>
              <a:t>th</a:t>
            </a:r>
            <a:r>
              <a:rPr lang="en-US" sz="2800"/>
              <a:t> unprimed base vectors:</a:t>
            </a:r>
            <a:br>
              <a:rPr lang="en-US" sz="2800"/>
            </a:br>
            <a:r>
              <a:rPr lang="en-US" sz="2800"/>
              <a:t/>
            </a:r>
            <a:br>
              <a:rPr lang="en-US" sz="2800"/>
            </a:br>
            <a:r>
              <a:rPr lang="en-US" sz="2800"/>
              <a:t/>
            </a:r>
            <a:br>
              <a:rPr lang="en-US" sz="2800"/>
            </a:br>
            <a:r>
              <a:rPr lang="en-US" sz="2800"/>
              <a:t>Equivalently, </a:t>
            </a:r>
            <a:r>
              <a:rPr lang="en-US" sz="2800" i="1">
                <a:latin typeface="Times" pitchFamily="-112" charset="0"/>
              </a:rPr>
              <a:t>a</a:t>
            </a:r>
            <a:r>
              <a:rPr lang="en-US" sz="2800" i="1" baseline="-25000">
                <a:latin typeface="Times" pitchFamily="-112" charset="0"/>
              </a:rPr>
              <a:t>ij</a:t>
            </a:r>
            <a:r>
              <a:rPr lang="en-US" sz="2800">
                <a:latin typeface="Times" pitchFamily="-112" charset="0"/>
              </a:rPr>
              <a:t> </a:t>
            </a:r>
            <a:r>
              <a:rPr lang="en-US" sz="2800"/>
              <a:t>represent the components </a:t>
            </a:r>
            <a:br>
              <a:rPr lang="en-US" sz="2800"/>
            </a:br>
            <a:r>
              <a:rPr lang="en-US" sz="2800"/>
              <a:t>of       in      according to the expression</a:t>
            </a:r>
          </a:p>
        </p:txBody>
      </p:sp>
      <p:graphicFrame>
        <p:nvGraphicFramePr>
          <p:cNvPr id="151555" name="Object 3"/>
          <p:cNvGraphicFramePr>
            <a:graphicFrameLocks noChangeAspect="1"/>
          </p:cNvGraphicFramePr>
          <p:nvPr/>
        </p:nvGraphicFramePr>
        <p:xfrm>
          <a:off x="3232150" y="3352800"/>
          <a:ext cx="2187575" cy="700088"/>
        </p:xfrm>
        <a:graphic>
          <a:graphicData uri="http://schemas.openxmlformats.org/presentationml/2006/ole">
            <mc:AlternateContent xmlns:mc="http://schemas.openxmlformats.org/markup-compatibility/2006">
              <mc:Choice xmlns:v="urn:schemas-microsoft-com:vml" Requires="v">
                <p:oleObj spid="_x0000_s77829" name="Equation" r:id="rId3" imgW="635000" imgH="203200" progId="Equation.3">
                  <p:embed/>
                </p:oleObj>
              </mc:Choice>
              <mc:Fallback>
                <p:oleObj name="Equation" r:id="rId3" imgW="6350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150" y="3352800"/>
                        <a:ext cx="218757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56" name="Object 4"/>
          <p:cNvGraphicFramePr>
            <a:graphicFrameLocks noChangeAspect="1"/>
          </p:cNvGraphicFramePr>
          <p:nvPr/>
        </p:nvGraphicFramePr>
        <p:xfrm>
          <a:off x="1928813" y="4419600"/>
          <a:ext cx="487362" cy="609600"/>
        </p:xfrm>
        <a:graphic>
          <a:graphicData uri="http://schemas.openxmlformats.org/presentationml/2006/ole">
            <mc:AlternateContent xmlns:mc="http://schemas.openxmlformats.org/markup-compatibility/2006">
              <mc:Choice xmlns:v="urn:schemas-microsoft-com:vml" Requires="v">
                <p:oleObj spid="_x0000_s77830" name="Equation" r:id="rId5" imgW="152400" imgH="190500" progId="Equation.3">
                  <p:embed/>
                </p:oleObj>
              </mc:Choice>
              <mc:Fallback>
                <p:oleObj name="Equation" r:id="rId5" imgW="152400" imgH="190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813" y="4419600"/>
                        <a:ext cx="4873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2820988" y="4432300"/>
          <a:ext cx="484187" cy="685800"/>
        </p:xfrm>
        <a:graphic>
          <a:graphicData uri="http://schemas.openxmlformats.org/presentationml/2006/ole">
            <mc:AlternateContent xmlns:mc="http://schemas.openxmlformats.org/markup-compatibility/2006">
              <mc:Choice xmlns:v="urn:schemas-microsoft-com:vml" Requires="v">
                <p:oleObj spid="_x0000_s77831" name="Equation" r:id="rId7" imgW="152400" imgH="215900" progId="Equation.3">
                  <p:embed/>
                </p:oleObj>
              </mc:Choice>
              <mc:Fallback>
                <p:oleObj name="Equation" r:id="rId7" imgW="1524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0988" y="4432300"/>
                        <a:ext cx="4841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58" name="Object 6"/>
          <p:cNvGraphicFramePr>
            <a:graphicFrameLocks noChangeAspect="1"/>
          </p:cNvGraphicFramePr>
          <p:nvPr/>
        </p:nvGraphicFramePr>
        <p:xfrm>
          <a:off x="3332163" y="5105400"/>
          <a:ext cx="1706562" cy="635000"/>
        </p:xfrm>
        <a:graphic>
          <a:graphicData uri="http://schemas.openxmlformats.org/presentationml/2006/ole">
            <mc:AlternateContent xmlns:mc="http://schemas.openxmlformats.org/markup-compatibility/2006">
              <mc:Choice xmlns:v="urn:schemas-microsoft-com:vml" Requires="v">
                <p:oleObj spid="_x0000_s77832" name="Equation" r:id="rId9" imgW="546100" imgH="203200" progId="Equation.3">
                  <p:embed/>
                </p:oleObj>
              </mc:Choice>
              <mc:Fallback>
                <p:oleObj name="Equation" r:id="rId9" imgW="5461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2163" y="5105400"/>
                        <a:ext cx="170656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1559" name="Rectangle 7"/>
          <p:cNvSpPr>
            <a:spLocks noChangeArrowheads="1"/>
          </p:cNvSpPr>
          <p:nvPr/>
        </p:nvSpPr>
        <p:spPr bwMode="auto">
          <a:xfrm>
            <a:off x="876300" y="361950"/>
            <a:ext cx="7391400" cy="838200"/>
          </a:xfrm>
          <a:prstGeom prst="rect">
            <a:avLst/>
          </a:prstGeom>
          <a:noFill/>
          <a:ln w="9525">
            <a:noFill/>
            <a:miter lim="800000"/>
            <a:headEnd/>
            <a:tailEnd/>
          </a:ln>
          <a:effectLst/>
        </p:spPr>
        <p:txBody>
          <a:bodyPr anchor="ctr">
            <a:prstTxWarp prst="textNoShape">
              <a:avLst/>
            </a:prstTxWarp>
          </a:bodyPr>
          <a:lstStyle/>
          <a:p>
            <a:pPr algn="ctr"/>
            <a:r>
              <a:rPr lang="en-US" sz="4800" i="1">
                <a:solidFill>
                  <a:srgbClr val="050074"/>
                </a:solidFill>
                <a:effectLst>
                  <a:outerShdw blurRad="38100" dist="38100" dir="2700000" algn="tl">
                    <a:srgbClr val="DDDDDD"/>
                  </a:outerShdw>
                </a:effectLst>
                <a:latin typeface="Times" pitchFamily="-112" charset="0"/>
              </a:rPr>
              <a:t>Direction Cosines: definition</a:t>
            </a:r>
            <a:endParaRPr lang="en-US" sz="4400" i="1">
              <a:effectLst>
                <a:outerShdw blurRad="38100" dist="38100" dir="2700000" algn="tl">
                  <a:srgbClr val="DDDDDD"/>
                </a:outerShdw>
              </a:effectLst>
              <a:latin typeface="Times" pitchFamily="-112" charset="0"/>
            </a:endParaRPr>
          </a:p>
        </p:txBody>
      </p:sp>
      <p:sp>
        <p:nvSpPr>
          <p:cNvPr id="151560" name="Rectangle 8"/>
          <p:cNvSpPr>
            <a:spLocks noChangeArrowheads="1"/>
          </p:cNvSpPr>
          <p:nvPr/>
        </p:nvSpPr>
        <p:spPr bwMode="auto">
          <a:xfrm>
            <a:off x="0" y="4710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90415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fld id="{16DA8FAA-B6AA-5C44-BF2C-60A81AF754F2}" type="slidenum">
              <a:rPr lang="en-US"/>
              <a:pPr/>
              <a:t>66</a:t>
            </a:fld>
            <a:endParaRPr lang="en-US"/>
          </a:p>
        </p:txBody>
      </p:sp>
      <p:sp>
        <p:nvSpPr>
          <p:cNvPr id="149506" name="Rectangle 2"/>
          <p:cNvSpPr>
            <a:spLocks noGrp="1" noChangeArrowheads="1"/>
          </p:cNvSpPr>
          <p:nvPr>
            <p:ph type="title"/>
          </p:nvPr>
        </p:nvSpPr>
        <p:spPr>
          <a:xfrm>
            <a:off x="685800" y="0"/>
            <a:ext cx="7772400" cy="1143000"/>
          </a:xfrm>
        </p:spPr>
        <p:txBody>
          <a:bodyPr/>
          <a:lstStyle/>
          <a:p>
            <a:r>
              <a:rPr lang="en-US"/>
              <a:t>Rotation of axes in the x-y plane</a:t>
            </a:r>
          </a:p>
        </p:txBody>
      </p:sp>
      <p:sp>
        <p:nvSpPr>
          <p:cNvPr id="149507" name="Line 3"/>
          <p:cNvSpPr>
            <a:spLocks noChangeShapeType="1"/>
          </p:cNvSpPr>
          <p:nvPr/>
        </p:nvSpPr>
        <p:spPr bwMode="auto">
          <a:xfrm>
            <a:off x="4343400" y="5181600"/>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9508" name="Line 4"/>
          <p:cNvSpPr>
            <a:spLocks noChangeShapeType="1"/>
          </p:cNvSpPr>
          <p:nvPr/>
        </p:nvSpPr>
        <p:spPr bwMode="auto">
          <a:xfrm flipV="1">
            <a:off x="4343400" y="2133600"/>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9509" name="Text Box 5"/>
          <p:cNvSpPr txBox="1">
            <a:spLocks noChangeArrowheads="1"/>
          </p:cNvSpPr>
          <p:nvPr/>
        </p:nvSpPr>
        <p:spPr bwMode="auto">
          <a:xfrm>
            <a:off x="7451725" y="5151438"/>
            <a:ext cx="387350" cy="579437"/>
          </a:xfrm>
          <a:prstGeom prst="rect">
            <a:avLst/>
          </a:prstGeom>
          <a:noFill/>
          <a:ln w="9525">
            <a:noFill/>
            <a:miter lim="800000"/>
            <a:headEnd/>
            <a:tailEnd/>
          </a:ln>
          <a:effectLst/>
        </p:spPr>
        <p:txBody>
          <a:bodyPr wrap="none">
            <a:prstTxWarp prst="textNoShape">
              <a:avLst/>
            </a:prstTxWarp>
            <a:spAutoFit/>
          </a:bodyPr>
          <a:lstStyle/>
          <a:p>
            <a:r>
              <a:rPr lang="en-US" sz="3200">
                <a:latin typeface="Times" pitchFamily="-112" charset="0"/>
              </a:rPr>
              <a:t>x</a:t>
            </a:r>
          </a:p>
        </p:txBody>
      </p:sp>
      <p:sp>
        <p:nvSpPr>
          <p:cNvPr id="149510" name="Text Box 6"/>
          <p:cNvSpPr txBox="1">
            <a:spLocks noChangeArrowheads="1"/>
          </p:cNvSpPr>
          <p:nvPr/>
        </p:nvSpPr>
        <p:spPr bwMode="auto">
          <a:xfrm>
            <a:off x="3810000" y="2057400"/>
            <a:ext cx="387350" cy="579438"/>
          </a:xfrm>
          <a:prstGeom prst="rect">
            <a:avLst/>
          </a:prstGeom>
          <a:noFill/>
          <a:ln w="9525">
            <a:noFill/>
            <a:miter lim="800000"/>
            <a:headEnd/>
            <a:tailEnd/>
          </a:ln>
          <a:effectLst/>
        </p:spPr>
        <p:txBody>
          <a:bodyPr wrap="none">
            <a:prstTxWarp prst="textNoShape">
              <a:avLst/>
            </a:prstTxWarp>
            <a:spAutoFit/>
          </a:bodyPr>
          <a:lstStyle/>
          <a:p>
            <a:r>
              <a:rPr lang="en-US" sz="3200">
                <a:latin typeface="Times" pitchFamily="-112" charset="0"/>
              </a:rPr>
              <a:t>y</a:t>
            </a:r>
          </a:p>
        </p:txBody>
      </p:sp>
      <p:sp>
        <p:nvSpPr>
          <p:cNvPr id="149511" name="Line 7"/>
          <p:cNvSpPr>
            <a:spLocks noChangeShapeType="1"/>
          </p:cNvSpPr>
          <p:nvPr/>
        </p:nvSpPr>
        <p:spPr bwMode="auto">
          <a:xfrm flipV="1">
            <a:off x="4343400" y="3810000"/>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149512" name="Line 8"/>
          <p:cNvSpPr>
            <a:spLocks noChangeShapeType="1"/>
          </p:cNvSpPr>
          <p:nvPr/>
        </p:nvSpPr>
        <p:spPr bwMode="auto">
          <a:xfrm flipH="1" flipV="1">
            <a:off x="3048000" y="2667000"/>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14951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149514" name="Text Box 10"/>
          <p:cNvSpPr txBox="1">
            <a:spLocks noChangeArrowheads="1"/>
          </p:cNvSpPr>
          <p:nvPr/>
        </p:nvSpPr>
        <p:spPr bwMode="auto">
          <a:xfrm>
            <a:off x="6003925" y="4368800"/>
            <a:ext cx="422275" cy="641350"/>
          </a:xfrm>
          <a:prstGeom prst="rect">
            <a:avLst/>
          </a:prstGeom>
          <a:noFill/>
          <a:ln w="9525">
            <a:noFill/>
            <a:miter lim="800000"/>
            <a:headEnd/>
            <a:tailEnd/>
          </a:ln>
          <a:effectLst/>
        </p:spPr>
        <p:txBody>
          <a:bodyPr wrap="none">
            <a:prstTxWarp prst="textNoShape">
              <a:avLst/>
            </a:prstTxWarp>
            <a:spAutoFit/>
          </a:bodyPr>
          <a:lstStyle/>
          <a:p>
            <a:r>
              <a:rPr lang="en-US" sz="3600">
                <a:solidFill>
                  <a:schemeClr val="accent2"/>
                </a:solidFill>
                <a:latin typeface="Symbol" pitchFamily="-112" charset="2"/>
              </a:rPr>
              <a:t>q</a:t>
            </a:r>
            <a:endParaRPr lang="en-US">
              <a:latin typeface="Times" pitchFamily="-112" charset="0"/>
            </a:endParaRPr>
          </a:p>
        </p:txBody>
      </p:sp>
      <p:sp>
        <p:nvSpPr>
          <p:cNvPr id="149515" name="Text Box 11"/>
          <p:cNvSpPr txBox="1">
            <a:spLocks noChangeArrowheads="1"/>
          </p:cNvSpPr>
          <p:nvPr/>
        </p:nvSpPr>
        <p:spPr bwMode="auto">
          <a:xfrm>
            <a:off x="7391400" y="3505200"/>
            <a:ext cx="522288" cy="579438"/>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x’</a:t>
            </a:r>
            <a:endParaRPr lang="en-US" sz="3200">
              <a:latin typeface="Times" pitchFamily="-112" charset="0"/>
            </a:endParaRPr>
          </a:p>
        </p:txBody>
      </p:sp>
      <p:sp>
        <p:nvSpPr>
          <p:cNvPr id="149516" name="Text Box 12"/>
          <p:cNvSpPr txBox="1">
            <a:spLocks noChangeArrowheads="1"/>
          </p:cNvSpPr>
          <p:nvPr/>
        </p:nvSpPr>
        <p:spPr bwMode="auto">
          <a:xfrm>
            <a:off x="2362200" y="2286000"/>
            <a:ext cx="522288" cy="579438"/>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y’</a:t>
            </a:r>
          </a:p>
        </p:txBody>
      </p:sp>
      <p:sp>
        <p:nvSpPr>
          <p:cNvPr id="149517" name="Line 13"/>
          <p:cNvSpPr>
            <a:spLocks noChangeShapeType="1"/>
          </p:cNvSpPr>
          <p:nvPr/>
        </p:nvSpPr>
        <p:spPr bwMode="auto">
          <a:xfrm flipV="1">
            <a:off x="4343400" y="2895600"/>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49518" name="Text Box 14"/>
          <p:cNvSpPr txBox="1">
            <a:spLocks noChangeArrowheads="1"/>
          </p:cNvSpPr>
          <p:nvPr/>
        </p:nvSpPr>
        <p:spPr bwMode="auto">
          <a:xfrm>
            <a:off x="5867400" y="2590800"/>
            <a:ext cx="387350" cy="579438"/>
          </a:xfrm>
          <a:prstGeom prst="rect">
            <a:avLst/>
          </a:prstGeom>
          <a:noFill/>
          <a:ln w="9525">
            <a:noFill/>
            <a:miter lim="800000"/>
            <a:headEnd/>
            <a:tailEnd/>
          </a:ln>
          <a:effectLst/>
        </p:spPr>
        <p:txBody>
          <a:bodyPr wrap="none">
            <a:prstTxWarp prst="textNoShape">
              <a:avLst/>
            </a:prstTxWarp>
            <a:spAutoFit/>
          </a:bodyPr>
          <a:lstStyle/>
          <a:p>
            <a:r>
              <a:rPr lang="en-US" sz="3200" b="1">
                <a:latin typeface="Times" pitchFamily="-112" charset="0"/>
              </a:rPr>
              <a:t>v</a:t>
            </a:r>
            <a:endParaRPr lang="en-US">
              <a:latin typeface="Times" pitchFamily="-112" charset="0"/>
            </a:endParaRPr>
          </a:p>
        </p:txBody>
      </p:sp>
      <p:graphicFrame>
        <p:nvGraphicFramePr>
          <p:cNvPr id="149519" name="Object 15"/>
          <p:cNvGraphicFramePr>
            <a:graphicFrameLocks noChangeAspect="1"/>
          </p:cNvGraphicFramePr>
          <p:nvPr/>
        </p:nvGraphicFramePr>
        <p:xfrm>
          <a:off x="4238625" y="1219200"/>
          <a:ext cx="4537075" cy="1196975"/>
        </p:xfrm>
        <a:graphic>
          <a:graphicData uri="http://schemas.openxmlformats.org/presentationml/2006/ole">
            <mc:AlternateContent xmlns:mc="http://schemas.openxmlformats.org/markup-compatibility/2006">
              <mc:Choice xmlns:v="urn:schemas-microsoft-com:vml" Requires="v">
                <p:oleObj spid="_x0000_s78855" name="Equation" r:id="rId3" imgW="1638300" imgH="431800" progId="Equation.3">
                  <p:embed/>
                </p:oleObj>
              </mc:Choice>
              <mc:Fallback>
                <p:oleObj name="Equation" r:id="rId3" imgW="1638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219200"/>
                        <a:ext cx="4537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20" name="Text Box 16"/>
          <p:cNvSpPr txBox="1">
            <a:spLocks noChangeArrowheads="1"/>
          </p:cNvSpPr>
          <p:nvPr/>
        </p:nvSpPr>
        <p:spPr bwMode="auto">
          <a:xfrm>
            <a:off x="1276350" y="5562600"/>
            <a:ext cx="5281613" cy="944563"/>
          </a:xfrm>
          <a:prstGeom prst="rect">
            <a:avLst/>
          </a:prstGeom>
          <a:noFill/>
          <a:ln w="9525">
            <a:noFill/>
            <a:miter lim="800000"/>
            <a:headEnd/>
            <a:tailEnd/>
          </a:ln>
          <a:effectLst/>
        </p:spPr>
        <p:txBody>
          <a:bodyPr wrap="none">
            <a:prstTxWarp prst="textNoShape">
              <a:avLst/>
            </a:prstTxWarp>
            <a:spAutoFit/>
          </a:bodyPr>
          <a:lstStyle/>
          <a:p>
            <a:r>
              <a:rPr lang="en-US" i="1">
                <a:latin typeface="Times" pitchFamily="-112" charset="0"/>
              </a:rPr>
              <a:t>x, y = old axes; x’,y’ = new axes</a:t>
            </a:r>
            <a:r>
              <a:rPr lang="en-US" sz="3200" i="1">
                <a:latin typeface="Times" pitchFamily="-112" charset="0"/>
              </a:rPr>
              <a:t> </a:t>
            </a:r>
          </a:p>
          <a:p>
            <a:r>
              <a:rPr lang="en-US" i="1">
                <a:latin typeface="Times" pitchFamily="-112" charset="0"/>
              </a:rPr>
              <a:t>Passive Rotation/ Transformation of Axes</a:t>
            </a:r>
            <a:endParaRPr lang="en-US" sz="3200" i="1">
              <a:latin typeface="Times" pitchFamily="-112" charset="0"/>
            </a:endParaRPr>
          </a:p>
        </p:txBody>
      </p:sp>
      <p:graphicFrame>
        <p:nvGraphicFramePr>
          <p:cNvPr id="149521" name="Object 17"/>
          <p:cNvGraphicFramePr>
            <a:graphicFrameLocks noChangeAspect="1"/>
          </p:cNvGraphicFramePr>
          <p:nvPr/>
        </p:nvGraphicFramePr>
        <p:xfrm>
          <a:off x="1295400" y="3733800"/>
          <a:ext cx="1905000" cy="585788"/>
        </p:xfrm>
        <a:graphic>
          <a:graphicData uri="http://schemas.openxmlformats.org/presentationml/2006/ole">
            <mc:AlternateContent xmlns:mc="http://schemas.openxmlformats.org/markup-compatibility/2006">
              <mc:Choice xmlns:v="urn:schemas-microsoft-com:vml" Requires="v">
                <p:oleObj spid="_x0000_s78856" name="Equation" r:id="rId5" imgW="660400" imgH="203200" progId="Equation.3">
                  <p:embed/>
                </p:oleObj>
              </mc:Choice>
              <mc:Fallback>
                <p:oleObj name="Equation" r:id="rId5" imgW="6604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733800"/>
                        <a:ext cx="19050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2" name="Object 18"/>
          <p:cNvGraphicFramePr>
            <a:graphicFrameLocks noChangeAspect="1"/>
          </p:cNvGraphicFramePr>
          <p:nvPr/>
        </p:nvGraphicFramePr>
        <p:xfrm>
          <a:off x="7766050" y="5214938"/>
          <a:ext cx="768350" cy="512762"/>
        </p:xfrm>
        <a:graphic>
          <a:graphicData uri="http://schemas.openxmlformats.org/presentationml/2006/ole">
            <mc:AlternateContent xmlns:mc="http://schemas.openxmlformats.org/markup-compatibility/2006">
              <mc:Choice xmlns:v="urn:schemas-microsoft-com:vml" Requires="v">
                <p:oleObj spid="_x0000_s78857" name="Equation" r:id="rId7" imgW="266700" imgH="177800" progId="Equation.3">
                  <p:embed/>
                </p:oleObj>
              </mc:Choice>
              <mc:Fallback>
                <p:oleObj name="Equation" r:id="rId7" imgW="2667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050" y="5214938"/>
                        <a:ext cx="76835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3" name="Object 19"/>
          <p:cNvGraphicFramePr>
            <a:graphicFrameLocks noChangeAspect="1"/>
          </p:cNvGraphicFramePr>
          <p:nvPr/>
        </p:nvGraphicFramePr>
        <p:xfrm>
          <a:off x="7831138" y="3581400"/>
          <a:ext cx="804862" cy="512763"/>
        </p:xfrm>
        <a:graphic>
          <a:graphicData uri="http://schemas.openxmlformats.org/presentationml/2006/ole">
            <mc:AlternateContent xmlns:mc="http://schemas.openxmlformats.org/markup-compatibility/2006">
              <mc:Choice xmlns:v="urn:schemas-microsoft-com:vml" Requires="v">
                <p:oleObj spid="_x0000_s78858" name="Equation" r:id="rId9" imgW="279400" imgH="177800" progId="Equation.3">
                  <p:embed/>
                </p:oleObj>
              </mc:Choice>
              <mc:Fallback>
                <p:oleObj name="Equation" r:id="rId9" imgW="2794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1138" y="3581400"/>
                        <a:ext cx="804862"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4" name="Object 20"/>
          <p:cNvGraphicFramePr>
            <a:graphicFrameLocks noChangeAspect="1"/>
          </p:cNvGraphicFramePr>
          <p:nvPr/>
        </p:nvGraphicFramePr>
        <p:xfrm>
          <a:off x="2286000" y="2743200"/>
          <a:ext cx="804863" cy="512763"/>
        </p:xfrm>
        <a:graphic>
          <a:graphicData uri="http://schemas.openxmlformats.org/presentationml/2006/ole">
            <mc:AlternateContent xmlns:mc="http://schemas.openxmlformats.org/markup-compatibility/2006">
              <mc:Choice xmlns:v="urn:schemas-microsoft-com:vml" Requires="v">
                <p:oleObj spid="_x0000_s78859" name="Equation" r:id="rId11" imgW="279400" imgH="177800" progId="Equation.3">
                  <p:embed/>
                </p:oleObj>
              </mc:Choice>
              <mc:Fallback>
                <p:oleObj name="Equation" r:id="rId11" imgW="2794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2743200"/>
                        <a:ext cx="80486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5" name="Object 21"/>
          <p:cNvGraphicFramePr>
            <a:graphicFrameLocks noChangeAspect="1"/>
          </p:cNvGraphicFramePr>
          <p:nvPr/>
        </p:nvGraphicFramePr>
        <p:xfrm>
          <a:off x="3505200" y="2590800"/>
          <a:ext cx="804863" cy="512763"/>
        </p:xfrm>
        <a:graphic>
          <a:graphicData uri="http://schemas.openxmlformats.org/presentationml/2006/ole">
            <mc:AlternateContent xmlns:mc="http://schemas.openxmlformats.org/markup-compatibility/2006">
              <mc:Choice xmlns:v="urn:schemas-microsoft-com:vml" Requires="v">
                <p:oleObj spid="_x0000_s78860" name="Equation" r:id="rId13" imgW="279400" imgH="177800" progId="Equation.3">
                  <p:embed/>
                </p:oleObj>
              </mc:Choice>
              <mc:Fallback>
                <p:oleObj name="Equation" r:id="rId13" imgW="279400" imgH="177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2590800"/>
                        <a:ext cx="80486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72078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fld id="{360E2E49-775F-DC4D-92D6-F622D2C2EA49}" type="slidenum">
              <a:rPr lang="en-US"/>
              <a:pPr/>
              <a:t>67</a:t>
            </a:fld>
            <a:endParaRPr lang="en-US"/>
          </a:p>
        </p:txBody>
      </p:sp>
      <p:sp>
        <p:nvSpPr>
          <p:cNvPr id="150530" name="Rectangle 2"/>
          <p:cNvSpPr>
            <a:spLocks noGrp="1" noChangeArrowheads="1"/>
          </p:cNvSpPr>
          <p:nvPr>
            <p:ph type="title"/>
          </p:nvPr>
        </p:nvSpPr>
        <p:spPr>
          <a:xfrm>
            <a:off x="685800" y="76200"/>
            <a:ext cx="7772400" cy="1143000"/>
          </a:xfrm>
        </p:spPr>
        <p:txBody>
          <a:bodyPr/>
          <a:lstStyle/>
          <a:p>
            <a:r>
              <a:rPr lang="en-US"/>
              <a:t>Example: rotation angle = 30°</a:t>
            </a:r>
          </a:p>
        </p:txBody>
      </p:sp>
      <p:sp>
        <p:nvSpPr>
          <p:cNvPr id="150531" name="Line 3"/>
          <p:cNvSpPr>
            <a:spLocks noChangeShapeType="1"/>
          </p:cNvSpPr>
          <p:nvPr/>
        </p:nvSpPr>
        <p:spPr bwMode="auto">
          <a:xfrm>
            <a:off x="4343400" y="5456238"/>
            <a:ext cx="3124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0532" name="Line 4"/>
          <p:cNvSpPr>
            <a:spLocks noChangeShapeType="1"/>
          </p:cNvSpPr>
          <p:nvPr/>
        </p:nvSpPr>
        <p:spPr bwMode="auto">
          <a:xfrm flipV="1">
            <a:off x="4343400" y="2408238"/>
            <a:ext cx="0" cy="3048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50533" name="Text Box 5"/>
          <p:cNvSpPr txBox="1">
            <a:spLocks noChangeArrowheads="1"/>
          </p:cNvSpPr>
          <p:nvPr/>
        </p:nvSpPr>
        <p:spPr bwMode="auto">
          <a:xfrm>
            <a:off x="7451725" y="5426075"/>
            <a:ext cx="387350" cy="579438"/>
          </a:xfrm>
          <a:prstGeom prst="rect">
            <a:avLst/>
          </a:prstGeom>
          <a:noFill/>
          <a:ln w="9525">
            <a:noFill/>
            <a:miter lim="800000"/>
            <a:headEnd/>
            <a:tailEnd/>
          </a:ln>
          <a:effectLst/>
        </p:spPr>
        <p:txBody>
          <a:bodyPr wrap="none">
            <a:prstTxWarp prst="textNoShape">
              <a:avLst/>
            </a:prstTxWarp>
            <a:spAutoFit/>
          </a:bodyPr>
          <a:lstStyle/>
          <a:p>
            <a:r>
              <a:rPr lang="en-US" sz="3200">
                <a:latin typeface="Times" pitchFamily="-112" charset="0"/>
              </a:rPr>
              <a:t>x</a:t>
            </a:r>
          </a:p>
        </p:txBody>
      </p:sp>
      <p:sp>
        <p:nvSpPr>
          <p:cNvPr id="150534" name="Text Box 6"/>
          <p:cNvSpPr txBox="1">
            <a:spLocks noChangeArrowheads="1"/>
          </p:cNvSpPr>
          <p:nvPr/>
        </p:nvSpPr>
        <p:spPr bwMode="auto">
          <a:xfrm>
            <a:off x="4572000" y="2865438"/>
            <a:ext cx="387350" cy="579437"/>
          </a:xfrm>
          <a:prstGeom prst="rect">
            <a:avLst/>
          </a:prstGeom>
          <a:noFill/>
          <a:ln w="9525">
            <a:noFill/>
            <a:miter lim="800000"/>
            <a:headEnd/>
            <a:tailEnd/>
          </a:ln>
          <a:effectLst/>
        </p:spPr>
        <p:txBody>
          <a:bodyPr wrap="none">
            <a:prstTxWarp prst="textNoShape">
              <a:avLst/>
            </a:prstTxWarp>
            <a:spAutoFit/>
          </a:bodyPr>
          <a:lstStyle/>
          <a:p>
            <a:r>
              <a:rPr lang="en-US" sz="3200">
                <a:latin typeface="Times" pitchFamily="-112" charset="0"/>
              </a:rPr>
              <a:t>y</a:t>
            </a:r>
          </a:p>
        </p:txBody>
      </p:sp>
      <p:sp>
        <p:nvSpPr>
          <p:cNvPr id="150535" name="Line 7"/>
          <p:cNvSpPr>
            <a:spLocks noChangeShapeType="1"/>
          </p:cNvSpPr>
          <p:nvPr/>
        </p:nvSpPr>
        <p:spPr bwMode="auto">
          <a:xfrm flipV="1">
            <a:off x="4343400" y="4084638"/>
            <a:ext cx="2971800" cy="1371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150536" name="Line 8"/>
          <p:cNvSpPr>
            <a:spLocks noChangeShapeType="1"/>
          </p:cNvSpPr>
          <p:nvPr/>
        </p:nvSpPr>
        <p:spPr bwMode="auto">
          <a:xfrm flipH="1" flipV="1">
            <a:off x="3048000" y="2941638"/>
            <a:ext cx="1295400" cy="251460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150537" name="Freeform 9"/>
          <p:cNvSpPr>
            <a:spLocks/>
          </p:cNvSpPr>
          <p:nvPr/>
        </p:nvSpPr>
        <p:spPr bwMode="auto">
          <a:xfrm>
            <a:off x="5715000" y="4846638"/>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150538" name="Text Box 10"/>
          <p:cNvSpPr txBox="1">
            <a:spLocks noChangeArrowheads="1"/>
          </p:cNvSpPr>
          <p:nvPr/>
        </p:nvSpPr>
        <p:spPr bwMode="auto">
          <a:xfrm>
            <a:off x="6003925" y="4643438"/>
            <a:ext cx="422275" cy="641350"/>
          </a:xfrm>
          <a:prstGeom prst="rect">
            <a:avLst/>
          </a:prstGeom>
          <a:noFill/>
          <a:ln w="9525">
            <a:noFill/>
            <a:miter lim="800000"/>
            <a:headEnd/>
            <a:tailEnd/>
          </a:ln>
          <a:effectLst/>
        </p:spPr>
        <p:txBody>
          <a:bodyPr wrap="none">
            <a:prstTxWarp prst="textNoShape">
              <a:avLst/>
            </a:prstTxWarp>
            <a:spAutoFit/>
          </a:bodyPr>
          <a:lstStyle/>
          <a:p>
            <a:r>
              <a:rPr lang="en-US" sz="3600">
                <a:solidFill>
                  <a:schemeClr val="accent2"/>
                </a:solidFill>
                <a:latin typeface="Symbol" pitchFamily="-112" charset="2"/>
              </a:rPr>
              <a:t>q</a:t>
            </a:r>
            <a:endParaRPr lang="en-US">
              <a:latin typeface="Times" pitchFamily="-112" charset="0"/>
            </a:endParaRPr>
          </a:p>
        </p:txBody>
      </p:sp>
      <p:sp>
        <p:nvSpPr>
          <p:cNvPr id="150539" name="Text Box 11"/>
          <p:cNvSpPr txBox="1">
            <a:spLocks noChangeArrowheads="1"/>
          </p:cNvSpPr>
          <p:nvPr/>
        </p:nvSpPr>
        <p:spPr bwMode="auto">
          <a:xfrm>
            <a:off x="7391400" y="3779838"/>
            <a:ext cx="522288"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x’</a:t>
            </a:r>
            <a:endParaRPr lang="en-US" sz="3200">
              <a:latin typeface="Times" pitchFamily="-112" charset="0"/>
            </a:endParaRPr>
          </a:p>
        </p:txBody>
      </p:sp>
      <p:sp>
        <p:nvSpPr>
          <p:cNvPr id="150540" name="Text Box 12"/>
          <p:cNvSpPr txBox="1">
            <a:spLocks noChangeArrowheads="1"/>
          </p:cNvSpPr>
          <p:nvPr/>
        </p:nvSpPr>
        <p:spPr bwMode="auto">
          <a:xfrm>
            <a:off x="2362200" y="2560638"/>
            <a:ext cx="522288" cy="579437"/>
          </a:xfrm>
          <a:prstGeom prst="rect">
            <a:avLst/>
          </a:prstGeom>
          <a:noFill/>
          <a:ln w="9525">
            <a:noFill/>
            <a:miter lim="800000"/>
            <a:headEnd/>
            <a:tailEnd/>
          </a:ln>
          <a:effectLst/>
        </p:spPr>
        <p:txBody>
          <a:bodyPr wrap="none">
            <a:prstTxWarp prst="textNoShape">
              <a:avLst/>
            </a:prstTxWarp>
            <a:spAutoFit/>
          </a:bodyPr>
          <a:lstStyle/>
          <a:p>
            <a:r>
              <a:rPr lang="en-US" sz="3200">
                <a:solidFill>
                  <a:schemeClr val="accent2"/>
                </a:solidFill>
                <a:latin typeface="Times" pitchFamily="-112" charset="0"/>
              </a:rPr>
              <a:t>y’</a:t>
            </a:r>
          </a:p>
        </p:txBody>
      </p:sp>
      <p:sp>
        <p:nvSpPr>
          <p:cNvPr id="150541" name="Line 13"/>
          <p:cNvSpPr>
            <a:spLocks noChangeShapeType="1"/>
          </p:cNvSpPr>
          <p:nvPr/>
        </p:nvSpPr>
        <p:spPr bwMode="auto">
          <a:xfrm flipV="1">
            <a:off x="4343400" y="3170238"/>
            <a:ext cx="1447800" cy="2286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50542" name="Text Box 14"/>
          <p:cNvSpPr txBox="1">
            <a:spLocks noChangeArrowheads="1"/>
          </p:cNvSpPr>
          <p:nvPr/>
        </p:nvSpPr>
        <p:spPr bwMode="auto">
          <a:xfrm>
            <a:off x="5867400" y="2865438"/>
            <a:ext cx="387350" cy="579437"/>
          </a:xfrm>
          <a:prstGeom prst="rect">
            <a:avLst/>
          </a:prstGeom>
          <a:noFill/>
          <a:ln w="9525">
            <a:noFill/>
            <a:miter lim="800000"/>
            <a:headEnd/>
            <a:tailEnd/>
          </a:ln>
          <a:effectLst/>
        </p:spPr>
        <p:txBody>
          <a:bodyPr wrap="none">
            <a:prstTxWarp prst="textNoShape">
              <a:avLst/>
            </a:prstTxWarp>
            <a:spAutoFit/>
          </a:bodyPr>
          <a:lstStyle/>
          <a:p>
            <a:r>
              <a:rPr lang="en-US" sz="3200" b="1">
                <a:latin typeface="Times" pitchFamily="-112" charset="0"/>
              </a:rPr>
              <a:t>v</a:t>
            </a:r>
            <a:endParaRPr lang="en-US">
              <a:latin typeface="Times" pitchFamily="-112" charset="0"/>
            </a:endParaRPr>
          </a:p>
        </p:txBody>
      </p:sp>
      <p:graphicFrame>
        <p:nvGraphicFramePr>
          <p:cNvPr id="150543" name="Object 15"/>
          <p:cNvGraphicFramePr>
            <a:graphicFrameLocks noChangeAspect="1"/>
          </p:cNvGraphicFramePr>
          <p:nvPr/>
        </p:nvGraphicFramePr>
        <p:xfrm>
          <a:off x="1905000" y="1295400"/>
          <a:ext cx="6543675" cy="1027113"/>
        </p:xfrm>
        <a:graphic>
          <a:graphicData uri="http://schemas.openxmlformats.org/presentationml/2006/ole">
            <mc:AlternateContent xmlns:mc="http://schemas.openxmlformats.org/markup-compatibility/2006">
              <mc:Choice xmlns:v="urn:schemas-microsoft-com:vml" Requires="v">
                <p:oleObj spid="_x0000_s79879" name="Equation" r:id="rId3" imgW="3073400" imgH="482600" progId="Equation.3">
                  <p:embed/>
                </p:oleObj>
              </mc:Choice>
              <mc:Fallback>
                <p:oleObj name="Equation" r:id="rId3" imgW="30734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654367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44" name="Text Box 16"/>
          <p:cNvSpPr txBox="1">
            <a:spLocks noChangeArrowheads="1"/>
          </p:cNvSpPr>
          <p:nvPr/>
        </p:nvSpPr>
        <p:spPr bwMode="auto">
          <a:xfrm>
            <a:off x="1276350" y="5837238"/>
            <a:ext cx="5281613" cy="944562"/>
          </a:xfrm>
          <a:prstGeom prst="rect">
            <a:avLst/>
          </a:prstGeom>
          <a:noFill/>
          <a:ln w="9525">
            <a:noFill/>
            <a:miter lim="800000"/>
            <a:headEnd/>
            <a:tailEnd/>
          </a:ln>
          <a:effectLst/>
        </p:spPr>
        <p:txBody>
          <a:bodyPr wrap="none">
            <a:prstTxWarp prst="textNoShape">
              <a:avLst/>
            </a:prstTxWarp>
            <a:spAutoFit/>
          </a:bodyPr>
          <a:lstStyle/>
          <a:p>
            <a:r>
              <a:rPr lang="en-US" i="1">
                <a:latin typeface="Times" pitchFamily="-112" charset="0"/>
              </a:rPr>
              <a:t>x, y = old axes; x’,y’ = new axes</a:t>
            </a:r>
            <a:r>
              <a:rPr lang="en-US" sz="3200" i="1">
                <a:latin typeface="Times" pitchFamily="-112" charset="0"/>
              </a:rPr>
              <a:t> </a:t>
            </a:r>
          </a:p>
          <a:p>
            <a:r>
              <a:rPr lang="en-US" i="1">
                <a:latin typeface="Times" pitchFamily="-112" charset="0"/>
              </a:rPr>
              <a:t>Passive Rotation/ Transformation of Axes</a:t>
            </a:r>
            <a:endParaRPr lang="en-US" sz="3200" i="1">
              <a:latin typeface="Times" pitchFamily="-112" charset="0"/>
            </a:endParaRPr>
          </a:p>
        </p:txBody>
      </p:sp>
      <p:graphicFrame>
        <p:nvGraphicFramePr>
          <p:cNvPr id="150545" name="Object 17"/>
          <p:cNvGraphicFramePr>
            <a:graphicFrameLocks noChangeAspect="1"/>
          </p:cNvGraphicFramePr>
          <p:nvPr/>
        </p:nvGraphicFramePr>
        <p:xfrm>
          <a:off x="1295400" y="4008438"/>
          <a:ext cx="1905000" cy="585787"/>
        </p:xfrm>
        <a:graphic>
          <a:graphicData uri="http://schemas.openxmlformats.org/presentationml/2006/ole">
            <mc:AlternateContent xmlns:mc="http://schemas.openxmlformats.org/markup-compatibility/2006">
              <mc:Choice xmlns:v="urn:schemas-microsoft-com:vml" Requires="v">
                <p:oleObj spid="_x0000_s79880" name="Equation" r:id="rId5" imgW="660400" imgH="203200" progId="Equation.3">
                  <p:embed/>
                </p:oleObj>
              </mc:Choice>
              <mc:Fallback>
                <p:oleObj name="Equation" r:id="rId5" imgW="6604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008438"/>
                        <a:ext cx="1905000"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46" name="Object 18"/>
          <p:cNvGraphicFramePr>
            <a:graphicFrameLocks noChangeAspect="1"/>
          </p:cNvGraphicFramePr>
          <p:nvPr/>
        </p:nvGraphicFramePr>
        <p:xfrm>
          <a:off x="7766050" y="5489575"/>
          <a:ext cx="768350" cy="512763"/>
        </p:xfrm>
        <a:graphic>
          <a:graphicData uri="http://schemas.openxmlformats.org/presentationml/2006/ole">
            <mc:AlternateContent xmlns:mc="http://schemas.openxmlformats.org/markup-compatibility/2006">
              <mc:Choice xmlns:v="urn:schemas-microsoft-com:vml" Requires="v">
                <p:oleObj spid="_x0000_s79881" name="Equation" r:id="rId7" imgW="266700" imgH="177800" progId="Equation.3">
                  <p:embed/>
                </p:oleObj>
              </mc:Choice>
              <mc:Fallback>
                <p:oleObj name="Equation" r:id="rId7" imgW="2667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050" y="5489575"/>
                        <a:ext cx="76835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47" name="Object 19"/>
          <p:cNvGraphicFramePr>
            <a:graphicFrameLocks noChangeAspect="1"/>
          </p:cNvGraphicFramePr>
          <p:nvPr/>
        </p:nvGraphicFramePr>
        <p:xfrm>
          <a:off x="7831138" y="3856038"/>
          <a:ext cx="804862" cy="512762"/>
        </p:xfrm>
        <a:graphic>
          <a:graphicData uri="http://schemas.openxmlformats.org/presentationml/2006/ole">
            <mc:AlternateContent xmlns:mc="http://schemas.openxmlformats.org/markup-compatibility/2006">
              <mc:Choice xmlns:v="urn:schemas-microsoft-com:vml" Requires="v">
                <p:oleObj spid="_x0000_s79882" name="Equation" r:id="rId9" imgW="279400" imgH="177800" progId="Equation.3">
                  <p:embed/>
                </p:oleObj>
              </mc:Choice>
              <mc:Fallback>
                <p:oleObj name="Equation" r:id="rId9" imgW="2794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1138" y="3856038"/>
                        <a:ext cx="804862"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48" name="Object 20"/>
          <p:cNvGraphicFramePr>
            <a:graphicFrameLocks noChangeAspect="1"/>
          </p:cNvGraphicFramePr>
          <p:nvPr/>
        </p:nvGraphicFramePr>
        <p:xfrm>
          <a:off x="2286000" y="3017838"/>
          <a:ext cx="804863" cy="512762"/>
        </p:xfrm>
        <a:graphic>
          <a:graphicData uri="http://schemas.openxmlformats.org/presentationml/2006/ole">
            <mc:AlternateContent xmlns:mc="http://schemas.openxmlformats.org/markup-compatibility/2006">
              <mc:Choice xmlns:v="urn:schemas-microsoft-com:vml" Requires="v">
                <p:oleObj spid="_x0000_s79883" name="Equation" r:id="rId11" imgW="279400" imgH="177800" progId="Equation.3">
                  <p:embed/>
                </p:oleObj>
              </mc:Choice>
              <mc:Fallback>
                <p:oleObj name="Equation" r:id="rId11" imgW="2794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3017838"/>
                        <a:ext cx="804863"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49" name="Object 21"/>
          <p:cNvGraphicFramePr>
            <a:graphicFrameLocks noChangeAspect="1"/>
          </p:cNvGraphicFramePr>
          <p:nvPr/>
        </p:nvGraphicFramePr>
        <p:xfrm>
          <a:off x="4168775" y="3446463"/>
          <a:ext cx="804863" cy="512762"/>
        </p:xfrm>
        <a:graphic>
          <a:graphicData uri="http://schemas.openxmlformats.org/presentationml/2006/ole">
            <mc:AlternateContent xmlns:mc="http://schemas.openxmlformats.org/markup-compatibility/2006">
              <mc:Choice xmlns:v="urn:schemas-microsoft-com:vml" Requires="v">
                <p:oleObj spid="_x0000_s79884" name="Equation" r:id="rId13" imgW="279400" imgH="177800" progId="Equation.3">
                  <p:embed/>
                </p:oleObj>
              </mc:Choice>
              <mc:Fallback>
                <p:oleObj name="Equation" r:id="rId13" imgW="279400" imgH="177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8775" y="3446463"/>
                        <a:ext cx="804863"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63663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A592E8F-2CAC-2D49-B537-BEF433D630D8}" type="slidenum">
              <a:rPr lang="en-US"/>
              <a:pPr/>
              <a:t>68</a:t>
            </a:fld>
            <a:endParaRPr lang="en-US"/>
          </a:p>
        </p:txBody>
      </p:sp>
      <p:sp>
        <p:nvSpPr>
          <p:cNvPr id="152578" name="Rectangle 2"/>
          <p:cNvSpPr>
            <a:spLocks noGrp="1" noChangeArrowheads="1"/>
          </p:cNvSpPr>
          <p:nvPr>
            <p:ph type="title"/>
          </p:nvPr>
        </p:nvSpPr>
        <p:spPr>
          <a:xfrm>
            <a:off x="685800" y="0"/>
            <a:ext cx="7772400" cy="1143000"/>
          </a:xfrm>
        </p:spPr>
        <p:txBody>
          <a:bodyPr/>
          <a:lstStyle/>
          <a:p>
            <a:r>
              <a:rPr lang="en-US"/>
              <a:t>Rotation Matrices</a:t>
            </a:r>
          </a:p>
        </p:txBody>
      </p:sp>
      <p:sp>
        <p:nvSpPr>
          <p:cNvPr id="152579" name="Text Box 3"/>
          <p:cNvSpPr txBox="1">
            <a:spLocks noChangeArrowheads="1"/>
          </p:cNvSpPr>
          <p:nvPr/>
        </p:nvSpPr>
        <p:spPr bwMode="auto">
          <a:xfrm>
            <a:off x="685800" y="3324761"/>
            <a:ext cx="8153400" cy="1323439"/>
          </a:xfrm>
          <a:prstGeom prst="rect">
            <a:avLst/>
          </a:prstGeom>
          <a:noFill/>
          <a:ln w="9525">
            <a:noFill/>
            <a:miter lim="800000"/>
            <a:headEnd/>
            <a:tailEnd/>
          </a:ln>
          <a:effectLst/>
        </p:spPr>
        <p:txBody>
          <a:bodyPr>
            <a:prstTxWarp prst="textNoShape">
              <a:avLst/>
            </a:prstTxWarp>
            <a:spAutoFit/>
          </a:bodyPr>
          <a:lstStyle/>
          <a:p>
            <a:r>
              <a:rPr lang="en-US" sz="2000" dirty="0">
                <a:ea typeface="Times" pitchFamily="-112" charset="0"/>
                <a:cs typeface="Times" pitchFamily="-112" charset="0"/>
              </a:rPr>
              <a:t>Since an </a:t>
            </a:r>
            <a:r>
              <a:rPr lang="en-US" sz="2000" i="1" dirty="0">
                <a:ea typeface="Times" pitchFamily="-112" charset="0"/>
                <a:cs typeface="Times" pitchFamily="-112" charset="0"/>
              </a:rPr>
              <a:t>orthogonal matrix </a:t>
            </a:r>
            <a:r>
              <a:rPr lang="en-US" sz="2000" dirty="0">
                <a:ea typeface="Times" pitchFamily="-112" charset="0"/>
                <a:cs typeface="Times" pitchFamily="-112" charset="0"/>
              </a:rPr>
              <a:t>merely rotates a vector but does not change its length, the determinant is one</a:t>
            </a:r>
            <a:r>
              <a:rPr lang="en-US" sz="2000" dirty="0">
                <a:latin typeface="Times" pitchFamily="-112" charset="0"/>
                <a:ea typeface="Times" pitchFamily="-112" charset="0"/>
                <a:cs typeface="Times" pitchFamily="-112" charset="0"/>
              </a:rPr>
              <a:t>, </a:t>
            </a:r>
            <a:r>
              <a:rPr lang="en-US" sz="2000" i="1" dirty="0" err="1">
                <a:latin typeface="Times" pitchFamily="-112" charset="0"/>
                <a:ea typeface="Times" pitchFamily="-112" charset="0"/>
                <a:cs typeface="Times" pitchFamily="-112" charset="0"/>
              </a:rPr>
              <a:t>det(</a:t>
            </a:r>
            <a:r>
              <a:rPr lang="en-US" sz="2000" b="1" dirty="0" err="1">
                <a:ea typeface="Times" pitchFamily="-112" charset="0"/>
                <a:cs typeface="Times" pitchFamily="-112" charset="0"/>
              </a:rPr>
              <a:t>a</a:t>
            </a:r>
            <a:r>
              <a:rPr lang="en-US" sz="2000" i="1" dirty="0">
                <a:latin typeface="Times" pitchFamily="-112" charset="0"/>
                <a:ea typeface="Times" pitchFamily="-112" charset="0"/>
                <a:cs typeface="Times" pitchFamily="-112" charset="0"/>
              </a:rPr>
              <a:t>)=1</a:t>
            </a:r>
            <a:r>
              <a:rPr lang="en-US" sz="2000" dirty="0">
                <a:latin typeface="Times" pitchFamily="-112" charset="0"/>
                <a:ea typeface="Times" pitchFamily="-112" charset="0"/>
                <a:cs typeface="Times" pitchFamily="-112" charset="0"/>
              </a:rPr>
              <a:t>.</a:t>
            </a:r>
          </a:p>
          <a:p>
            <a:r>
              <a:rPr lang="en-US" sz="2000" dirty="0">
                <a:ea typeface="Times" pitchFamily="-112" charset="0"/>
                <a:cs typeface="Times" pitchFamily="-112" charset="0"/>
              </a:rPr>
              <a:t>Moreover, each row and each column is a unit vector, so these</a:t>
            </a:r>
            <a:r>
              <a:rPr lang="en-US" sz="2000" dirty="0" smtClean="0">
                <a:ea typeface="Times" pitchFamily="-112" charset="0"/>
                <a:cs typeface="Times" pitchFamily="-112" charset="0"/>
              </a:rPr>
              <a:t> six relations apply, resulting in only 3 independent parameters:</a:t>
            </a:r>
            <a:r>
              <a:rPr lang="en-US" sz="2000" dirty="0" smtClean="0">
                <a:latin typeface="Times" pitchFamily="-112" charset="0"/>
                <a:ea typeface="Times" pitchFamily="-112" charset="0"/>
                <a:cs typeface="Times" pitchFamily="-112" charset="0"/>
              </a:rPr>
              <a:t>  </a:t>
            </a:r>
            <a:endParaRPr lang="en-US" sz="2000" dirty="0">
              <a:latin typeface="Times" pitchFamily="-112" charset="0"/>
              <a:ea typeface="Times" pitchFamily="-112" charset="0"/>
              <a:cs typeface="Times" pitchFamily="-112" charset="0"/>
            </a:endParaRPr>
          </a:p>
        </p:txBody>
      </p:sp>
      <p:graphicFrame>
        <p:nvGraphicFramePr>
          <p:cNvPr id="152580" name="Object 4"/>
          <p:cNvGraphicFramePr>
            <a:graphicFrameLocks noChangeAspect="1"/>
          </p:cNvGraphicFramePr>
          <p:nvPr/>
        </p:nvGraphicFramePr>
        <p:xfrm>
          <a:off x="2438400" y="1104900"/>
          <a:ext cx="3589338" cy="1866900"/>
        </p:xfrm>
        <a:graphic>
          <a:graphicData uri="http://schemas.openxmlformats.org/presentationml/2006/ole">
            <mc:AlternateContent xmlns:mc="http://schemas.openxmlformats.org/markup-compatibility/2006">
              <mc:Choice xmlns:v="urn:schemas-microsoft-com:vml" Requires="v">
                <p:oleObj spid="_x0000_s80899" name="Equation" r:id="rId3" imgW="1270000" imgH="660400" progId="Equation.3">
                  <p:embed/>
                </p:oleObj>
              </mc:Choice>
              <mc:Fallback>
                <p:oleObj name="Equation" r:id="rId3" imgW="12700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104900"/>
                        <a:ext cx="3589338" cy="186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1" name="Rectangle 5"/>
          <p:cNvSpPr>
            <a:spLocks noChangeArrowheads="1"/>
          </p:cNvSpPr>
          <p:nvPr/>
        </p:nvSpPr>
        <p:spPr bwMode="auto">
          <a:xfrm>
            <a:off x="0" y="4710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graphicFrame>
        <p:nvGraphicFramePr>
          <p:cNvPr id="152582" name="Object 6"/>
          <p:cNvGraphicFramePr>
            <a:graphicFrameLocks noChangeAspect="1"/>
          </p:cNvGraphicFramePr>
          <p:nvPr/>
        </p:nvGraphicFramePr>
        <p:xfrm>
          <a:off x="2332038" y="5029200"/>
          <a:ext cx="4581525" cy="1651000"/>
        </p:xfrm>
        <a:graphic>
          <a:graphicData uri="http://schemas.openxmlformats.org/presentationml/2006/ole">
            <mc:AlternateContent xmlns:mc="http://schemas.openxmlformats.org/markup-compatibility/2006">
              <mc:Choice xmlns:v="urn:schemas-microsoft-com:vml" Requires="v">
                <p:oleObj spid="_x0000_s80900" name="Equation" r:id="rId5" imgW="1905000" imgH="685800" progId="Equation.3">
                  <p:embed/>
                </p:oleObj>
              </mc:Choice>
              <mc:Fallback>
                <p:oleObj name="Equation" r:id="rId5" imgW="19050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2038" y="5029200"/>
                        <a:ext cx="4581525" cy="165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9015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5ACF529-E959-3E4A-AE96-30685BED7B7F}" type="slidenum">
              <a:rPr lang="en-US"/>
              <a:pPr/>
              <a:t>69</a:t>
            </a:fld>
            <a:endParaRPr lang="en-US"/>
          </a:p>
        </p:txBody>
      </p:sp>
      <p:sp>
        <p:nvSpPr>
          <p:cNvPr id="153602" name="Rectangle 2"/>
          <p:cNvSpPr>
            <a:spLocks noGrp="1" noChangeArrowheads="1"/>
          </p:cNvSpPr>
          <p:nvPr>
            <p:ph type="title"/>
          </p:nvPr>
        </p:nvSpPr>
        <p:spPr>
          <a:xfrm>
            <a:off x="685800" y="76200"/>
            <a:ext cx="7772400" cy="1143000"/>
          </a:xfrm>
        </p:spPr>
        <p:txBody>
          <a:bodyPr/>
          <a:lstStyle/>
          <a:p>
            <a:r>
              <a:rPr lang="en-US"/>
              <a:t>Scalars, Vectors, Tensors</a:t>
            </a:r>
          </a:p>
        </p:txBody>
      </p:sp>
      <p:sp>
        <p:nvSpPr>
          <p:cNvPr id="153603" name="Rectangle 3"/>
          <p:cNvSpPr>
            <a:spLocks noGrp="1" noChangeArrowheads="1"/>
          </p:cNvSpPr>
          <p:nvPr>
            <p:ph type="body" idx="1"/>
          </p:nvPr>
        </p:nvSpPr>
        <p:spPr>
          <a:xfrm>
            <a:off x="762000" y="1219200"/>
            <a:ext cx="7772400" cy="5105400"/>
          </a:xfrm>
        </p:spPr>
        <p:txBody>
          <a:bodyPr/>
          <a:lstStyle/>
          <a:p>
            <a:pPr>
              <a:lnSpc>
                <a:spcPct val="90000"/>
              </a:lnSpc>
            </a:pPr>
            <a:r>
              <a:rPr lang="en-US" sz="2800" i="1"/>
              <a:t>Scalar</a:t>
            </a:r>
            <a:r>
              <a:rPr lang="en-US" sz="2800"/>
              <a:t>:= quantity that requires only one number, e.g. density, mass, specific heat.</a:t>
            </a:r>
          </a:p>
          <a:p>
            <a:pPr>
              <a:lnSpc>
                <a:spcPct val="90000"/>
              </a:lnSpc>
            </a:pPr>
            <a:r>
              <a:rPr lang="en-US" sz="2800" i="1"/>
              <a:t>Vector</a:t>
            </a:r>
            <a:r>
              <a:rPr lang="en-US" sz="2800"/>
              <a:t>:= quantity that has direction as well as magnitude, e.g. velocity, current, magnetization; requires 3 numbers or </a:t>
            </a:r>
            <a:r>
              <a:rPr lang="en-US" sz="2800" i="1"/>
              <a:t>coefficients </a:t>
            </a:r>
            <a:r>
              <a:rPr lang="en-US" sz="2800"/>
              <a:t>(in 3D).</a:t>
            </a:r>
          </a:p>
          <a:p>
            <a:pPr>
              <a:lnSpc>
                <a:spcPct val="90000"/>
              </a:lnSpc>
            </a:pPr>
            <a:r>
              <a:rPr lang="en-US" sz="2800" i="1"/>
              <a:t>Tensor</a:t>
            </a:r>
            <a:r>
              <a:rPr lang="en-US" sz="2800"/>
              <a:t>:= quantity that requires higher order descriptions but is the same, no matter what coordinate system is used to describe it, e.g. stress, strain, elastic modulus; requires 9 (or more, depending on rank) numbers or </a:t>
            </a:r>
            <a:r>
              <a:rPr lang="en-US" sz="2800" i="1"/>
              <a:t>coefficients</a:t>
            </a:r>
            <a:r>
              <a:rPr lang="en-US" sz="2800"/>
              <a:t>.</a:t>
            </a:r>
          </a:p>
        </p:txBody>
      </p:sp>
      <p:sp>
        <p:nvSpPr>
          <p:cNvPr id="153604" name="Rectangle 4"/>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39885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E1B069-6A4A-1045-928C-EB965BE559AE}" type="slidenum">
              <a:rPr lang="en-US"/>
              <a:pPr/>
              <a:t>7</a:t>
            </a:fld>
            <a:endParaRPr lang="en-US"/>
          </a:p>
        </p:txBody>
      </p:sp>
      <p:sp>
        <p:nvSpPr>
          <p:cNvPr id="8194" name="Rectangle 2"/>
          <p:cNvSpPr>
            <a:spLocks noGrp="1" noChangeArrowheads="1"/>
          </p:cNvSpPr>
          <p:nvPr>
            <p:ph type="title"/>
          </p:nvPr>
        </p:nvSpPr>
        <p:spPr/>
        <p:txBody>
          <a:bodyPr/>
          <a:lstStyle/>
          <a:p>
            <a:r>
              <a:rPr lang="en-US" dirty="0" err="1">
                <a:solidFill>
                  <a:schemeClr val="tx1"/>
                </a:solidFill>
                <a:ea typeface="Cambria"/>
                <a:cs typeface="Cambria"/>
              </a:rPr>
              <a:t>Websters</a:t>
            </a:r>
            <a:r>
              <a:rPr lang="en-US" dirty="0">
                <a:solidFill>
                  <a:schemeClr val="tx1"/>
                </a:solidFill>
                <a:ea typeface="Cambria"/>
                <a:cs typeface="Cambria"/>
              </a:rPr>
              <a:t>’ Dictionary, </a:t>
            </a:r>
            <a:r>
              <a:rPr lang="en-US" i="0" dirty="0">
                <a:solidFill>
                  <a:schemeClr val="tx1"/>
                </a:solidFill>
                <a:ea typeface="Cambria"/>
                <a:cs typeface="Cambria"/>
              </a:rPr>
              <a:t>anisotropy</a:t>
            </a:r>
          </a:p>
        </p:txBody>
      </p:sp>
      <p:sp>
        <p:nvSpPr>
          <p:cNvPr id="8195" name="Rectangle 3"/>
          <p:cNvSpPr>
            <a:spLocks noGrp="1" noChangeArrowheads="1"/>
          </p:cNvSpPr>
          <p:nvPr>
            <p:ph type="body" idx="1"/>
          </p:nvPr>
        </p:nvSpPr>
        <p:spPr/>
        <p:txBody>
          <a:bodyPr/>
          <a:lstStyle/>
          <a:p>
            <a:r>
              <a:rPr lang="en-US" sz="2400" i="1" dirty="0">
                <a:ea typeface="Cambria"/>
                <a:cs typeface="Cambria"/>
              </a:rPr>
              <a:t>Main Entry: </a:t>
            </a:r>
            <a:r>
              <a:rPr lang="en-US" sz="2400" i="1" dirty="0" err="1">
                <a:ea typeface="Cambria"/>
                <a:cs typeface="Cambria"/>
              </a:rPr>
              <a:t>an·iso·trop·ic</a:t>
            </a:r>
            <a:endParaRPr lang="en-US" sz="2400" i="1" dirty="0">
              <a:ea typeface="Cambria"/>
              <a:cs typeface="Cambria"/>
            </a:endParaRPr>
          </a:p>
          <a:p>
            <a:r>
              <a:rPr lang="en-US" sz="2400" i="1" dirty="0">
                <a:ea typeface="Cambria"/>
                <a:cs typeface="Cambria"/>
              </a:rPr>
              <a:t>Pronunciation: "a-"</a:t>
            </a:r>
            <a:r>
              <a:rPr lang="en-US" sz="2400" i="1" dirty="0" err="1">
                <a:ea typeface="Cambria"/>
                <a:cs typeface="Cambria"/>
              </a:rPr>
              <a:t>nI</a:t>
            </a:r>
            <a:r>
              <a:rPr lang="en-US" sz="2400" i="1" dirty="0">
                <a:ea typeface="Cambria"/>
                <a:cs typeface="Cambria"/>
              </a:rPr>
              <a:t>-s&amp;-'</a:t>
            </a:r>
            <a:r>
              <a:rPr lang="en-US" sz="2400" i="1" dirty="0" err="1">
                <a:ea typeface="Cambria"/>
                <a:cs typeface="Cambria"/>
              </a:rPr>
              <a:t>trä-pik</a:t>
            </a:r>
            <a:endParaRPr lang="en-US" sz="2400" i="1" dirty="0">
              <a:ea typeface="Cambria"/>
              <a:cs typeface="Cambria"/>
            </a:endParaRPr>
          </a:p>
          <a:p>
            <a:r>
              <a:rPr lang="en-US" sz="2400" i="1" dirty="0">
                <a:ea typeface="Cambria"/>
                <a:cs typeface="Cambria"/>
              </a:rPr>
              <a:t>Function: adjective</a:t>
            </a:r>
          </a:p>
          <a:p>
            <a:r>
              <a:rPr lang="en-US" sz="2400" i="1" dirty="0">
                <a:ea typeface="Cambria"/>
                <a:cs typeface="Cambria"/>
              </a:rPr>
              <a:t>Date: 1879: exhibiting </a:t>
            </a:r>
            <a:r>
              <a:rPr lang="en-US" sz="2400" dirty="0">
                <a:ea typeface="Cambria"/>
                <a:cs typeface="Cambria"/>
              </a:rPr>
              <a:t>properties with different values when measured in different directions</a:t>
            </a:r>
            <a:r>
              <a:rPr lang="en-US" sz="2400" i="1" dirty="0">
                <a:ea typeface="Cambria"/>
                <a:cs typeface="Cambria"/>
              </a:rPr>
              <a:t> &lt;an anisotropic crystal&gt;</a:t>
            </a:r>
          </a:p>
          <a:p>
            <a:r>
              <a:rPr lang="en-US" sz="2400" i="1" dirty="0">
                <a:ea typeface="Cambria"/>
                <a:cs typeface="Cambria"/>
              </a:rPr>
              <a:t>- </a:t>
            </a:r>
            <a:r>
              <a:rPr lang="en-US" sz="2400" i="1" dirty="0" err="1">
                <a:ea typeface="Cambria"/>
                <a:cs typeface="Cambria"/>
              </a:rPr>
              <a:t>an·iso·trop·i·cal·ly</a:t>
            </a:r>
            <a:r>
              <a:rPr lang="en-US" sz="2400" i="1" dirty="0">
                <a:ea typeface="Cambria"/>
                <a:cs typeface="Cambria"/>
              </a:rPr>
              <a:t> /-pi-k(&amp;-)</a:t>
            </a:r>
            <a:r>
              <a:rPr lang="en-US" sz="2400" i="1" dirty="0" err="1">
                <a:ea typeface="Cambria"/>
                <a:cs typeface="Cambria"/>
              </a:rPr>
              <a:t>lE</a:t>
            </a:r>
            <a:r>
              <a:rPr lang="en-US" sz="2400" i="1" dirty="0">
                <a:ea typeface="Cambria"/>
                <a:cs typeface="Cambria"/>
              </a:rPr>
              <a:t>/ adverb</a:t>
            </a:r>
          </a:p>
          <a:p>
            <a:r>
              <a:rPr lang="en-US" sz="2400" i="1" dirty="0">
                <a:ea typeface="Cambria"/>
                <a:cs typeface="Cambria"/>
              </a:rPr>
              <a:t>- </a:t>
            </a:r>
            <a:r>
              <a:rPr lang="en-US" sz="2400" i="1" dirty="0" err="1">
                <a:ea typeface="Cambria"/>
                <a:cs typeface="Cambria"/>
              </a:rPr>
              <a:t>an·isot·ro·py</a:t>
            </a:r>
            <a:r>
              <a:rPr lang="en-US" sz="2400" i="1" dirty="0">
                <a:ea typeface="Cambria"/>
                <a:cs typeface="Cambria"/>
              </a:rPr>
              <a:t> /-(")</a:t>
            </a:r>
            <a:r>
              <a:rPr lang="en-US" sz="2400" i="1" dirty="0" err="1">
                <a:ea typeface="Cambria"/>
                <a:cs typeface="Cambria"/>
              </a:rPr>
              <a:t>nI</a:t>
            </a:r>
            <a:r>
              <a:rPr lang="en-US" sz="2400" i="1" dirty="0">
                <a:ea typeface="Cambria"/>
                <a:cs typeface="Cambria"/>
              </a:rPr>
              <a:t>-'</a:t>
            </a:r>
            <a:r>
              <a:rPr lang="en-US" sz="2400" i="1" dirty="0" err="1">
                <a:ea typeface="Cambria"/>
                <a:cs typeface="Cambria"/>
              </a:rPr>
              <a:t>sä-tr</a:t>
            </a:r>
            <a:r>
              <a:rPr lang="en-US" sz="2400" i="1" dirty="0">
                <a:ea typeface="Cambria"/>
                <a:cs typeface="Cambria"/>
              </a:rPr>
              <a:t>&amp;-</a:t>
            </a:r>
            <a:r>
              <a:rPr lang="en-US" sz="2400" i="1" dirty="0" err="1">
                <a:ea typeface="Cambria"/>
                <a:cs typeface="Cambria"/>
              </a:rPr>
              <a:t>pE</a:t>
            </a:r>
            <a:r>
              <a:rPr lang="en-US" sz="2400" i="1" dirty="0">
                <a:ea typeface="Cambria"/>
                <a:cs typeface="Cambria"/>
              </a:rPr>
              <a:t>/ also </a:t>
            </a:r>
            <a:r>
              <a:rPr lang="en-US" sz="2400" i="1" dirty="0" err="1">
                <a:ea typeface="Cambria"/>
                <a:cs typeface="Cambria"/>
              </a:rPr>
              <a:t>an·isot·ro·pism</a:t>
            </a:r>
            <a:r>
              <a:rPr lang="en-US" sz="2400" i="1" dirty="0">
                <a:ea typeface="Cambria"/>
                <a:cs typeface="Cambria"/>
              </a:rPr>
              <a:t> /-"</a:t>
            </a:r>
            <a:r>
              <a:rPr lang="en-US" sz="2400" i="1" dirty="0" err="1">
                <a:ea typeface="Cambria"/>
                <a:cs typeface="Cambria"/>
              </a:rPr>
              <a:t>pi-z&amp;m</a:t>
            </a:r>
            <a:r>
              <a:rPr lang="en-US" sz="2400" i="1" dirty="0">
                <a:ea typeface="Cambria"/>
                <a:cs typeface="Cambria"/>
              </a:rPr>
              <a:t>/ noun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61D2C89-DEAC-714C-924B-5D438A406C68}" type="slidenum">
              <a:rPr lang="en-US"/>
              <a:pPr/>
              <a:t>70</a:t>
            </a:fld>
            <a:endParaRPr lang="en-US"/>
          </a:p>
        </p:txBody>
      </p:sp>
      <p:sp>
        <p:nvSpPr>
          <p:cNvPr id="154626" name="Rectangle 2"/>
          <p:cNvSpPr>
            <a:spLocks noGrp="1" noChangeArrowheads="1"/>
          </p:cNvSpPr>
          <p:nvPr>
            <p:ph type="title"/>
          </p:nvPr>
        </p:nvSpPr>
        <p:spPr>
          <a:xfrm>
            <a:off x="685800" y="76200"/>
            <a:ext cx="8077200" cy="1143000"/>
          </a:xfrm>
        </p:spPr>
        <p:txBody>
          <a:bodyPr/>
          <a:lstStyle/>
          <a:p>
            <a:r>
              <a:rPr lang="en-US" sz="3600"/>
              <a:t>Scalars, Vectors, Tensors: NOTATION</a:t>
            </a:r>
          </a:p>
        </p:txBody>
      </p:sp>
      <p:sp>
        <p:nvSpPr>
          <p:cNvPr id="154627" name="Rectangle 3"/>
          <p:cNvSpPr>
            <a:spLocks noGrp="1" noChangeArrowheads="1"/>
          </p:cNvSpPr>
          <p:nvPr>
            <p:ph type="body" idx="1"/>
          </p:nvPr>
        </p:nvSpPr>
        <p:spPr>
          <a:xfrm>
            <a:off x="685800" y="1219200"/>
            <a:ext cx="7848600" cy="5410200"/>
          </a:xfrm>
        </p:spPr>
        <p:txBody>
          <a:bodyPr/>
          <a:lstStyle/>
          <a:p>
            <a:pPr>
              <a:lnSpc>
                <a:spcPct val="90000"/>
              </a:lnSpc>
            </a:pPr>
            <a:r>
              <a:rPr lang="en-US" sz="2000" dirty="0"/>
              <a:t>General case: three dimensions</a:t>
            </a:r>
          </a:p>
          <a:p>
            <a:pPr>
              <a:lnSpc>
                <a:spcPct val="90000"/>
              </a:lnSpc>
            </a:pPr>
            <a:r>
              <a:rPr lang="en-US" sz="2000" dirty="0"/>
              <a:t>Vector: needs </a:t>
            </a:r>
            <a:r>
              <a:rPr lang="en-US" sz="2000" i="1" dirty="0"/>
              <a:t>3 numbers </a:t>
            </a:r>
            <a:r>
              <a:rPr lang="en-US" sz="2000" dirty="0"/>
              <a:t>or coefficients to quantify its </a:t>
            </a:r>
            <a:r>
              <a:rPr lang="en-US" sz="2000" i="1" dirty="0"/>
              <a:t>x</a:t>
            </a:r>
            <a:r>
              <a:rPr lang="en-US" sz="2000" dirty="0"/>
              <a:t>, </a:t>
            </a:r>
            <a:r>
              <a:rPr lang="en-US" sz="2000" i="1" dirty="0"/>
              <a:t>y</a:t>
            </a:r>
            <a:r>
              <a:rPr lang="en-US" sz="2000" dirty="0"/>
              <a:t> and </a:t>
            </a:r>
            <a:r>
              <a:rPr lang="en-US" sz="2000" i="1" dirty="0"/>
              <a:t>z</a:t>
            </a:r>
            <a:r>
              <a:rPr lang="en-US" sz="2000" dirty="0"/>
              <a:t> components.  </a:t>
            </a:r>
          </a:p>
          <a:p>
            <a:pPr>
              <a:lnSpc>
                <a:spcPct val="90000"/>
              </a:lnSpc>
            </a:pPr>
            <a:r>
              <a:rPr lang="en-US" sz="2000" dirty="0"/>
              <a:t>Two notations for vectors: “vector-tensor notation” where </a:t>
            </a:r>
            <a:r>
              <a:rPr lang="en-US" sz="2000" b="1" dirty="0"/>
              <a:t>bold-face </a:t>
            </a:r>
            <a:r>
              <a:rPr lang="en-US" sz="2000" dirty="0"/>
              <a:t>implies higher-than-scalar nature; “component notation” where a suffix(-</a:t>
            </a:r>
            <a:r>
              <a:rPr lang="en-US" sz="2000" dirty="0" err="1"/>
              <a:t>es</a:t>
            </a:r>
            <a:r>
              <a:rPr lang="en-US" sz="2000" dirty="0"/>
              <a:t>) show how many coefficients are needed.</a:t>
            </a:r>
          </a:p>
          <a:p>
            <a:pPr>
              <a:lnSpc>
                <a:spcPct val="90000"/>
              </a:lnSpc>
            </a:pPr>
            <a:r>
              <a:rPr lang="en-US" sz="2000" dirty="0"/>
              <a:t>Vector: either </a:t>
            </a:r>
            <a:r>
              <a:rPr lang="en-US" sz="2000" b="1" dirty="0"/>
              <a:t>b</a:t>
            </a:r>
            <a:r>
              <a:rPr lang="en-US" sz="2000" dirty="0"/>
              <a:t> or </a:t>
            </a:r>
            <a:r>
              <a:rPr lang="en-US" sz="2000" i="1" dirty="0" err="1">
                <a:latin typeface="Times" pitchFamily="-112" charset="0"/>
              </a:rPr>
              <a:t>b</a:t>
            </a:r>
            <a:r>
              <a:rPr lang="en-US" sz="2000" i="1" baseline="-25000" dirty="0" err="1">
                <a:latin typeface="Times" pitchFamily="-112" charset="0"/>
              </a:rPr>
              <a:t>i</a:t>
            </a:r>
            <a:r>
              <a:rPr lang="en-US" sz="2000" i="1" dirty="0" err="1" smtClean="0">
                <a:latin typeface="Times" pitchFamily="-112" charset="0"/>
              </a:rPr>
              <a:t>,i</a:t>
            </a:r>
            <a:r>
              <a:rPr lang="en-US" sz="2000" i="1" dirty="0" smtClean="0">
                <a:latin typeface="Times" pitchFamily="-112" charset="0"/>
              </a:rPr>
              <a:t> </a:t>
            </a:r>
            <a:r>
              <a:rPr lang="en-US" sz="2000" i="1" dirty="0" smtClean="0">
                <a:latin typeface="Symbol" pitchFamily="-112" charset="2"/>
                <a:sym typeface="Symbol" pitchFamily="-112" charset="2"/>
              </a:rPr>
              <a:t> </a:t>
            </a:r>
            <a:r>
              <a:rPr lang="en-US" sz="2000" i="1" dirty="0" smtClean="0">
                <a:latin typeface="Times" pitchFamily="-112" charset="0"/>
              </a:rPr>
              <a:t>{</a:t>
            </a:r>
            <a:r>
              <a:rPr lang="en-US" sz="2000" i="1" dirty="0">
                <a:latin typeface="Times" pitchFamily="-112" charset="0"/>
              </a:rPr>
              <a:t>1,2,3}</a:t>
            </a:r>
            <a:r>
              <a:rPr lang="en-US" sz="2000" i="1" dirty="0">
                <a:sym typeface="Symbol" pitchFamily="-112" charset="2"/>
              </a:rPr>
              <a:t>, or, </a:t>
            </a:r>
            <a:r>
              <a:rPr lang="en-US" sz="2000" i="1" dirty="0" err="1" smtClean="0">
                <a:latin typeface="Times" pitchFamily="-112" charset="0"/>
              </a:rPr>
              <a:t>i</a:t>
            </a:r>
            <a:r>
              <a:rPr lang="en-US" sz="2000" i="1" dirty="0" smtClean="0">
                <a:latin typeface="Times" pitchFamily="-112" charset="0"/>
              </a:rPr>
              <a:t> </a:t>
            </a:r>
            <a:r>
              <a:rPr lang="en-US" sz="2000" i="1" dirty="0" smtClean="0">
                <a:latin typeface="Symbol" pitchFamily="-112" charset="2"/>
                <a:sym typeface="Symbol" pitchFamily="-112" charset="2"/>
              </a:rPr>
              <a:t> </a:t>
            </a:r>
            <a:r>
              <a:rPr lang="en-US" sz="2000" i="1" dirty="0" smtClean="0">
                <a:latin typeface="Times" pitchFamily="-112" charset="0"/>
              </a:rPr>
              <a:t>{</a:t>
            </a:r>
            <a:r>
              <a:rPr lang="en-US" sz="2000" i="1" dirty="0" err="1">
                <a:latin typeface="Times" pitchFamily="-112" charset="0"/>
              </a:rPr>
              <a:t>x,y,z</a:t>
            </a:r>
            <a:r>
              <a:rPr lang="en-US" sz="2000" i="1" dirty="0">
                <a:latin typeface="Times" pitchFamily="-112" charset="0"/>
              </a:rPr>
              <a:t>}</a:t>
            </a:r>
            <a:r>
              <a:rPr lang="en-US" sz="2000" dirty="0">
                <a:sym typeface="Symbol" pitchFamily="-112" charset="2"/>
              </a:rPr>
              <a:t>.</a:t>
            </a:r>
          </a:p>
          <a:p>
            <a:pPr>
              <a:lnSpc>
                <a:spcPct val="90000"/>
              </a:lnSpc>
            </a:pPr>
            <a:r>
              <a:rPr lang="en-US" sz="2000" dirty="0">
                <a:sym typeface="Symbol" pitchFamily="-112" charset="2"/>
              </a:rPr>
              <a:t>2nd rank tensor: either </a:t>
            </a:r>
            <a:r>
              <a:rPr lang="en-US" sz="2000" b="1" dirty="0">
                <a:sym typeface="Symbol" pitchFamily="-112" charset="2"/>
              </a:rPr>
              <a:t>T</a:t>
            </a:r>
            <a:r>
              <a:rPr lang="en-US" sz="2000" dirty="0">
                <a:sym typeface="Symbol" pitchFamily="-112" charset="2"/>
              </a:rPr>
              <a:t> or</a:t>
            </a:r>
            <a:r>
              <a:rPr lang="en-US" sz="2000" dirty="0">
                <a:latin typeface="Times" pitchFamily="-112" charset="0"/>
              </a:rPr>
              <a:t> </a:t>
            </a:r>
            <a:r>
              <a:rPr lang="en-US" sz="2000" i="1" dirty="0" err="1">
                <a:latin typeface="Times" pitchFamily="-112" charset="0"/>
              </a:rPr>
              <a:t>T</a:t>
            </a:r>
            <a:r>
              <a:rPr lang="en-US" sz="2000" i="1" baseline="-25000" dirty="0" err="1">
                <a:latin typeface="Times" pitchFamily="-112" charset="0"/>
              </a:rPr>
              <a:t>ij</a:t>
            </a:r>
            <a:r>
              <a:rPr lang="en-US" sz="2000" i="1" dirty="0">
                <a:latin typeface="Times" pitchFamily="-112" charset="0"/>
              </a:rPr>
              <a:t>, </a:t>
            </a:r>
            <a:r>
              <a:rPr lang="en-US" sz="2000" i="1" dirty="0" err="1">
                <a:latin typeface="Times" pitchFamily="-112" charset="0"/>
              </a:rPr>
              <a:t>i,</a:t>
            </a:r>
            <a:r>
              <a:rPr lang="en-US" sz="2000" i="1" dirty="0" err="1" smtClean="0">
                <a:latin typeface="Times" pitchFamily="-112" charset="0"/>
              </a:rPr>
              <a:t>j</a:t>
            </a:r>
            <a:r>
              <a:rPr lang="en-US" sz="2000" i="1" dirty="0" smtClean="0">
                <a:latin typeface="Times" pitchFamily="-112" charset="0"/>
              </a:rPr>
              <a:t> </a:t>
            </a:r>
            <a:r>
              <a:rPr lang="en-US" sz="2000" i="1" dirty="0" smtClean="0">
                <a:sym typeface="Symbol" pitchFamily="-112" charset="2"/>
              </a:rPr>
              <a:t> </a:t>
            </a:r>
            <a:r>
              <a:rPr lang="en-US" sz="2000" i="1" dirty="0" smtClean="0">
                <a:latin typeface="Times" pitchFamily="-112" charset="0"/>
              </a:rPr>
              <a:t>{</a:t>
            </a:r>
            <a:r>
              <a:rPr lang="en-US" sz="2000" i="1" dirty="0">
                <a:latin typeface="Times" pitchFamily="-112" charset="0"/>
              </a:rPr>
              <a:t>1,2,3}</a:t>
            </a:r>
            <a:endParaRPr lang="en-US" sz="2000" dirty="0">
              <a:sym typeface="Symbol" pitchFamily="-112" charset="2"/>
            </a:endParaRPr>
          </a:p>
          <a:p>
            <a:pPr>
              <a:lnSpc>
                <a:spcPct val="90000"/>
              </a:lnSpc>
            </a:pPr>
            <a:r>
              <a:rPr lang="en-US" sz="2000" dirty="0">
                <a:sym typeface="Symbol" pitchFamily="-112" charset="2"/>
              </a:rPr>
              <a:t>Advantage of vector-tensor notation is that the equations work in any reference frame.  By contrast, when component notation is used, the actual values of the coefficients depend on which reference frame is used.</a:t>
            </a:r>
          </a:p>
          <a:p>
            <a:pPr>
              <a:lnSpc>
                <a:spcPct val="90000"/>
              </a:lnSpc>
            </a:pPr>
            <a:r>
              <a:rPr lang="en-US" sz="2000" dirty="0"/>
              <a:t>If you see subscripts attached to a quantity, it is (almost always) a tensor and the Einstein summation convention is assumed. The Einstein summation convention says that a repeated index (on the RHS) implies summation over that index (typically 1,2, and 3 in 3D).</a:t>
            </a:r>
            <a:endParaRPr lang="en-US" sz="2000" i="1" dirty="0">
              <a:sym typeface="Symbol" pitchFamily="-112" charset="2"/>
            </a:endParaRPr>
          </a:p>
        </p:txBody>
      </p:sp>
      <p:sp>
        <p:nvSpPr>
          <p:cNvPr id="154628" name="Rectangle 4"/>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47730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3029BE-460C-1E4C-9EF0-47C37DB19AB6}" type="slidenum">
              <a:rPr lang="en-US"/>
              <a:pPr/>
              <a:t>8</a:t>
            </a:fld>
            <a:endParaRPr lang="en-US"/>
          </a:p>
        </p:txBody>
      </p:sp>
      <p:sp>
        <p:nvSpPr>
          <p:cNvPr id="50178" name="Rectangle 2"/>
          <p:cNvSpPr>
            <a:spLocks noGrp="1" noChangeArrowheads="1"/>
          </p:cNvSpPr>
          <p:nvPr>
            <p:ph type="title"/>
          </p:nvPr>
        </p:nvSpPr>
        <p:spPr>
          <a:xfrm>
            <a:off x="685800" y="304800"/>
            <a:ext cx="7772400" cy="1143000"/>
          </a:xfrm>
        </p:spPr>
        <p:txBody>
          <a:bodyPr/>
          <a:lstStyle/>
          <a:p>
            <a:r>
              <a:rPr lang="en-US"/>
              <a:t>People</a:t>
            </a:r>
          </a:p>
        </p:txBody>
      </p:sp>
      <p:sp>
        <p:nvSpPr>
          <p:cNvPr id="50179" name="Rectangle 3"/>
          <p:cNvSpPr>
            <a:spLocks noGrp="1" noChangeArrowheads="1"/>
          </p:cNvSpPr>
          <p:nvPr>
            <p:ph type="body" idx="1"/>
          </p:nvPr>
        </p:nvSpPr>
        <p:spPr>
          <a:xfrm>
            <a:off x="533400" y="1600200"/>
            <a:ext cx="4953000" cy="4648200"/>
          </a:xfrm>
        </p:spPr>
        <p:txBody>
          <a:bodyPr/>
          <a:lstStyle/>
          <a:p>
            <a:pPr>
              <a:lnSpc>
                <a:spcPct val="90000"/>
              </a:lnSpc>
            </a:pPr>
            <a:r>
              <a:rPr lang="en-US" sz="2800" dirty="0"/>
              <a:t>The development of the field is greatly indebted to Hans J. Bunge who </a:t>
            </a:r>
            <a:r>
              <a:rPr lang="en-US" sz="2800" dirty="0" smtClean="0"/>
              <a:t>passed </a:t>
            </a:r>
            <a:r>
              <a:rPr lang="en-US" sz="2800" dirty="0"/>
              <a:t>away </a:t>
            </a:r>
            <a:r>
              <a:rPr lang="en-US" sz="2800" dirty="0" smtClean="0"/>
              <a:t>in 2006</a:t>
            </a:r>
            <a:r>
              <a:rPr lang="en-US" sz="2800" dirty="0"/>
              <a:t>.</a:t>
            </a:r>
          </a:p>
          <a:p>
            <a:pPr>
              <a:lnSpc>
                <a:spcPct val="90000"/>
              </a:lnSpc>
            </a:pPr>
            <a:r>
              <a:rPr lang="en-US" sz="2800" dirty="0"/>
              <a:t>His </a:t>
            </a:r>
            <a:r>
              <a:rPr lang="en-US" sz="2800" dirty="0" smtClean="0"/>
              <a:t>textbook (translated from the </a:t>
            </a:r>
            <a:r>
              <a:rPr lang="en-US" sz="2800" dirty="0"/>
              <a:t>German original), </a:t>
            </a:r>
            <a:r>
              <a:rPr lang="en-US" sz="2800" i="1" dirty="0" smtClean="0"/>
              <a:t>Texture </a:t>
            </a:r>
            <a:r>
              <a:rPr lang="en-US" sz="2800" i="1" dirty="0"/>
              <a:t>Analysis in Materials </a:t>
            </a:r>
            <a:r>
              <a:rPr lang="en-US" sz="2800" i="1" dirty="0" smtClean="0"/>
              <a:t>Science</a:t>
            </a:r>
            <a:r>
              <a:rPr lang="en-US" sz="2800" dirty="0" smtClean="0"/>
              <a:t>, </a:t>
            </a:r>
            <a:r>
              <a:rPr lang="en-US" sz="2800" dirty="0"/>
              <a:t>is a very useful reference and many of his suggestions are only just now being developed into useful tools</a:t>
            </a:r>
          </a:p>
        </p:txBody>
      </p:sp>
      <p:pic>
        <p:nvPicPr>
          <p:cNvPr id="50180" name="Picture 4" descr="Bunge_NachrufCLZ"/>
          <p:cNvPicPr>
            <a:picLocks noChangeAspect="1" noChangeArrowheads="1"/>
          </p:cNvPicPr>
          <p:nvPr/>
        </p:nvPicPr>
        <p:blipFill>
          <a:blip r:embed="rId2"/>
          <a:srcRect l="9262" t="55542" r="71286"/>
          <a:stretch>
            <a:fillRect/>
          </a:stretch>
        </p:blipFill>
        <p:spPr bwMode="auto">
          <a:xfrm>
            <a:off x="5562600" y="1778000"/>
            <a:ext cx="3163888" cy="4470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8CEF91-F51F-204C-9194-D1E756632A44}" type="slidenum">
              <a:rPr lang="en-US"/>
              <a:pPr/>
              <a:t>9</a:t>
            </a:fld>
            <a:endParaRPr lang="en-US"/>
          </a:p>
        </p:txBody>
      </p:sp>
      <p:sp>
        <p:nvSpPr>
          <p:cNvPr id="3074" name="Rectangle 2"/>
          <p:cNvSpPr>
            <a:spLocks noGrp="1" noChangeArrowheads="1"/>
          </p:cNvSpPr>
          <p:nvPr>
            <p:ph type="title"/>
          </p:nvPr>
        </p:nvSpPr>
        <p:spPr/>
        <p:txBody>
          <a:bodyPr/>
          <a:lstStyle/>
          <a:p>
            <a:r>
              <a:rPr lang="en-US"/>
              <a:t>Microstructure</a:t>
            </a:r>
          </a:p>
        </p:txBody>
      </p:sp>
      <p:sp>
        <p:nvSpPr>
          <p:cNvPr id="3075" name="Rectangle 3"/>
          <p:cNvSpPr>
            <a:spLocks noGrp="1" noChangeArrowheads="1"/>
          </p:cNvSpPr>
          <p:nvPr>
            <p:ph type="body" idx="1"/>
          </p:nvPr>
        </p:nvSpPr>
        <p:spPr/>
        <p:txBody>
          <a:bodyPr/>
          <a:lstStyle/>
          <a:p>
            <a:r>
              <a:rPr lang="en-US" sz="2400"/>
              <a:t>Conventional Approach: grain structure, phase structure (</a:t>
            </a:r>
            <a:r>
              <a:rPr lang="en-US" sz="2400" i="1"/>
              <a:t>qualitative</a:t>
            </a:r>
            <a:r>
              <a:rPr lang="en-US" sz="2400"/>
              <a:t>, image based), emphasizes interfaces and boundaries between phases.</a:t>
            </a:r>
          </a:p>
          <a:p>
            <a:r>
              <a:rPr lang="en-US" sz="2400"/>
              <a:t>Quantitative (conventional): grain size, aspect ratio(s), particle size, phase connectivity.</a:t>
            </a:r>
          </a:p>
          <a:p>
            <a:r>
              <a:rPr lang="en-US" sz="2400" i="1"/>
              <a:t>Modern </a:t>
            </a:r>
            <a:r>
              <a:rPr lang="en-US" sz="2400"/>
              <a:t>Quantitative: (probability) distributions of orientation of crystal axes (relative to a reference frame) of crystals or boundaries between crystals.  Properties calculated from distributions and/or microstructures with orientation included.</a:t>
            </a:r>
          </a:p>
        </p:txBody>
      </p:sp>
    </p:spTree>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D0990"/>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3256</TotalTime>
  <Words>6307</Words>
  <Application>Microsoft Macintosh PowerPoint</Application>
  <PresentationFormat>On-screen Show (4:3)</PresentationFormat>
  <Paragraphs>616</Paragraphs>
  <Slides>70</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74" baseType="lpstr">
      <vt:lpstr>Blank</vt:lpstr>
      <vt:lpstr>Document</vt:lpstr>
      <vt:lpstr>Equation</vt:lpstr>
      <vt:lpstr>Microsoft Equation</vt:lpstr>
      <vt:lpstr>27-750, Advanced Characterization and Microstructural Analysis:  Texture and its Effect on Anisotropic Properties</vt:lpstr>
      <vt:lpstr>Microstructure-Properties Relationships</vt:lpstr>
      <vt:lpstr>Course Objective</vt:lpstr>
      <vt:lpstr>Questions</vt:lpstr>
      <vt:lpstr>Encyclopedia Britannica, texture </vt:lpstr>
      <vt:lpstr>Websters’ Dictionary, fabric</vt:lpstr>
      <vt:lpstr>Websters’ Dictionary, anisotropy</vt:lpstr>
      <vt:lpstr>People</vt:lpstr>
      <vt:lpstr>Microstructure</vt:lpstr>
      <vt:lpstr>Microstructure with Crystal Directions</vt:lpstr>
      <vt:lpstr>Why study texture?</vt:lpstr>
      <vt:lpstr>Texture examples</vt:lpstr>
      <vt:lpstr>Example 1: Transformer Steel</vt:lpstr>
      <vt:lpstr>Example 2: HA particles in PE</vt:lpstr>
      <vt:lpstr>Eg 2, contd.: HA particles in PE</vt:lpstr>
      <vt:lpstr>Texture in HA in bone: refs</vt:lpstr>
      <vt:lpstr>Connections</vt:lpstr>
      <vt:lpstr>Books, Links</vt:lpstr>
      <vt:lpstr>Secondary References</vt:lpstr>
      <vt:lpstr>Topics, Activities in Course: 1</vt:lpstr>
      <vt:lpstr>Topics, Activities: 2</vt:lpstr>
      <vt:lpstr>Topics, Activities: 3</vt:lpstr>
      <vt:lpstr>Topics, Activities: 4</vt:lpstr>
      <vt:lpstr>Topics, Activities: 5</vt:lpstr>
      <vt:lpstr>Topics, Activities: 6</vt:lpstr>
      <vt:lpstr>Topics, Activities: 7</vt:lpstr>
      <vt:lpstr>Lecture List (abbreviated)</vt:lpstr>
      <vt:lpstr>Learning Approach</vt:lpstr>
      <vt:lpstr>Anisotropy-Texture</vt:lpstr>
      <vt:lpstr>PowerPoint Presentation</vt:lpstr>
      <vt:lpstr>PowerPoint Presentation</vt:lpstr>
      <vt:lpstr>PowerPoint Presentation</vt:lpstr>
      <vt:lpstr>{111} Pole Figure for Rolled Cu</vt:lpstr>
      <vt:lpstr>Effect of Alloying: Cu-Zn (brass); the texture transition</vt:lpstr>
      <vt:lpstr>Texture: Quantitative Description</vt:lpstr>
      <vt:lpstr>Euler Angles, Animated</vt:lpstr>
      <vt:lpstr>Sections through an OD</vt:lpstr>
      <vt:lpstr>Transformations of Axes</vt:lpstr>
      <vt:lpstr>Scalars, Vectors, Tensors: Notation</vt:lpstr>
      <vt:lpstr>Changing the Coordinate System</vt:lpstr>
      <vt:lpstr>Motivation for Axis Transformation</vt:lpstr>
      <vt:lpstr>PowerPoint Presentation</vt:lpstr>
      <vt:lpstr>Direction cosines</vt:lpstr>
      <vt:lpstr>Rotation of axes in the x-y plane</vt:lpstr>
      <vt:lpstr>Example: rotation angle = 30°</vt:lpstr>
      <vt:lpstr>Tensor: definition, contd.</vt:lpstr>
      <vt:lpstr>3D Axis Transformation</vt:lpstr>
      <vt:lpstr>Rodrigues-Frank vector definition</vt:lpstr>
      <vt:lpstr>Quaternion: definition</vt:lpstr>
      <vt:lpstr>Summary</vt:lpstr>
      <vt:lpstr>Supplemental Slides</vt:lpstr>
      <vt:lpstr>Websters’ Dictionary, texture </vt:lpstr>
      <vt:lpstr>What do we need to learn?</vt:lpstr>
      <vt:lpstr>What do we need to learn? (contd.)</vt:lpstr>
      <vt:lpstr>What do we need to learn? (contd.)</vt:lpstr>
      <vt:lpstr>Learning Approach: 1</vt:lpstr>
      <vt:lpstr>How to Measure Texture</vt:lpstr>
      <vt:lpstr>X-ray Pole Figures</vt:lpstr>
      <vt:lpstr>Anisotropy Example 2: Drawn Aluminum Cup with Ears</vt:lpstr>
      <vt:lpstr>Challenges in Microstructure</vt:lpstr>
      <vt:lpstr>Notation: vectors, matrices</vt:lpstr>
      <vt:lpstr>An axis system</vt:lpstr>
      <vt:lpstr>Direction cosines</vt:lpstr>
      <vt:lpstr>PowerPoint Presentation</vt:lpstr>
      <vt:lpstr>PowerPoint Presentation</vt:lpstr>
      <vt:lpstr>Rotation of axes in the x-y plane</vt:lpstr>
      <vt:lpstr>Example: rotation angle = 30°</vt:lpstr>
      <vt:lpstr>Rotation Matrices</vt:lpstr>
      <vt:lpstr>Scalars, Vectors, Tensors</vt:lpstr>
      <vt:lpstr>Scalars, Vectors, Tensors: NOTATION</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 with Texture</dc:title>
  <dc:creator>a.d. rollett</dc:creator>
  <cp:lastModifiedBy>Anthony Rollett</cp:lastModifiedBy>
  <cp:revision>75</cp:revision>
  <cp:lastPrinted>2014-01-12T03:32:19Z</cp:lastPrinted>
  <dcterms:created xsi:type="dcterms:W3CDTF">2011-08-27T13:18:58Z</dcterms:created>
  <dcterms:modified xsi:type="dcterms:W3CDTF">2014-01-12T15:42:57Z</dcterms:modified>
</cp:coreProperties>
</file>