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8"/>
  </p:notesMasterIdLst>
  <p:handoutMasterIdLst>
    <p:handoutMasterId r:id="rId119"/>
  </p:handoutMasterIdLst>
  <p:sldIdLst>
    <p:sldId id="256" r:id="rId2"/>
    <p:sldId id="260" r:id="rId3"/>
    <p:sldId id="423" r:id="rId4"/>
    <p:sldId id="383" r:id="rId5"/>
    <p:sldId id="393" r:id="rId6"/>
    <p:sldId id="384" r:id="rId7"/>
    <p:sldId id="385" r:id="rId8"/>
    <p:sldId id="387" r:id="rId9"/>
    <p:sldId id="399" r:id="rId10"/>
    <p:sldId id="388" r:id="rId11"/>
    <p:sldId id="389" r:id="rId12"/>
    <p:sldId id="390" r:id="rId13"/>
    <p:sldId id="391" r:id="rId14"/>
    <p:sldId id="394" r:id="rId15"/>
    <p:sldId id="403" r:id="rId16"/>
    <p:sldId id="425" r:id="rId17"/>
    <p:sldId id="395" r:id="rId18"/>
    <p:sldId id="396" r:id="rId19"/>
    <p:sldId id="397" r:id="rId20"/>
    <p:sldId id="398" r:id="rId21"/>
    <p:sldId id="353" r:id="rId22"/>
    <p:sldId id="376" r:id="rId23"/>
    <p:sldId id="272" r:id="rId24"/>
    <p:sldId id="368" r:id="rId25"/>
    <p:sldId id="426" r:id="rId26"/>
    <p:sldId id="427" r:id="rId27"/>
    <p:sldId id="342" r:id="rId28"/>
    <p:sldId id="343" r:id="rId29"/>
    <p:sldId id="344" r:id="rId30"/>
    <p:sldId id="370" r:id="rId31"/>
    <p:sldId id="372" r:id="rId32"/>
    <p:sldId id="373" r:id="rId33"/>
    <p:sldId id="371" r:id="rId34"/>
    <p:sldId id="345" r:id="rId35"/>
    <p:sldId id="346" r:id="rId36"/>
    <p:sldId id="347" r:id="rId37"/>
    <p:sldId id="348" r:id="rId38"/>
    <p:sldId id="349" r:id="rId39"/>
    <p:sldId id="392" r:id="rId40"/>
    <p:sldId id="351" r:id="rId41"/>
    <p:sldId id="352" r:id="rId42"/>
    <p:sldId id="355" r:id="rId43"/>
    <p:sldId id="356" r:id="rId44"/>
    <p:sldId id="435" r:id="rId45"/>
    <p:sldId id="428" r:id="rId46"/>
    <p:sldId id="429" r:id="rId47"/>
    <p:sldId id="377" r:id="rId48"/>
    <p:sldId id="365" r:id="rId49"/>
    <p:sldId id="366" r:id="rId50"/>
    <p:sldId id="367" r:id="rId51"/>
    <p:sldId id="380" r:id="rId52"/>
    <p:sldId id="262" r:id="rId53"/>
    <p:sldId id="271" r:id="rId54"/>
    <p:sldId id="381" r:id="rId55"/>
    <p:sldId id="269" r:id="rId56"/>
    <p:sldId id="405" r:id="rId57"/>
    <p:sldId id="406" r:id="rId58"/>
    <p:sldId id="274" r:id="rId59"/>
    <p:sldId id="340" r:id="rId60"/>
    <p:sldId id="339" r:id="rId61"/>
    <p:sldId id="341" r:id="rId62"/>
    <p:sldId id="375" r:id="rId63"/>
    <p:sldId id="364" r:id="rId64"/>
    <p:sldId id="331" r:id="rId65"/>
    <p:sldId id="286" r:id="rId66"/>
    <p:sldId id="302" r:id="rId67"/>
    <p:sldId id="304" r:id="rId68"/>
    <p:sldId id="329" r:id="rId69"/>
    <p:sldId id="332" r:id="rId70"/>
    <p:sldId id="317" r:id="rId71"/>
    <p:sldId id="279" r:id="rId72"/>
    <p:sldId id="281" r:id="rId73"/>
    <p:sldId id="280" r:id="rId74"/>
    <p:sldId id="303" r:id="rId75"/>
    <p:sldId id="318" r:id="rId76"/>
    <p:sldId id="305" r:id="rId77"/>
    <p:sldId id="309" r:id="rId78"/>
    <p:sldId id="310" r:id="rId79"/>
    <p:sldId id="313" r:id="rId80"/>
    <p:sldId id="314" r:id="rId81"/>
    <p:sldId id="424" r:id="rId82"/>
    <p:sldId id="316" r:id="rId83"/>
    <p:sldId id="315" r:id="rId84"/>
    <p:sldId id="432" r:id="rId85"/>
    <p:sldId id="433" r:id="rId86"/>
    <p:sldId id="434" r:id="rId87"/>
    <p:sldId id="382" r:id="rId88"/>
    <p:sldId id="400" r:id="rId89"/>
    <p:sldId id="299" r:id="rId90"/>
    <p:sldId id="374" r:id="rId91"/>
    <p:sldId id="407" r:id="rId92"/>
    <p:sldId id="330" r:id="rId93"/>
    <p:sldId id="402" r:id="rId94"/>
    <p:sldId id="320" r:id="rId95"/>
    <p:sldId id="421" r:id="rId96"/>
    <p:sldId id="401" r:id="rId97"/>
    <p:sldId id="422" r:id="rId98"/>
    <p:sldId id="379" r:id="rId99"/>
    <p:sldId id="378" r:id="rId100"/>
    <p:sldId id="420" r:id="rId101"/>
    <p:sldId id="308" r:id="rId102"/>
    <p:sldId id="312" r:id="rId103"/>
    <p:sldId id="408" r:id="rId104"/>
    <p:sldId id="409" r:id="rId105"/>
    <p:sldId id="410" r:id="rId106"/>
    <p:sldId id="411" r:id="rId107"/>
    <p:sldId id="412" r:id="rId108"/>
    <p:sldId id="413" r:id="rId109"/>
    <p:sldId id="414" r:id="rId110"/>
    <p:sldId id="415" r:id="rId111"/>
    <p:sldId id="416" r:id="rId112"/>
    <p:sldId id="417" r:id="rId113"/>
    <p:sldId id="418" r:id="rId114"/>
    <p:sldId id="419" r:id="rId115"/>
    <p:sldId id="430" r:id="rId116"/>
    <p:sldId id="431" r:id="rId117"/>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457200" rtl="0" eaLnBrk="1" latinLnBrk="0" hangingPunct="1">
      <a:defRPr sz="1600" kern="1200">
        <a:solidFill>
          <a:schemeClr val="tx1"/>
        </a:solidFill>
        <a:latin typeface="Arial" charset="0"/>
        <a:ea typeface="+mn-ea"/>
        <a:cs typeface="+mn-cs"/>
      </a:defRPr>
    </a:lvl6pPr>
    <a:lvl7pPr marL="2743200" algn="l" defTabSz="457200" rtl="0" eaLnBrk="1" latinLnBrk="0" hangingPunct="1">
      <a:defRPr sz="1600" kern="1200">
        <a:solidFill>
          <a:schemeClr val="tx1"/>
        </a:solidFill>
        <a:latin typeface="Arial" charset="0"/>
        <a:ea typeface="+mn-ea"/>
        <a:cs typeface="+mn-cs"/>
      </a:defRPr>
    </a:lvl7pPr>
    <a:lvl8pPr marL="3200400" algn="l" defTabSz="457200" rtl="0" eaLnBrk="1" latinLnBrk="0" hangingPunct="1">
      <a:defRPr sz="1600" kern="1200">
        <a:solidFill>
          <a:schemeClr val="tx1"/>
        </a:solidFill>
        <a:latin typeface="Arial" charset="0"/>
        <a:ea typeface="+mn-ea"/>
        <a:cs typeface="+mn-cs"/>
      </a:defRPr>
    </a:lvl8pPr>
    <a:lvl9pPr marL="3657600" algn="l" defTabSz="4572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908A3"/>
    <a:srgbClr val="FFFDCB"/>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3"/>
    <p:restoredTop sz="96327" autoAdjust="0"/>
  </p:normalViewPr>
  <p:slideViewPr>
    <p:cSldViewPr>
      <p:cViewPr varScale="1">
        <p:scale>
          <a:sx n="124" d="100"/>
          <a:sy n="124" d="100"/>
        </p:scale>
        <p:origin x="172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75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handoutMaster" Target="handoutMasters/handout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19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FE8D239-6924-9043-A460-B773936D7DB1}" type="slidenum">
              <a:rPr lang="en-US"/>
              <a:pPr>
                <a:defRPr/>
              </a:pPr>
              <a:t>‹#›</a:t>
            </a:fld>
            <a:endParaRPr lang="en-US"/>
          </a:p>
        </p:txBody>
      </p:sp>
    </p:spTree>
    <p:extLst>
      <p:ext uri="{BB962C8B-B14F-4D97-AF65-F5344CB8AC3E}">
        <p14:creationId xmlns:p14="http://schemas.microsoft.com/office/powerpoint/2010/main" val="204595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E80A92A-D101-8C44-A4D3-730160398EF8}" type="slidenum">
              <a:rPr lang="en-US"/>
              <a:pPr>
                <a:defRPr/>
              </a:pPr>
              <a:t>‹#›</a:t>
            </a:fld>
            <a:endParaRPr lang="en-US"/>
          </a:p>
        </p:txBody>
      </p:sp>
    </p:spTree>
    <p:extLst>
      <p:ext uri="{BB962C8B-B14F-4D97-AF65-F5344CB8AC3E}">
        <p14:creationId xmlns:p14="http://schemas.microsoft.com/office/powerpoint/2010/main" val="39997192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A992663-60CB-BC44-B973-421D309F489C}" type="slidenum">
              <a:rPr lang="en-US"/>
              <a:pPr/>
              <a:t>5</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76C4BB6E-8814-6544-AA2D-611E0D74952E}" type="slidenum">
              <a:rPr lang="en-US"/>
              <a:pPr/>
              <a:t>15</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99E9B89-10BE-554A-AAA6-55DE48145C45}" type="slidenum">
              <a:rPr lang="en-US"/>
              <a:pPr/>
              <a:t>17</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5DA4841-35F0-154D-86DC-41D68B9C28BB}" type="slidenum">
              <a:rPr lang="en-US"/>
              <a:pPr/>
              <a:t>18</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C0A52E1-FA0B-8846-9320-C825B3D6B01D}" type="slidenum">
              <a:rPr lang="en-US"/>
              <a:pPr/>
              <a:t>19</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0C8BD4C-2FAB-B448-90C5-252D399C3011}" type="slidenum">
              <a:rPr lang="en-US"/>
              <a:pPr/>
              <a:t>20</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73347818-F94E-A84F-B877-5ED9E84295DE}" type="slidenum">
              <a:rPr lang="en-US" sz="1200">
                <a:latin typeface="Times" charset="0"/>
              </a:rPr>
              <a:pPr/>
              <a:t>21</a:t>
            </a:fld>
            <a:endParaRPr lang="en-US" sz="1200">
              <a:latin typeface="Times"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1D255810-51C7-9447-A4CF-200F69C725E4}" type="slidenum">
              <a:rPr lang="en-US" sz="1200">
                <a:latin typeface="Times" charset="0"/>
              </a:rPr>
              <a:pPr/>
              <a:t>22</a:t>
            </a:fld>
            <a:endParaRPr lang="en-US" sz="1200">
              <a:latin typeface="Times" charset="0"/>
            </a:endParaRPr>
          </a:p>
        </p:txBody>
      </p:sp>
      <p:sp>
        <p:nvSpPr>
          <p:cNvPr id="55299" name="Rectangle 2"/>
          <p:cNvSpPr>
            <a:spLocks noGrp="1" noRot="1" noChangeAspect="1" noChangeArrowheads="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5A136FB7-6DD9-C84F-96DA-6AAE47AE3546}" type="slidenum">
              <a:rPr lang="en-US" sz="1200">
                <a:latin typeface="Times" charset="0"/>
              </a:rPr>
              <a:pPr/>
              <a:t>23</a:t>
            </a:fld>
            <a:endParaRPr lang="en-US" sz="1200">
              <a:latin typeface="Times"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89BA4555-C5B4-9644-AD81-0CB123B36702}" type="slidenum">
              <a:rPr lang="en-US" sz="1200">
                <a:latin typeface="Times" charset="0"/>
              </a:rPr>
              <a:pPr/>
              <a:t>24</a:t>
            </a:fld>
            <a:endParaRPr lang="en-US" sz="1200">
              <a:latin typeface="Times"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BB5C16EE-8455-794B-82DB-B6191171FDE7}" type="slidenum">
              <a:rPr lang="en-US" sz="1200">
                <a:latin typeface="Times" charset="0"/>
              </a:rPr>
              <a:pPr/>
              <a:t>25</a:t>
            </a:fld>
            <a:endParaRPr lang="en-US" sz="1200">
              <a:latin typeface="Times"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AA8F0AF0-A9F1-0D41-A72E-2A5708706BBC}" type="slidenum">
              <a:rPr lang="en-US"/>
              <a:pPr/>
              <a:t>6</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7B8FDD4A-72E4-D54F-81A7-964003C984AB}" type="slidenum">
              <a:rPr lang="en-US" sz="1200">
                <a:latin typeface="Times" charset="0"/>
              </a:rPr>
              <a:pPr/>
              <a:t>26</a:t>
            </a:fld>
            <a:endParaRPr lang="en-US" sz="1200">
              <a:latin typeface="Times"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635E55BC-54C7-6649-8D0F-4FA9F76701CC}" type="slidenum">
              <a:rPr lang="en-US" sz="1200">
                <a:latin typeface="Times" charset="0"/>
              </a:rPr>
              <a:pPr/>
              <a:t>27</a:t>
            </a:fld>
            <a:endParaRPr lang="en-US" sz="1200">
              <a:latin typeface="Times"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9F097D0A-403F-C447-A459-DCCDD70FE6B4}" type="slidenum">
              <a:rPr lang="en-US" sz="1200">
                <a:latin typeface="Times" charset="0"/>
              </a:rPr>
              <a:pPr/>
              <a:t>28</a:t>
            </a:fld>
            <a:endParaRPr lang="en-US" sz="1200">
              <a:latin typeface="Times"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E83F6938-BB90-494A-AB7E-055690CEEF74}" type="slidenum">
              <a:rPr lang="en-US" sz="1200">
                <a:latin typeface="Times" charset="0"/>
              </a:rPr>
              <a:pPr/>
              <a:t>29</a:t>
            </a:fld>
            <a:endParaRPr lang="en-US" sz="1200">
              <a:latin typeface="Times"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486B0258-37B6-9145-8B99-C8E39DB5C47C}" type="slidenum">
              <a:rPr lang="en-US" sz="1200">
                <a:latin typeface="Times" charset="0"/>
              </a:rPr>
              <a:pPr/>
              <a:t>34</a:t>
            </a:fld>
            <a:endParaRPr lang="en-US" sz="1200">
              <a:latin typeface="Times"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A7BDA204-4AC1-6248-A518-7334858F0F2E}" type="slidenum">
              <a:rPr lang="en-US" sz="1200">
                <a:latin typeface="Times" charset="0"/>
              </a:rPr>
              <a:pPr/>
              <a:t>35</a:t>
            </a:fld>
            <a:endParaRPr lang="en-US" sz="1200">
              <a:latin typeface="Times"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6C835345-154F-F041-8A1E-A1E14410120A}" type="slidenum">
              <a:rPr lang="en-US" sz="1200">
                <a:latin typeface="Times" charset="0"/>
              </a:rPr>
              <a:pPr/>
              <a:t>36</a:t>
            </a:fld>
            <a:endParaRPr lang="en-US" sz="1200">
              <a:latin typeface="Times"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1F3C7718-F981-E846-91C0-7CB172B50C25}" type="slidenum">
              <a:rPr lang="en-US" sz="1200">
                <a:latin typeface="Times" charset="0"/>
              </a:rPr>
              <a:pPr/>
              <a:t>37</a:t>
            </a:fld>
            <a:endParaRPr lang="en-US" sz="1200">
              <a:latin typeface="Times"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AE69A323-E000-2B43-AEC8-7BFED106DEE8}" type="slidenum">
              <a:rPr lang="en-US" sz="1200">
                <a:latin typeface="Times" charset="0"/>
              </a:rPr>
              <a:pPr/>
              <a:t>38</a:t>
            </a:fld>
            <a:endParaRPr lang="en-US" sz="1200">
              <a:latin typeface="Times"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5306137B-6BC1-6444-9825-172EAB324B4E}" type="slidenum">
              <a:rPr lang="en-US" sz="1200">
                <a:latin typeface="Times" charset="0"/>
              </a:rPr>
              <a:pPr/>
              <a:t>39</a:t>
            </a:fld>
            <a:endParaRPr lang="en-US" sz="1200">
              <a:latin typeface="Times"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10E0B69D-9D20-E144-9BB9-5CE7A4804CA2}" type="slidenum">
              <a:rPr lang="en-US"/>
              <a:pPr/>
              <a:t>7</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CD71C147-C1A8-D149-8FEC-B780CC2E807F}" type="slidenum">
              <a:rPr lang="en-US" sz="1200">
                <a:latin typeface="Times" charset="0"/>
              </a:rPr>
              <a:pPr/>
              <a:t>40</a:t>
            </a:fld>
            <a:endParaRPr lang="en-US" sz="1200">
              <a:latin typeface="Times"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F0530B46-887C-D04C-B635-5D0930F96AF7}" type="slidenum">
              <a:rPr lang="en-US" sz="1200">
                <a:latin typeface="Times" charset="0"/>
              </a:rPr>
              <a:pPr/>
              <a:t>41</a:t>
            </a:fld>
            <a:endParaRPr lang="en-US" sz="1200">
              <a:latin typeface="Times"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A7008FF6-C564-CE48-BD80-B81C20A24928}" type="slidenum">
              <a:rPr lang="en-US" sz="1200">
                <a:latin typeface="Times" charset="0"/>
              </a:rPr>
              <a:pPr/>
              <a:t>42</a:t>
            </a:fld>
            <a:endParaRPr lang="en-US" sz="1200">
              <a:latin typeface="Times"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03605C3B-E41B-5E4A-9DE8-619700668E56}" type="slidenum">
              <a:rPr lang="en-US" sz="1200">
                <a:latin typeface="Times" charset="0"/>
              </a:rPr>
              <a:pPr/>
              <a:t>43</a:t>
            </a:fld>
            <a:endParaRPr lang="en-US" sz="1200">
              <a:latin typeface="Times"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87B92238-6C42-1541-A800-534845FF163A}" type="slidenum">
              <a:rPr lang="en-US" altLang="ja-JP"/>
              <a:pPr/>
              <a:t>56</a:t>
            </a:fld>
            <a:endParaRPr lang="en-US" altLang="ja-JP"/>
          </a:p>
        </p:txBody>
      </p:sp>
      <p:sp>
        <p:nvSpPr>
          <p:cNvPr id="59395" name="Rectangle 2"/>
          <p:cNvSpPr>
            <a:spLocks noGrp="1" noRot="1" noChangeAspect="1" noChangeArrowheads="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E821645-CC3A-CF4D-816B-553C705DB5B2}" type="slidenum">
              <a:rPr lang="en-US" altLang="ja-JP"/>
              <a:pPr/>
              <a:t>57</a:t>
            </a:fld>
            <a:endParaRPr lang="en-US" altLang="ja-JP"/>
          </a:p>
        </p:txBody>
      </p:sp>
      <p:sp>
        <p:nvSpPr>
          <p:cNvPr id="61443" name="Rectangle 2"/>
          <p:cNvSpPr>
            <a:spLocks noGrp="1" noRot="1" noChangeAspect="1" noChangeArrowheads="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FDCCB537-03B3-694A-9C68-F3D2E4594D9E}" type="slidenum">
              <a:rPr lang="en-US"/>
              <a:pPr/>
              <a:t>59</a:t>
            </a:fld>
            <a:endParaRPr lang="en-US"/>
          </a:p>
        </p:txBody>
      </p:sp>
      <p:sp>
        <p:nvSpPr>
          <p:cNvPr id="29699" name="Rectangle 2"/>
          <p:cNvSpPr>
            <a:spLocks noGrp="1" noRot="1" noChangeAspect="1" noChangeArrowheads="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E6473E62-6EA7-464A-8735-50EFE8984AB1}" type="slidenum">
              <a:rPr lang="en-US" sz="1200">
                <a:latin typeface="Times New Roman" panose="02020603050405020304" pitchFamily="18" charset="0"/>
              </a:rPr>
              <a:pPr/>
              <a:t>84</a:t>
            </a:fld>
            <a:endParaRPr lang="en-US" sz="1200" dirty="0">
              <a:latin typeface="Times New Roman" panose="02020603050405020304" pitchFamily="18"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16433219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7472226D-2687-E744-960B-1B7E1D4BDD08}" type="slidenum">
              <a:rPr lang="en-US"/>
              <a:pPr/>
              <a:t>91</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5A0CB53-0EA9-4042-AB9A-07000DB88476}" type="slidenum">
              <a:rPr lang="en-US"/>
              <a:pPr/>
              <a:t>93</a:t>
            </a:fld>
            <a:endParaRPr lang="en-US"/>
          </a:p>
        </p:txBody>
      </p:sp>
      <p:sp>
        <p:nvSpPr>
          <p:cNvPr id="55299" name="Rectangle 2"/>
          <p:cNvSpPr>
            <a:spLocks noGrp="1" noRot="1" noChangeAspect="1" noChangeArrowheads="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2446805-ED9B-504C-A812-3CE769B2A19C}" type="slidenum">
              <a:rPr lang="en-US"/>
              <a:pPr/>
              <a:t>8</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665E607D-1410-2D4F-B016-9C73E4B61EED}" type="slidenum">
              <a:rPr lang="en-US"/>
              <a:pPr/>
              <a:t>100</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A33B10BF-250D-604F-92B0-73D5830E9736}" type="slidenum">
              <a:rPr lang="en-US"/>
              <a:pPr/>
              <a:t>103</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A78053F5-E6B1-AD4B-A345-8A6312ECB2D4}" type="slidenum">
              <a:rPr lang="en-US"/>
              <a:pPr/>
              <a:t>10</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AF1FCA6-EFB8-404E-8941-779BE7254FA3}" type="slidenum">
              <a:rPr lang="en-US"/>
              <a:pPr/>
              <a:t>11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55FCC0E-6B09-204D-A9F3-E9C80C3140B8}" type="slidenum">
              <a:rPr lang="en-US"/>
              <a:pPr/>
              <a:t>12</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9CCA4BD-3FC8-E948-AF34-15FE0969CA3D}" type="slidenum">
              <a:rPr lang="en-US"/>
              <a:pPr/>
              <a:t>13</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139A709E-54DC-7146-A24E-D422BAF69E40}" type="slidenum">
              <a:rPr lang="en-US"/>
              <a:pPr/>
              <a:t>14</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Grain Boundaries. Mar 1st</a:t>
            </a:r>
          </a:p>
        </p:txBody>
      </p:sp>
      <p:sp>
        <p:nvSpPr>
          <p:cNvPr id="6" name="Rectangle 6"/>
          <p:cNvSpPr>
            <a:spLocks noGrp="1" noChangeArrowheads="1"/>
          </p:cNvSpPr>
          <p:nvPr>
            <p:ph type="sldNum" sz="quarter" idx="12"/>
          </p:nvPr>
        </p:nvSpPr>
        <p:spPr>
          <a:ln/>
        </p:spPr>
        <p:txBody>
          <a:bodyPr/>
          <a:lstStyle>
            <a:lvl1pPr>
              <a:defRPr/>
            </a:lvl1pPr>
          </a:lstStyle>
          <a:p>
            <a:pPr>
              <a:defRPr/>
            </a:pPr>
            <a:fld id="{4B212991-EF76-0D40-82D7-D318204D450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Grain Boundaries. Mar 1st</a:t>
            </a:r>
          </a:p>
        </p:txBody>
      </p:sp>
      <p:sp>
        <p:nvSpPr>
          <p:cNvPr id="6" name="Rectangle 6"/>
          <p:cNvSpPr>
            <a:spLocks noGrp="1" noChangeArrowheads="1"/>
          </p:cNvSpPr>
          <p:nvPr>
            <p:ph type="sldNum" sz="quarter" idx="12"/>
          </p:nvPr>
        </p:nvSpPr>
        <p:spPr>
          <a:ln/>
        </p:spPr>
        <p:txBody>
          <a:bodyPr/>
          <a:lstStyle>
            <a:lvl1pPr>
              <a:defRPr/>
            </a:lvl1pPr>
          </a:lstStyle>
          <a:p>
            <a:pPr>
              <a:defRPr/>
            </a:pPr>
            <a:fld id="{4F7EBD58-286E-5E42-9A07-766305A023C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Grain Boundaries. Mar 1st</a:t>
            </a:r>
          </a:p>
        </p:txBody>
      </p:sp>
      <p:sp>
        <p:nvSpPr>
          <p:cNvPr id="6" name="Rectangle 6"/>
          <p:cNvSpPr>
            <a:spLocks noGrp="1" noChangeArrowheads="1"/>
          </p:cNvSpPr>
          <p:nvPr>
            <p:ph type="sldNum" sz="quarter" idx="12"/>
          </p:nvPr>
        </p:nvSpPr>
        <p:spPr>
          <a:ln/>
        </p:spPr>
        <p:txBody>
          <a:bodyPr/>
          <a:lstStyle>
            <a:lvl1pPr>
              <a:defRPr/>
            </a:lvl1pPr>
          </a:lstStyle>
          <a:p>
            <a:pPr>
              <a:defRPr/>
            </a:pPr>
            <a:fld id="{00FBF66A-D514-8048-A2A2-EB72E0CA366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Grain Boundaries. Mar 1st</a:t>
            </a:r>
          </a:p>
        </p:txBody>
      </p:sp>
      <p:sp>
        <p:nvSpPr>
          <p:cNvPr id="6" name="Rectangle 6"/>
          <p:cNvSpPr>
            <a:spLocks noGrp="1" noChangeArrowheads="1"/>
          </p:cNvSpPr>
          <p:nvPr>
            <p:ph type="sldNum" sz="quarter" idx="12"/>
          </p:nvPr>
        </p:nvSpPr>
        <p:spPr>
          <a:ln/>
        </p:spPr>
        <p:txBody>
          <a:bodyPr/>
          <a:lstStyle>
            <a:lvl1pPr>
              <a:defRPr/>
            </a:lvl1pPr>
          </a:lstStyle>
          <a:p>
            <a:pPr>
              <a:defRPr/>
            </a:pPr>
            <a:fld id="{7F38E55D-414E-9D41-ABD6-D8AE16B0015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Grain Boundaries. Mar 1st</a:t>
            </a:r>
          </a:p>
        </p:txBody>
      </p:sp>
      <p:sp>
        <p:nvSpPr>
          <p:cNvPr id="6" name="Rectangle 6"/>
          <p:cNvSpPr>
            <a:spLocks noGrp="1" noChangeArrowheads="1"/>
          </p:cNvSpPr>
          <p:nvPr>
            <p:ph type="sldNum" sz="quarter" idx="12"/>
          </p:nvPr>
        </p:nvSpPr>
        <p:spPr>
          <a:ln/>
        </p:spPr>
        <p:txBody>
          <a:bodyPr/>
          <a:lstStyle>
            <a:lvl1pPr>
              <a:defRPr/>
            </a:lvl1pPr>
          </a:lstStyle>
          <a:p>
            <a:pPr>
              <a:defRPr/>
            </a:pPr>
            <a:fld id="{4D222A97-D911-2A49-87C5-5BDE4BA4853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Grain Boundaries. Mar 1st</a:t>
            </a:r>
          </a:p>
        </p:txBody>
      </p:sp>
      <p:sp>
        <p:nvSpPr>
          <p:cNvPr id="7" name="Rectangle 6"/>
          <p:cNvSpPr>
            <a:spLocks noGrp="1" noChangeArrowheads="1"/>
          </p:cNvSpPr>
          <p:nvPr>
            <p:ph type="sldNum" sz="quarter" idx="12"/>
          </p:nvPr>
        </p:nvSpPr>
        <p:spPr>
          <a:ln/>
        </p:spPr>
        <p:txBody>
          <a:bodyPr/>
          <a:lstStyle>
            <a:lvl1pPr>
              <a:defRPr/>
            </a:lvl1pPr>
          </a:lstStyle>
          <a:p>
            <a:pPr>
              <a:defRPr/>
            </a:pPr>
            <a:fld id="{564BE7BB-A0D6-5E4D-8B1C-8BF0EC96C0C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Grain Boundaries. Mar 1st</a:t>
            </a:r>
          </a:p>
        </p:txBody>
      </p:sp>
      <p:sp>
        <p:nvSpPr>
          <p:cNvPr id="9" name="Rectangle 6"/>
          <p:cNvSpPr>
            <a:spLocks noGrp="1" noChangeArrowheads="1"/>
          </p:cNvSpPr>
          <p:nvPr>
            <p:ph type="sldNum" sz="quarter" idx="12"/>
          </p:nvPr>
        </p:nvSpPr>
        <p:spPr>
          <a:ln/>
        </p:spPr>
        <p:txBody>
          <a:bodyPr/>
          <a:lstStyle>
            <a:lvl1pPr>
              <a:defRPr/>
            </a:lvl1pPr>
          </a:lstStyle>
          <a:p>
            <a:pPr>
              <a:defRPr/>
            </a:pPr>
            <a:fld id="{42B4706A-D5BC-FD44-80F3-C56F29F680B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Grain Boundaries. Mar 1st</a:t>
            </a:r>
          </a:p>
        </p:txBody>
      </p:sp>
      <p:sp>
        <p:nvSpPr>
          <p:cNvPr id="5" name="Rectangle 6"/>
          <p:cNvSpPr>
            <a:spLocks noGrp="1" noChangeArrowheads="1"/>
          </p:cNvSpPr>
          <p:nvPr>
            <p:ph type="sldNum" sz="quarter" idx="12"/>
          </p:nvPr>
        </p:nvSpPr>
        <p:spPr>
          <a:ln/>
        </p:spPr>
        <p:txBody>
          <a:bodyPr/>
          <a:lstStyle>
            <a:lvl1pPr>
              <a:defRPr/>
            </a:lvl1pPr>
          </a:lstStyle>
          <a:p>
            <a:pPr>
              <a:defRPr/>
            </a:pPr>
            <a:fld id="{6DB5DCF3-8D1E-8C45-9409-3AE461C8244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Grain Boundaries. Mar 1st</a:t>
            </a:r>
          </a:p>
        </p:txBody>
      </p:sp>
      <p:sp>
        <p:nvSpPr>
          <p:cNvPr id="4" name="Rectangle 6"/>
          <p:cNvSpPr>
            <a:spLocks noGrp="1" noChangeArrowheads="1"/>
          </p:cNvSpPr>
          <p:nvPr>
            <p:ph type="sldNum" sz="quarter" idx="12"/>
          </p:nvPr>
        </p:nvSpPr>
        <p:spPr>
          <a:ln/>
        </p:spPr>
        <p:txBody>
          <a:bodyPr/>
          <a:lstStyle>
            <a:lvl1pPr>
              <a:defRPr/>
            </a:lvl1pPr>
          </a:lstStyle>
          <a:p>
            <a:pPr>
              <a:defRPr/>
            </a:pPr>
            <a:fld id="{E2DFFCC9-1098-C34F-B775-314CE0393C9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Grain Boundaries. Mar 1st</a:t>
            </a:r>
          </a:p>
        </p:txBody>
      </p:sp>
      <p:sp>
        <p:nvSpPr>
          <p:cNvPr id="7" name="Rectangle 6"/>
          <p:cNvSpPr>
            <a:spLocks noGrp="1" noChangeArrowheads="1"/>
          </p:cNvSpPr>
          <p:nvPr>
            <p:ph type="sldNum" sz="quarter" idx="12"/>
          </p:nvPr>
        </p:nvSpPr>
        <p:spPr>
          <a:ln/>
        </p:spPr>
        <p:txBody>
          <a:bodyPr/>
          <a:lstStyle>
            <a:lvl1pPr>
              <a:defRPr/>
            </a:lvl1pPr>
          </a:lstStyle>
          <a:p>
            <a:pPr>
              <a:defRPr/>
            </a:pPr>
            <a:fld id="{05D0213F-21BF-224B-B178-8C7B99E3550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Grain Boundaries. Mar 1st</a:t>
            </a:r>
          </a:p>
        </p:txBody>
      </p:sp>
      <p:sp>
        <p:nvSpPr>
          <p:cNvPr id="7" name="Rectangle 6"/>
          <p:cNvSpPr>
            <a:spLocks noGrp="1" noChangeArrowheads="1"/>
          </p:cNvSpPr>
          <p:nvPr>
            <p:ph type="sldNum" sz="quarter" idx="12"/>
          </p:nvPr>
        </p:nvSpPr>
        <p:spPr>
          <a:ln/>
        </p:spPr>
        <p:txBody>
          <a:bodyPr/>
          <a:lstStyle>
            <a:lvl1pPr>
              <a:defRPr/>
            </a:lvl1pPr>
          </a:lstStyle>
          <a:p>
            <a:pPr>
              <a:defRPr/>
            </a:pPr>
            <a:fld id="{F2789B0D-9A27-5A44-9647-E8B95D6B63D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447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Grain Boundaries. Mar 1st</a:t>
            </a:r>
          </a:p>
        </p:txBody>
      </p:sp>
      <p:sp>
        <p:nvSpPr>
          <p:cNvPr id="1030" name="Rectangle 6"/>
          <p:cNvSpPr>
            <a:spLocks noGrp="1" noChangeArrowheads="1"/>
          </p:cNvSpPr>
          <p:nvPr>
            <p:ph type="sldNum" sz="quarter" idx="4"/>
          </p:nvPr>
        </p:nvSpPr>
        <p:spPr bwMode="auto">
          <a:xfrm>
            <a:off x="0" y="0"/>
            <a:ext cx="609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1456ACC-EFA6-9746-B636-9D5DA2D720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i="1">
          <a:solidFill>
            <a:srgbClr val="0908A3"/>
          </a:solidFill>
          <a:latin typeface="+mj-lt"/>
          <a:ea typeface="ＭＳ Ｐゴシック" charset="-128"/>
          <a:cs typeface="ＭＳ Ｐゴシック" charset="-128"/>
        </a:defRPr>
      </a:lvl1pPr>
      <a:lvl2pPr algn="ctr" rtl="0" eaLnBrk="0" fontAlgn="base" hangingPunct="0">
        <a:spcBef>
          <a:spcPct val="0"/>
        </a:spcBef>
        <a:spcAft>
          <a:spcPct val="0"/>
        </a:spcAft>
        <a:defRPr sz="4400" i="1">
          <a:solidFill>
            <a:srgbClr val="0908A3"/>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i="1">
          <a:solidFill>
            <a:srgbClr val="0908A3"/>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i="1">
          <a:solidFill>
            <a:srgbClr val="0908A3"/>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i="1">
          <a:solidFill>
            <a:srgbClr val="0908A3"/>
          </a:solidFill>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400" i="1">
          <a:solidFill>
            <a:srgbClr val="0908A3"/>
          </a:solidFill>
          <a:latin typeface="Times New Roman" charset="0"/>
        </a:defRPr>
      </a:lvl6pPr>
      <a:lvl7pPr marL="914400" algn="ctr" rtl="0" eaLnBrk="0" fontAlgn="base" hangingPunct="0">
        <a:spcBef>
          <a:spcPct val="0"/>
        </a:spcBef>
        <a:spcAft>
          <a:spcPct val="0"/>
        </a:spcAft>
        <a:defRPr sz="4400" i="1">
          <a:solidFill>
            <a:srgbClr val="0908A3"/>
          </a:solidFill>
          <a:latin typeface="Times New Roman" charset="0"/>
        </a:defRPr>
      </a:lvl7pPr>
      <a:lvl8pPr marL="1371600" algn="ctr" rtl="0" eaLnBrk="0" fontAlgn="base" hangingPunct="0">
        <a:spcBef>
          <a:spcPct val="0"/>
        </a:spcBef>
        <a:spcAft>
          <a:spcPct val="0"/>
        </a:spcAft>
        <a:defRPr sz="4400" i="1">
          <a:solidFill>
            <a:srgbClr val="0908A3"/>
          </a:solidFill>
          <a:latin typeface="Times New Roman" charset="0"/>
        </a:defRPr>
      </a:lvl8pPr>
      <a:lvl9pPr marL="1828800" algn="ctr" rtl="0" eaLnBrk="0" fontAlgn="base" hangingPunct="0">
        <a:spcBef>
          <a:spcPct val="0"/>
        </a:spcBef>
        <a:spcAft>
          <a:spcPct val="0"/>
        </a:spcAft>
        <a:defRPr sz="4400" i="1">
          <a:solidFill>
            <a:srgbClr val="0908A3"/>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56.emf"/></Relationships>
</file>

<file path=ppt/slides/_rels/slide101.xml.rels><?xml version="1.0" encoding="UTF-8" standalone="yes"?>
<Relationships xmlns="http://schemas.openxmlformats.org/package/2006/relationships"><Relationship Id="rId3" Type="http://schemas.openxmlformats.org/officeDocument/2006/relationships/image" Target="../media/image57.emf"/><Relationship Id="rId7" Type="http://schemas.openxmlformats.org/officeDocument/2006/relationships/image" Target="../media/image59.emf"/><Relationship Id="rId2" Type="http://schemas.openxmlformats.org/officeDocument/2006/relationships/oleObject" Target="../embeddings/oleObject35.bin"/><Relationship Id="rId1" Type="http://schemas.openxmlformats.org/officeDocument/2006/relationships/slideLayout" Target="../slideLayouts/slideLayout2.xml"/><Relationship Id="rId6" Type="http://schemas.openxmlformats.org/officeDocument/2006/relationships/oleObject" Target="../embeddings/oleObject37.bin"/><Relationship Id="rId5" Type="http://schemas.openxmlformats.org/officeDocument/2006/relationships/image" Target="../media/image58.emf"/><Relationship Id="rId4" Type="http://schemas.openxmlformats.org/officeDocument/2006/relationships/oleObject" Target="../embeddings/oleObject36.bin"/></Relationships>
</file>

<file path=ppt/slides/_rels/slide10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e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3.emf"/><Relationship Id="rId4" Type="http://schemas.openxmlformats.org/officeDocument/2006/relationships/image" Target="../media/image10.emf"/><Relationship Id="rId9" Type="http://schemas.openxmlformats.org/officeDocument/2006/relationships/oleObject" Target="../embeddings/oleObject4.bin"/><Relationship Id="rId14" Type="http://schemas.openxmlformats.org/officeDocument/2006/relationships/image" Target="../media/image15.emf"/></Relationships>
</file>

<file path=ppt/slides/_rels/slide11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0.emf"/><Relationship Id="rId4" Type="http://schemas.openxmlformats.org/officeDocument/2006/relationships/oleObject" Target="../embeddings/oleObject9.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23.emf"/><Relationship Id="rId5" Type="http://schemas.openxmlformats.org/officeDocument/2006/relationships/oleObject" Target="../embeddings/oleObject11.bin"/><Relationship Id="rId4" Type="http://schemas.openxmlformats.org/officeDocument/2006/relationships/image" Target="../media/image2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5.emf"/><Relationship Id="rId5" Type="http://schemas.openxmlformats.org/officeDocument/2006/relationships/oleObject" Target="../embeddings/oleObject13.bin"/><Relationship Id="rId4" Type="http://schemas.openxmlformats.org/officeDocument/2006/relationships/image" Target="../media/image24.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6.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16.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oleObject" Target="../embeddings/oleObject17.bin"/><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oleObject18.bin"/><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32.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oleObject" Target="../embeddings/oleObject21.bin"/><Relationship Id="rId4" Type="http://schemas.openxmlformats.org/officeDocument/2006/relationships/image" Target="../media/image33.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oleObject" Target="../embeddings/oleObject22.bin"/><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oleObject" Target="../embeddings/oleObject23.bin"/><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oleObject" Target="../embeddings/oleObject24.bin"/><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oleObject" Target="../embeddings/oleObject25.bin"/><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oleObject" Target="../embeddings/oleObject26.bin"/><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oleObject" Target="../embeddings/oleObject27.bin"/><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oleObject" Target="../embeddings/oleObject28.bin"/><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image" Target="../media/image45.pn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8.emf"/><Relationship Id="rId5" Type="http://schemas.openxmlformats.org/officeDocument/2006/relationships/oleObject" Target="../embeddings/oleObject31.bin"/><Relationship Id="rId4" Type="http://schemas.openxmlformats.org/officeDocument/2006/relationships/image" Target="../media/image47.e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oleObject" Target="../embeddings/oleObject33.bin"/><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9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8596BDA8-A96F-AB4D-9178-0285860E91D5}" type="slidenum">
              <a:rPr lang="en-US" smtClean="0"/>
              <a:pPr/>
              <a:t>1</a:t>
            </a:fld>
            <a:endParaRPr lang="en-US"/>
          </a:p>
        </p:txBody>
      </p:sp>
      <p:sp>
        <p:nvSpPr>
          <p:cNvPr id="15363" name="Rectangle 2"/>
          <p:cNvSpPr>
            <a:spLocks noGrp="1" noChangeArrowheads="1"/>
          </p:cNvSpPr>
          <p:nvPr>
            <p:ph type="ctrTitle"/>
          </p:nvPr>
        </p:nvSpPr>
        <p:spPr>
          <a:xfrm>
            <a:off x="685800" y="1295400"/>
            <a:ext cx="7848600" cy="2133600"/>
          </a:xfrm>
          <a:solidFill>
            <a:srgbClr val="FFFDCB"/>
          </a:solidFill>
          <a:ln w="38100" cmpd="dbl">
            <a:solidFill>
              <a:schemeClr val="tx1"/>
            </a:solidFill>
          </a:ln>
        </p:spPr>
        <p:txBody>
          <a:bodyPr/>
          <a:lstStyle/>
          <a:p>
            <a:r>
              <a:rPr lang="en-US" dirty="0"/>
              <a:t>Grain Boundaries, </a:t>
            </a:r>
            <a:br>
              <a:rPr lang="en-US" dirty="0"/>
            </a:br>
            <a:r>
              <a:rPr lang="en-US" dirty="0"/>
              <a:t>Misorientation Distributions, </a:t>
            </a:r>
            <a:r>
              <a:rPr lang="en-US" dirty="0" err="1"/>
              <a:t>Rodrigues</a:t>
            </a:r>
            <a:r>
              <a:rPr lang="en-US" dirty="0"/>
              <a:t> space, Symmetry</a:t>
            </a:r>
          </a:p>
        </p:txBody>
      </p:sp>
      <p:sp>
        <p:nvSpPr>
          <p:cNvPr id="15365" name="Rectangle 3"/>
          <p:cNvSpPr>
            <a:spLocks noGrp="1" noChangeArrowheads="1"/>
          </p:cNvSpPr>
          <p:nvPr>
            <p:ph type="subTitle" idx="1"/>
          </p:nvPr>
        </p:nvSpPr>
        <p:spPr>
          <a:xfrm>
            <a:off x="762000" y="3810000"/>
            <a:ext cx="7543800" cy="2362200"/>
          </a:xfrm>
        </p:spPr>
        <p:txBody>
          <a:bodyPr/>
          <a:lstStyle/>
          <a:p>
            <a:r>
              <a:rPr lang="en-US" dirty="0"/>
              <a:t>27-750</a:t>
            </a:r>
          </a:p>
          <a:p>
            <a:r>
              <a:rPr lang="en-US" dirty="0"/>
              <a:t>Texture, Microstructure &amp; Anisotropy, </a:t>
            </a:r>
          </a:p>
          <a:p>
            <a:r>
              <a:rPr lang="en-US" dirty="0"/>
              <a:t>A.D. Rollett</a:t>
            </a:r>
          </a:p>
        </p:txBody>
      </p:sp>
      <p:sp>
        <p:nvSpPr>
          <p:cNvPr id="15366" name="Text Box 8"/>
          <p:cNvSpPr txBox="1">
            <a:spLocks noChangeArrowheads="1"/>
          </p:cNvSpPr>
          <p:nvPr/>
        </p:nvSpPr>
        <p:spPr bwMode="auto">
          <a:xfrm>
            <a:off x="1905000" y="6172200"/>
            <a:ext cx="3403496" cy="400110"/>
          </a:xfrm>
          <a:prstGeom prst="rect">
            <a:avLst/>
          </a:prstGeom>
          <a:noFill/>
          <a:ln w="9525">
            <a:noFill/>
            <a:miter lim="800000"/>
            <a:headEnd/>
            <a:tailEnd/>
          </a:ln>
        </p:spPr>
        <p:txBody>
          <a:bodyPr wrap="none">
            <a:prstTxWarp prst="textNoShape">
              <a:avLst/>
            </a:prstTxWarp>
            <a:spAutoFit/>
          </a:bodyPr>
          <a:lstStyle/>
          <a:p>
            <a:r>
              <a:rPr lang="en-US" sz="2000" i="1" dirty="0">
                <a:solidFill>
                  <a:schemeClr val="accent1">
                    <a:lumMod val="50000"/>
                  </a:schemeClr>
                </a:solidFill>
              </a:rPr>
              <a:t>Last revised: 20</a:t>
            </a:r>
            <a:r>
              <a:rPr lang="en-US" sz="2000" i="1" baseline="30000" dirty="0">
                <a:solidFill>
                  <a:schemeClr val="accent1">
                    <a:lumMod val="50000"/>
                  </a:schemeClr>
                </a:solidFill>
              </a:rPr>
              <a:t>th</a:t>
            </a:r>
            <a:r>
              <a:rPr lang="en-US" sz="2000" i="1" dirty="0">
                <a:solidFill>
                  <a:schemeClr val="accent1">
                    <a:lumMod val="50000"/>
                  </a:schemeClr>
                </a:solidFill>
              </a:rPr>
              <a:t> </a:t>
            </a:r>
            <a:r>
              <a:rPr lang="en-US" sz="2000" i="1">
                <a:solidFill>
                  <a:schemeClr val="accent1">
                    <a:lumMod val="50000"/>
                  </a:schemeClr>
                </a:solidFill>
              </a:rPr>
              <a:t>June 2024</a:t>
            </a:r>
            <a:endParaRPr lang="en-US" sz="2000" i="1" dirty="0">
              <a:solidFill>
                <a:schemeClr val="accent1">
                  <a:lumMod val="50000"/>
                </a:schemeClr>
              </a:solidFill>
            </a:endParaRPr>
          </a:p>
        </p:txBody>
      </p:sp>
      <p:pic>
        <p:nvPicPr>
          <p:cNvPr id="8" name="Picture 7" descr="mse-materials-logo-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5867400"/>
            <a:ext cx="2238689" cy="739078"/>
          </a:xfrm>
          <a:prstGeom prst="rect">
            <a:avLst/>
          </a:prstGeom>
        </p:spPr>
      </p:pic>
      <p:pic>
        <p:nvPicPr>
          <p:cNvPr id="11" name="Picture 10" descr="CM_logo_horiz_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81" y="157872"/>
            <a:ext cx="3238743" cy="4908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p>
            <a:fld id="{3B292B9B-87AD-CE43-9B0C-3F53261580E0}" type="slidenum">
              <a:rPr lang="en-US" smtClean="0"/>
              <a:pPr/>
              <a:t>10</a:t>
            </a:fld>
            <a:endParaRPr lang="en-US"/>
          </a:p>
        </p:txBody>
      </p:sp>
      <p:sp>
        <p:nvSpPr>
          <p:cNvPr id="29699" name="Rectangle 2"/>
          <p:cNvSpPr>
            <a:spLocks noGrp="1" noChangeArrowheads="1"/>
          </p:cNvSpPr>
          <p:nvPr>
            <p:ph type="title"/>
          </p:nvPr>
        </p:nvSpPr>
        <p:spPr/>
        <p:txBody>
          <a:bodyPr/>
          <a:lstStyle/>
          <a:p>
            <a:r>
              <a:rPr lang="en-US">
                <a:ea typeface="ＭＳ Ｐゴシック" charset="-128"/>
                <a:cs typeface="ＭＳ Ｐゴシック" charset="-128"/>
              </a:rPr>
              <a:t>Boundary Type</a:t>
            </a:r>
          </a:p>
        </p:txBody>
      </p:sp>
      <p:sp>
        <p:nvSpPr>
          <p:cNvPr id="29700" name="Rectangle 3"/>
          <p:cNvSpPr>
            <a:spLocks noGrp="1" noChangeArrowheads="1"/>
          </p:cNvSpPr>
          <p:nvPr>
            <p:ph type="body" idx="1"/>
          </p:nvPr>
        </p:nvSpPr>
        <p:spPr>
          <a:xfrm>
            <a:off x="457200" y="1219200"/>
            <a:ext cx="8153400" cy="5334000"/>
          </a:xfrm>
        </p:spPr>
        <p:txBody>
          <a:bodyPr/>
          <a:lstStyle/>
          <a:p>
            <a:r>
              <a:rPr lang="en-US" sz="2000" dirty="0">
                <a:ea typeface="ＭＳ Ｐゴシック" charset="-128"/>
                <a:cs typeface="ＭＳ Ｐゴシック" charset="-128"/>
              </a:rPr>
              <a:t>There are several ways of describing grain boundaries.</a:t>
            </a:r>
          </a:p>
          <a:p>
            <a:r>
              <a:rPr lang="en-US" sz="2000" dirty="0">
                <a:ea typeface="ＭＳ Ｐゴシック" charset="-128"/>
                <a:cs typeface="ＭＳ Ｐゴシック" charset="-128"/>
              </a:rPr>
              <a:t>A traditional method (in materials science) uses the tilt-twist description.  </a:t>
            </a:r>
          </a:p>
          <a:p>
            <a:r>
              <a:rPr lang="en-US" sz="2000" dirty="0">
                <a:ea typeface="ＭＳ Ｐゴシック" charset="-128"/>
                <a:cs typeface="ＭＳ Ｐゴシック" charset="-128"/>
              </a:rPr>
              <a:t>A </a:t>
            </a:r>
            <a:r>
              <a:rPr lang="en-US" sz="2000" i="1" dirty="0">
                <a:ea typeface="ＭＳ Ｐゴシック" charset="-128"/>
                <a:cs typeface="ＭＳ Ｐゴシック" charset="-128"/>
              </a:rPr>
              <a:t>twist boundary</a:t>
            </a:r>
            <a:r>
              <a:rPr lang="en-US" sz="2000" dirty="0">
                <a:ea typeface="ＭＳ Ｐゴシック" charset="-128"/>
                <a:cs typeface="ＭＳ Ｐゴシック" charset="-128"/>
              </a:rPr>
              <a:t> is one in which one crystal has been twisted about an axis </a:t>
            </a:r>
            <a:r>
              <a:rPr lang="en-US" sz="2000" i="1" dirty="0">
                <a:ea typeface="ＭＳ Ｐゴシック" charset="-128"/>
                <a:cs typeface="ＭＳ Ｐゴシック" charset="-128"/>
              </a:rPr>
              <a:t>perpendicular to the boundary plane</a:t>
            </a:r>
            <a:r>
              <a:rPr lang="en-US" sz="2000" dirty="0">
                <a:ea typeface="ＭＳ Ｐゴシック" charset="-128"/>
                <a:cs typeface="ＭＳ Ｐゴシック" charset="-128"/>
              </a:rPr>
              <a:t>, relative to the other crystal.</a:t>
            </a:r>
          </a:p>
          <a:p>
            <a:r>
              <a:rPr lang="en-US" sz="2000" dirty="0">
                <a:ea typeface="ＭＳ Ｐゴシック" charset="-128"/>
                <a:cs typeface="ＭＳ Ｐゴシック" charset="-128"/>
              </a:rPr>
              <a:t>A </a:t>
            </a:r>
            <a:r>
              <a:rPr lang="en-US" sz="2000" i="1" dirty="0">
                <a:ea typeface="ＭＳ Ｐゴシック" charset="-128"/>
                <a:cs typeface="ＭＳ Ｐゴシック" charset="-128"/>
              </a:rPr>
              <a:t>tilt boundary</a:t>
            </a:r>
            <a:r>
              <a:rPr lang="en-US" sz="2000" dirty="0">
                <a:ea typeface="ＭＳ Ｐゴシック" charset="-128"/>
                <a:cs typeface="ＭＳ Ｐゴシック" charset="-128"/>
              </a:rPr>
              <a:t> is one in which one crystal has been twisted about an axis that lies </a:t>
            </a:r>
            <a:r>
              <a:rPr lang="en-US" sz="2000" i="1" dirty="0">
                <a:ea typeface="ＭＳ Ｐゴシック" charset="-128"/>
                <a:cs typeface="ＭＳ Ｐゴシック" charset="-128"/>
              </a:rPr>
              <a:t>in the boundary plane</a:t>
            </a:r>
            <a:r>
              <a:rPr lang="en-US" sz="2000" dirty="0">
                <a:ea typeface="ＭＳ Ｐゴシック" charset="-128"/>
                <a:cs typeface="ＭＳ Ｐゴシック" charset="-128"/>
              </a:rPr>
              <a:t>, relative to the other crystal.</a:t>
            </a:r>
          </a:p>
          <a:p>
            <a:r>
              <a:rPr lang="en-US" sz="2000" dirty="0">
                <a:ea typeface="ＭＳ Ｐゴシック" charset="-128"/>
                <a:cs typeface="ＭＳ Ｐゴシック" charset="-128"/>
              </a:rPr>
              <a:t>More general boundaries have a combination of tilt and twist.</a:t>
            </a:r>
          </a:p>
          <a:p>
            <a:r>
              <a:rPr lang="en-US" sz="2000" dirty="0">
                <a:ea typeface="ＭＳ Ｐゴシック" charset="-128"/>
                <a:cs typeface="ＭＳ Ｐゴシック" charset="-128"/>
              </a:rPr>
              <a:t>The approach specifies all five degrees of freedom.</a:t>
            </a:r>
          </a:p>
          <a:p>
            <a:r>
              <a:rPr lang="en-US" sz="2000" dirty="0">
                <a:ea typeface="ＭＳ Ｐゴシック" charset="-128"/>
                <a:cs typeface="ＭＳ Ｐゴシック" charset="-128"/>
              </a:rPr>
              <a:t>Contrast with more recent (EBSD inspired) method that describes </a:t>
            </a:r>
            <a:r>
              <a:rPr lang="en-US" sz="2000" i="1" dirty="0">
                <a:ea typeface="ＭＳ Ｐゴシック" charset="-128"/>
                <a:cs typeface="ＭＳ Ｐゴシック" charset="-128"/>
              </a:rPr>
              <a:t>only</a:t>
            </a:r>
            <a:r>
              <a:rPr lang="en-US" sz="2000" dirty="0">
                <a:ea typeface="ＭＳ Ｐゴシック" charset="-128"/>
                <a:cs typeface="ＭＳ Ｐゴシック" charset="-128"/>
              </a:rPr>
              <a:t> the </a:t>
            </a:r>
            <a:r>
              <a:rPr lang="en-US" sz="2000" i="1" dirty="0">
                <a:ea typeface="ＭＳ Ｐゴシック" charset="-128"/>
                <a:cs typeface="ＭＳ Ｐゴシック" charset="-128"/>
              </a:rPr>
              <a:t>misorientation</a:t>
            </a:r>
            <a:r>
              <a:rPr lang="en-US" sz="2000" dirty="0">
                <a:ea typeface="ＭＳ Ｐゴシック" charset="-128"/>
                <a:cs typeface="ＭＳ Ｐゴシック" charset="-128"/>
              </a:rPr>
              <a:t> between the two crystals.</a:t>
            </a:r>
          </a:p>
          <a:p>
            <a:r>
              <a:rPr lang="en-US" sz="2000" dirty="0"/>
              <a:t>The Grain Boundary Character Distribution, GBCD, method, developed at CMU, uses </a:t>
            </a:r>
            <a:r>
              <a:rPr lang="en-US" sz="2000" i="1" dirty="0" err="1"/>
              <a:t>misorientation+normal</a:t>
            </a:r>
            <a:r>
              <a:rPr lang="en-US" sz="2000" dirty="0"/>
              <a:t> to characterize grain boundaries.</a:t>
            </a:r>
            <a:endParaRPr lang="en-US" sz="2000" dirty="0">
              <a:ea typeface="ＭＳ Ｐゴシック" charset="-128"/>
              <a:cs typeface="ＭＳ Ｐゴシック" charset="-128"/>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B89513CA-3A1B-6241-BD1C-17A03B917F95}" type="slidenum">
              <a:rPr lang="en-US" smtClean="0"/>
              <a:pPr>
                <a:defRPr/>
              </a:pPr>
              <a:t>100</a:t>
            </a:fld>
            <a:endParaRPr lang="en-US"/>
          </a:p>
        </p:txBody>
      </p:sp>
      <p:graphicFrame>
        <p:nvGraphicFramePr>
          <p:cNvPr id="97282" name="Object 2"/>
          <p:cNvGraphicFramePr>
            <a:graphicFrameLocks noChangeAspect="1"/>
          </p:cNvGraphicFramePr>
          <p:nvPr/>
        </p:nvGraphicFramePr>
        <p:xfrm>
          <a:off x="2667000" y="800100"/>
          <a:ext cx="6075363" cy="6005513"/>
        </p:xfrm>
        <a:graphic>
          <a:graphicData uri="http://schemas.openxmlformats.org/presentationml/2006/ole">
            <mc:AlternateContent xmlns:mc="http://schemas.openxmlformats.org/markup-compatibility/2006">
              <mc:Choice xmlns:v="urn:schemas-microsoft-com:vml" Requires="v">
                <p:oleObj name="Document" r:id="rId3" imgW="6074664" imgH="6004560" progId="Word.Document.8">
                  <p:embed/>
                </p:oleObj>
              </mc:Choice>
              <mc:Fallback>
                <p:oleObj name="Document" r:id="rId3" imgW="6074664" imgH="600456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800100"/>
                        <a:ext cx="6075363" cy="6005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7284" name="Text Box 3"/>
          <p:cNvSpPr txBox="1">
            <a:spLocks noChangeArrowheads="1"/>
          </p:cNvSpPr>
          <p:nvPr/>
        </p:nvSpPr>
        <p:spPr bwMode="auto">
          <a:xfrm>
            <a:off x="228600" y="898525"/>
            <a:ext cx="2286000" cy="4965700"/>
          </a:xfrm>
          <a:prstGeom prst="rect">
            <a:avLst/>
          </a:prstGeom>
          <a:noFill/>
          <a:ln w="9525">
            <a:noFill/>
            <a:miter lim="800000"/>
            <a:headEnd/>
            <a:tailEnd/>
          </a:ln>
        </p:spPr>
        <p:txBody>
          <a:bodyPr>
            <a:prstTxWarp prst="textNoShape">
              <a:avLst/>
            </a:prstTxWarp>
            <a:spAutoFit/>
          </a:bodyPr>
          <a:lstStyle/>
          <a:p>
            <a:r>
              <a:rPr lang="en-US" sz="3200">
                <a:solidFill>
                  <a:srgbClr val="0201B5"/>
                </a:solidFill>
                <a:latin typeface="Times" charset="0"/>
              </a:rPr>
              <a:t>Table of CSL values in axis/angle, Euler angles, Rodrigues vectors</a:t>
            </a:r>
            <a:br>
              <a:rPr lang="en-US" sz="3200">
                <a:solidFill>
                  <a:srgbClr val="0201B5"/>
                </a:solidFill>
                <a:latin typeface="Times" charset="0"/>
              </a:rPr>
            </a:br>
            <a:r>
              <a:rPr lang="en-US" sz="3200">
                <a:solidFill>
                  <a:srgbClr val="0201B5"/>
                </a:solidFill>
                <a:latin typeface="Times" charset="0"/>
              </a:rPr>
              <a:t>and quaternions</a:t>
            </a:r>
          </a:p>
        </p:txBody>
      </p:sp>
      <p:sp>
        <p:nvSpPr>
          <p:cNvPr id="97285" name="Text Box 4"/>
          <p:cNvSpPr txBox="1">
            <a:spLocks noChangeArrowheads="1"/>
          </p:cNvSpPr>
          <p:nvPr/>
        </p:nvSpPr>
        <p:spPr bwMode="auto">
          <a:xfrm>
            <a:off x="381000" y="6019800"/>
            <a:ext cx="1997075" cy="549275"/>
          </a:xfrm>
          <a:prstGeom prst="rect">
            <a:avLst/>
          </a:prstGeom>
          <a:solidFill>
            <a:srgbClr val="FEFFD5"/>
          </a:solidFill>
          <a:ln w="9525">
            <a:noFill/>
            <a:miter lim="800000"/>
            <a:headEnd/>
            <a:tailEnd/>
          </a:ln>
        </p:spPr>
        <p:txBody>
          <a:bodyPr>
            <a:prstTxWarp prst="textNoShape">
              <a:avLst/>
            </a:prstTxWarp>
            <a:spAutoFit/>
          </a:bodyPr>
          <a:lstStyle/>
          <a:p>
            <a:r>
              <a:rPr lang="en-US" sz="1000"/>
              <a:t>Sigma-9 values for Rodrigues vector and quaternion corrected 10th May 2007</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Slide Number Placeholder 5"/>
          <p:cNvSpPr>
            <a:spLocks noGrp="1"/>
          </p:cNvSpPr>
          <p:nvPr>
            <p:ph type="sldNum" sz="quarter" idx="12"/>
          </p:nvPr>
        </p:nvSpPr>
        <p:spPr>
          <a:noFill/>
        </p:spPr>
        <p:txBody>
          <a:bodyPr/>
          <a:lstStyle/>
          <a:p>
            <a:fld id="{DB52AEA0-69C6-D441-AC43-B305AD5E4E38}" type="slidenum">
              <a:rPr lang="en-US" smtClean="0"/>
              <a:pPr/>
              <a:t>101</a:t>
            </a:fld>
            <a:endParaRPr lang="en-US"/>
          </a:p>
        </p:txBody>
      </p:sp>
      <p:sp>
        <p:nvSpPr>
          <p:cNvPr id="53254" name="Rectangle 2"/>
          <p:cNvSpPr>
            <a:spLocks noGrp="1" noChangeArrowheads="1"/>
          </p:cNvSpPr>
          <p:nvPr>
            <p:ph type="title"/>
          </p:nvPr>
        </p:nvSpPr>
        <p:spPr/>
        <p:txBody>
          <a:bodyPr/>
          <a:lstStyle/>
          <a:p>
            <a:r>
              <a:rPr lang="en-US"/>
              <a:t>Rodrigues vector normalization</a:t>
            </a:r>
          </a:p>
        </p:txBody>
      </p:sp>
      <p:sp>
        <p:nvSpPr>
          <p:cNvPr id="53255" name="Rectangle 3"/>
          <p:cNvSpPr>
            <a:spLocks noGrp="1" noChangeArrowheads="1"/>
          </p:cNvSpPr>
          <p:nvPr>
            <p:ph type="body" idx="1"/>
          </p:nvPr>
        </p:nvSpPr>
        <p:spPr>
          <a:xfrm>
            <a:off x="457200" y="1447800"/>
            <a:ext cx="4343400" cy="4419600"/>
          </a:xfrm>
        </p:spPr>
        <p:txBody>
          <a:bodyPr/>
          <a:lstStyle/>
          <a:p>
            <a:pPr>
              <a:lnSpc>
                <a:spcPct val="90000"/>
              </a:lnSpc>
            </a:pPr>
            <a:r>
              <a:rPr lang="en-US" sz="2400"/>
              <a:t>The volume element, or Haar measure, in Rodrigues space is given by the following formula </a:t>
            </a:r>
            <a:br>
              <a:rPr lang="en-US" sz="2400"/>
            </a:br>
            <a:r>
              <a:rPr lang="en-US" sz="2400"/>
              <a:t>[</a:t>
            </a:r>
            <a:r>
              <a:rPr lang="en-US" sz="2400">
                <a:latin typeface="Symbol" charset="2"/>
              </a:rPr>
              <a:t>r</a:t>
            </a:r>
            <a:r>
              <a:rPr lang="en-US" sz="2400"/>
              <a:t> = tan(</a:t>
            </a:r>
            <a:r>
              <a:rPr lang="en-US" sz="2400">
                <a:latin typeface="Symbol" charset="2"/>
              </a:rPr>
              <a:t>q</a:t>
            </a:r>
            <a:r>
              <a:rPr lang="en-US" sz="2400"/>
              <a:t>/2)]:</a:t>
            </a:r>
            <a:br>
              <a:rPr lang="en-US" sz="2400"/>
            </a:br>
            <a:endParaRPr lang="en-US" sz="2400"/>
          </a:p>
          <a:p>
            <a:pPr>
              <a:lnSpc>
                <a:spcPct val="90000"/>
              </a:lnSpc>
            </a:pPr>
            <a:r>
              <a:rPr lang="en-US" sz="2400"/>
              <a:t>Can also write in terms of an azimuth, </a:t>
            </a:r>
            <a:r>
              <a:rPr lang="en-US" sz="2400" i="1">
                <a:latin typeface="Symbol" charset="2"/>
                <a:sym typeface="Symbol" charset="2"/>
              </a:rPr>
              <a:t></a:t>
            </a:r>
            <a:r>
              <a:rPr lang="en-US" sz="2400"/>
              <a:t>, and declination , </a:t>
            </a:r>
            <a:r>
              <a:rPr lang="en-US" sz="2400" i="1">
                <a:latin typeface="Symbol" charset="2"/>
                <a:sym typeface="Symbol" charset="2"/>
              </a:rPr>
              <a:t></a:t>
            </a:r>
            <a:r>
              <a:rPr lang="en-US" sz="2400"/>
              <a:t>, angles:</a:t>
            </a:r>
            <a:br>
              <a:rPr lang="en-US" sz="2400"/>
            </a:br>
            <a:endParaRPr lang="en-US" sz="2400"/>
          </a:p>
          <a:p>
            <a:pPr>
              <a:lnSpc>
                <a:spcPct val="90000"/>
              </a:lnSpc>
            </a:pPr>
            <a:r>
              <a:rPr lang="en-US" sz="2400"/>
              <a:t>And finally in terms </a:t>
            </a:r>
            <a:br>
              <a:rPr lang="en-US" sz="2400"/>
            </a:br>
            <a:r>
              <a:rPr lang="en-US" sz="2400"/>
              <a:t>of </a:t>
            </a:r>
            <a:r>
              <a:rPr lang="en-US" sz="2400" i="1">
                <a:latin typeface="Palatino" charset="0"/>
              </a:rPr>
              <a:t>R</a:t>
            </a:r>
            <a:r>
              <a:rPr lang="en-US" sz="2400" baseline="-25000"/>
              <a:t>1</a:t>
            </a:r>
            <a:r>
              <a:rPr lang="en-US" sz="2400"/>
              <a:t>, </a:t>
            </a:r>
            <a:r>
              <a:rPr lang="en-US" sz="2400" i="1">
                <a:latin typeface="Palatino" charset="0"/>
              </a:rPr>
              <a:t>R</a:t>
            </a:r>
            <a:r>
              <a:rPr lang="en-US" sz="2400" baseline="-25000"/>
              <a:t>2</a:t>
            </a:r>
            <a:r>
              <a:rPr lang="en-US" sz="2400"/>
              <a:t>, </a:t>
            </a:r>
            <a:r>
              <a:rPr lang="en-US" sz="2400" i="1">
                <a:latin typeface="Palatino" charset="0"/>
              </a:rPr>
              <a:t>R</a:t>
            </a:r>
            <a:r>
              <a:rPr lang="en-US" sz="2400" baseline="-25000"/>
              <a:t>3</a:t>
            </a:r>
            <a:r>
              <a:rPr lang="en-US" sz="2400"/>
              <a:t>:</a:t>
            </a:r>
          </a:p>
        </p:txBody>
      </p:sp>
      <p:graphicFrame>
        <p:nvGraphicFramePr>
          <p:cNvPr id="53250" name="Object 2"/>
          <p:cNvGraphicFramePr>
            <a:graphicFrameLocks noChangeAspect="1"/>
          </p:cNvGraphicFramePr>
          <p:nvPr/>
        </p:nvGraphicFramePr>
        <p:xfrm>
          <a:off x="4848225" y="1589088"/>
          <a:ext cx="4251325" cy="1219200"/>
        </p:xfrm>
        <a:graphic>
          <a:graphicData uri="http://schemas.openxmlformats.org/presentationml/2006/ole">
            <mc:AlternateContent xmlns:mc="http://schemas.openxmlformats.org/markup-compatibility/2006">
              <mc:Choice xmlns:v="urn:schemas-microsoft-com:vml" Requires="v">
                <p:oleObj name="Equation" r:id="rId2" imgW="1638300" imgH="469900" progId="Equation.3">
                  <p:embed/>
                </p:oleObj>
              </mc:Choice>
              <mc:Fallback>
                <p:oleObj name="Equation" r:id="rId2" imgW="1638300" imgH="4699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8225" y="1589088"/>
                        <a:ext cx="4251325"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3251" name="Object 3"/>
          <p:cNvGraphicFramePr>
            <a:graphicFrameLocks noChangeAspect="1"/>
          </p:cNvGraphicFramePr>
          <p:nvPr/>
        </p:nvGraphicFramePr>
        <p:xfrm>
          <a:off x="4953000" y="2971800"/>
          <a:ext cx="3865563" cy="1738313"/>
        </p:xfrm>
        <a:graphic>
          <a:graphicData uri="http://schemas.openxmlformats.org/presentationml/2006/ole">
            <mc:AlternateContent xmlns:mc="http://schemas.openxmlformats.org/markup-compatibility/2006">
              <mc:Choice xmlns:v="urn:schemas-microsoft-com:vml" Requires="v">
                <p:oleObj name="Equation" r:id="rId4" imgW="1524000" imgH="685800" progId="Equation.3">
                  <p:embed/>
                </p:oleObj>
              </mc:Choice>
              <mc:Fallback>
                <p:oleObj name="Equation" r:id="rId4" imgW="1524000" imgH="6858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971800"/>
                        <a:ext cx="3865563" cy="1738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3256" name="Text Box 7"/>
          <p:cNvSpPr txBox="1">
            <a:spLocks noChangeArrowheads="1"/>
          </p:cNvSpPr>
          <p:nvPr/>
        </p:nvSpPr>
        <p:spPr bwMode="auto">
          <a:xfrm>
            <a:off x="762000" y="5942013"/>
            <a:ext cx="7924800" cy="641350"/>
          </a:xfrm>
          <a:prstGeom prst="rect">
            <a:avLst/>
          </a:prstGeom>
          <a:noFill/>
          <a:ln w="9525">
            <a:noFill/>
            <a:miter lim="800000"/>
            <a:headEnd/>
            <a:tailEnd/>
          </a:ln>
        </p:spPr>
        <p:txBody>
          <a:bodyPr>
            <a:prstTxWarp prst="textNoShape">
              <a:avLst/>
            </a:prstTxWarp>
            <a:spAutoFit/>
          </a:bodyPr>
          <a:lstStyle/>
          <a:p>
            <a:r>
              <a:rPr lang="en-US" sz="1800">
                <a:latin typeface="Symbol" charset="2"/>
              </a:rPr>
              <a:t>r</a:t>
            </a:r>
            <a:r>
              <a:rPr lang="en-US" sz="1800">
                <a:latin typeface="Palatino" charset="0"/>
              </a:rPr>
              <a:t> = √{</a:t>
            </a:r>
            <a:r>
              <a:rPr lang="en-US" sz="1800" i="1">
                <a:latin typeface="Palatino" charset="0"/>
              </a:rPr>
              <a:t>R</a:t>
            </a:r>
            <a:r>
              <a:rPr lang="en-US" sz="1800" baseline="-25000">
                <a:latin typeface="Palatino" charset="0"/>
              </a:rPr>
              <a:t>1</a:t>
            </a:r>
            <a:r>
              <a:rPr lang="en-US" sz="1800" baseline="30000">
                <a:latin typeface="Palatino" charset="0"/>
              </a:rPr>
              <a:t>2</a:t>
            </a:r>
            <a:r>
              <a:rPr lang="en-US" sz="1800">
                <a:latin typeface="Palatino" charset="0"/>
              </a:rPr>
              <a:t> + </a:t>
            </a:r>
            <a:r>
              <a:rPr lang="en-US" sz="1800" i="1">
                <a:latin typeface="Palatino" charset="0"/>
              </a:rPr>
              <a:t>R</a:t>
            </a:r>
            <a:r>
              <a:rPr lang="en-US" sz="1800" baseline="-25000">
                <a:latin typeface="Palatino" charset="0"/>
              </a:rPr>
              <a:t>2</a:t>
            </a:r>
            <a:r>
              <a:rPr lang="en-US" sz="1800" baseline="30000">
                <a:latin typeface="Palatino" charset="0"/>
              </a:rPr>
              <a:t>2</a:t>
            </a:r>
            <a:r>
              <a:rPr lang="en-US" sz="1800">
                <a:latin typeface="Palatino" charset="0"/>
              </a:rPr>
              <a:t> + </a:t>
            </a:r>
            <a:r>
              <a:rPr lang="en-US" sz="1800" i="1">
                <a:latin typeface="Palatino" charset="0"/>
              </a:rPr>
              <a:t>R</a:t>
            </a:r>
            <a:r>
              <a:rPr lang="en-US" sz="1800" baseline="-25000">
                <a:latin typeface="Palatino" charset="0"/>
              </a:rPr>
              <a:t>3</a:t>
            </a:r>
            <a:r>
              <a:rPr lang="en-US" sz="1800" baseline="30000">
                <a:latin typeface="Palatino" charset="0"/>
              </a:rPr>
              <a:t>2</a:t>
            </a:r>
            <a:r>
              <a:rPr lang="en-US" sz="1800">
                <a:latin typeface="Palatino" charset="0"/>
              </a:rPr>
              <a:t>} = tan</a:t>
            </a:r>
            <a:r>
              <a:rPr lang="en-US" sz="1800" i="1">
                <a:latin typeface="Symbol" charset="2"/>
              </a:rPr>
              <a:t>q</a:t>
            </a:r>
            <a:r>
              <a:rPr lang="en-US" sz="1800">
                <a:latin typeface="Palatino" charset="0"/>
              </a:rPr>
              <a:t>/2</a:t>
            </a:r>
            <a:r>
              <a:rPr lang="en-US" sz="1800">
                <a:latin typeface="Symbol" charset="2"/>
              </a:rPr>
              <a:t>;  </a:t>
            </a:r>
            <a:r>
              <a:rPr lang="en-US" sz="1800" i="1">
                <a:latin typeface="Symbol" charset="2"/>
              </a:rPr>
              <a:t>c</a:t>
            </a:r>
            <a:r>
              <a:rPr lang="en-US" sz="1800">
                <a:latin typeface="Symbol" charset="2"/>
              </a:rPr>
              <a:t> = </a:t>
            </a:r>
            <a:r>
              <a:rPr lang="en-US" sz="1800">
                <a:latin typeface="Palatino" charset="0"/>
              </a:rPr>
              <a:t>cos</a:t>
            </a:r>
            <a:r>
              <a:rPr lang="en-US" sz="1800" baseline="30000">
                <a:latin typeface="Palatino" charset="0"/>
              </a:rPr>
              <a:t>-1</a:t>
            </a:r>
            <a:r>
              <a:rPr lang="en-US" sz="1800" i="1">
                <a:latin typeface="Palatino" charset="0"/>
              </a:rPr>
              <a:t>R</a:t>
            </a:r>
            <a:r>
              <a:rPr lang="en-US" sz="1800" baseline="-25000">
                <a:latin typeface="Palatino" charset="0"/>
              </a:rPr>
              <a:t>3</a:t>
            </a:r>
            <a:r>
              <a:rPr lang="en-US" sz="1800">
                <a:latin typeface="Palatino" charset="0"/>
              </a:rPr>
              <a:t>;  </a:t>
            </a:r>
            <a:br>
              <a:rPr lang="en-US" sz="1800">
                <a:latin typeface="Palatino" charset="0"/>
              </a:rPr>
            </a:br>
            <a:r>
              <a:rPr lang="en-US" sz="1800">
                <a:latin typeface="Symbol" charset="2"/>
              </a:rPr>
              <a:t>z</a:t>
            </a:r>
            <a:r>
              <a:rPr lang="en-US" sz="1800">
                <a:latin typeface="Palatino" charset="0"/>
              </a:rPr>
              <a:t> = tan</a:t>
            </a:r>
            <a:r>
              <a:rPr lang="en-US" sz="1800" baseline="30000">
                <a:latin typeface="Palatino" charset="0"/>
              </a:rPr>
              <a:t>-1</a:t>
            </a:r>
            <a:r>
              <a:rPr lang="en-US" sz="1800" i="1">
                <a:latin typeface="Palatino" charset="0"/>
              </a:rPr>
              <a:t>R</a:t>
            </a:r>
            <a:r>
              <a:rPr lang="en-US" sz="1800" baseline="-25000">
                <a:latin typeface="Palatino" charset="0"/>
              </a:rPr>
              <a:t>2</a:t>
            </a:r>
            <a:r>
              <a:rPr lang="en-US" sz="1800">
                <a:latin typeface="Palatino" charset="0"/>
              </a:rPr>
              <a:t>/</a:t>
            </a:r>
            <a:r>
              <a:rPr lang="en-US" sz="1800" i="1">
                <a:latin typeface="Palatino" charset="0"/>
              </a:rPr>
              <a:t>R</a:t>
            </a:r>
            <a:r>
              <a:rPr lang="en-US" sz="1800" baseline="-25000">
                <a:latin typeface="Palatino" charset="0"/>
              </a:rPr>
              <a:t>1</a:t>
            </a:r>
            <a:r>
              <a:rPr lang="en-US" sz="1800">
                <a:latin typeface="Palatino" charset="0"/>
              </a:rPr>
              <a:t>;  d</a:t>
            </a:r>
            <a:r>
              <a:rPr lang="en-US" sz="1800" i="1">
                <a:latin typeface="Palatino" charset="0"/>
              </a:rPr>
              <a:t>n</a:t>
            </a:r>
            <a:r>
              <a:rPr lang="en-US" sz="1800">
                <a:latin typeface="Palatino" charset="0"/>
              </a:rPr>
              <a:t> = sin</a:t>
            </a:r>
            <a:r>
              <a:rPr lang="en-US" sz="1800" i="1">
                <a:latin typeface="Symbol" charset="2"/>
              </a:rPr>
              <a:t>c</a:t>
            </a:r>
            <a:r>
              <a:rPr lang="en-US" sz="1800">
                <a:latin typeface="Palatino" charset="0"/>
              </a:rPr>
              <a:t>d</a:t>
            </a:r>
            <a:r>
              <a:rPr lang="en-US" sz="1800" i="1">
                <a:latin typeface="Symbol" charset="2"/>
              </a:rPr>
              <a:t>c</a:t>
            </a:r>
            <a:r>
              <a:rPr lang="en-US" sz="1800">
                <a:latin typeface="Palatino" charset="0"/>
              </a:rPr>
              <a:t>d</a:t>
            </a:r>
            <a:r>
              <a:rPr lang="en-US" sz="1800" i="1">
                <a:latin typeface="Symbol" charset="2"/>
              </a:rPr>
              <a:t>z</a:t>
            </a:r>
            <a:r>
              <a:rPr lang="en-US" sz="1800" i="1">
                <a:latin typeface="Times" charset="0"/>
              </a:rPr>
              <a:t>;     </a:t>
            </a:r>
            <a:r>
              <a:rPr lang="en-US" sz="1800">
                <a:latin typeface="Symbol" charset="2"/>
              </a:rPr>
              <a:t>r</a:t>
            </a:r>
            <a:r>
              <a:rPr lang="en-US" sz="1800" baseline="30000">
                <a:latin typeface="Symbol" charset="2"/>
              </a:rPr>
              <a:t></a:t>
            </a:r>
            <a:r>
              <a:rPr lang="en-US" sz="1800">
                <a:latin typeface="Palatino" charset="0"/>
              </a:rPr>
              <a:t> = </a:t>
            </a:r>
            <a:r>
              <a:rPr lang="en-US" sz="1800" i="1">
                <a:latin typeface="Palatino" charset="0"/>
              </a:rPr>
              <a:t>R</a:t>
            </a:r>
            <a:r>
              <a:rPr lang="en-US" sz="1800" baseline="-25000">
                <a:latin typeface="Palatino" charset="0"/>
              </a:rPr>
              <a:t>1</a:t>
            </a:r>
            <a:r>
              <a:rPr lang="en-US" sz="1800" baseline="30000">
                <a:latin typeface="Palatino" charset="0"/>
              </a:rPr>
              <a:t>2</a:t>
            </a:r>
            <a:r>
              <a:rPr lang="en-US" sz="1800">
                <a:latin typeface="Palatino" charset="0"/>
              </a:rPr>
              <a:t> + </a:t>
            </a:r>
            <a:r>
              <a:rPr lang="en-US" sz="1800" i="1">
                <a:latin typeface="Palatino" charset="0"/>
              </a:rPr>
              <a:t>R</a:t>
            </a:r>
            <a:r>
              <a:rPr lang="en-US" sz="1800" baseline="-25000">
                <a:latin typeface="Palatino" charset="0"/>
              </a:rPr>
              <a:t>2</a:t>
            </a:r>
            <a:r>
              <a:rPr lang="en-US" sz="1800" baseline="30000">
                <a:latin typeface="Palatino" charset="0"/>
              </a:rPr>
              <a:t>2</a:t>
            </a:r>
            <a:r>
              <a:rPr lang="en-US" sz="1800">
                <a:latin typeface="Palatino" charset="0"/>
              </a:rPr>
              <a:t> + </a:t>
            </a:r>
            <a:r>
              <a:rPr lang="en-US" sz="1800" i="1">
                <a:latin typeface="Palatino" charset="0"/>
              </a:rPr>
              <a:t>R</a:t>
            </a:r>
            <a:r>
              <a:rPr lang="en-US" sz="1800" baseline="-25000">
                <a:latin typeface="Palatino" charset="0"/>
              </a:rPr>
              <a:t>3</a:t>
            </a:r>
            <a:r>
              <a:rPr lang="en-US" sz="1800" baseline="30000">
                <a:latin typeface="Palatino" charset="0"/>
              </a:rPr>
              <a:t>2</a:t>
            </a:r>
            <a:endParaRPr lang="en-US" sz="1800">
              <a:latin typeface="Palatino" charset="0"/>
            </a:endParaRPr>
          </a:p>
        </p:txBody>
      </p:sp>
      <p:graphicFrame>
        <p:nvGraphicFramePr>
          <p:cNvPr id="53252" name="Object 4"/>
          <p:cNvGraphicFramePr>
            <a:graphicFrameLocks noChangeAspect="1"/>
          </p:cNvGraphicFramePr>
          <p:nvPr/>
        </p:nvGraphicFramePr>
        <p:xfrm>
          <a:off x="4727575" y="4886325"/>
          <a:ext cx="4187825" cy="981075"/>
        </p:xfrm>
        <a:graphic>
          <a:graphicData uri="http://schemas.openxmlformats.org/presentationml/2006/ole">
            <mc:AlternateContent xmlns:mc="http://schemas.openxmlformats.org/markup-compatibility/2006">
              <mc:Choice xmlns:v="urn:schemas-microsoft-com:vml" Requires="v">
                <p:oleObj name="Equation" r:id="rId6" imgW="2006600" imgH="469900" progId="Equation.3">
                  <p:embed/>
                </p:oleObj>
              </mc:Choice>
              <mc:Fallback>
                <p:oleObj name="Equation" r:id="rId6" imgW="2006600" imgH="46990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7575" y="4886325"/>
                        <a:ext cx="4187825" cy="981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a:noFill/>
        </p:spPr>
        <p:txBody>
          <a:bodyPr/>
          <a:lstStyle/>
          <a:p>
            <a:fld id="{49CA7290-CB79-DC41-ABC3-8DA2C7EB706C}" type="slidenum">
              <a:rPr lang="en-US" smtClean="0"/>
              <a:pPr/>
              <a:t>102</a:t>
            </a:fld>
            <a:endParaRPr lang="en-US"/>
          </a:p>
        </p:txBody>
      </p:sp>
      <p:sp>
        <p:nvSpPr>
          <p:cNvPr id="56323" name="Rectangle 2"/>
          <p:cNvSpPr>
            <a:spLocks noGrp="1" noChangeArrowheads="1"/>
          </p:cNvSpPr>
          <p:nvPr>
            <p:ph type="title"/>
          </p:nvPr>
        </p:nvSpPr>
        <p:spPr/>
        <p:txBody>
          <a:bodyPr/>
          <a:lstStyle/>
          <a:p>
            <a:r>
              <a:rPr lang="en-US"/>
              <a:t>Density in the SST</a:t>
            </a:r>
          </a:p>
        </p:txBody>
      </p:sp>
      <p:sp>
        <p:nvSpPr>
          <p:cNvPr id="56324" name="Rectangle 3"/>
          <p:cNvSpPr>
            <a:spLocks noGrp="1" noChangeArrowheads="1"/>
          </p:cNvSpPr>
          <p:nvPr>
            <p:ph type="body" idx="1"/>
          </p:nvPr>
        </p:nvSpPr>
        <p:spPr>
          <a:xfrm>
            <a:off x="685800" y="1447800"/>
            <a:ext cx="8153400" cy="1524000"/>
          </a:xfrm>
        </p:spPr>
        <p:txBody>
          <a:bodyPr/>
          <a:lstStyle/>
          <a:p>
            <a:r>
              <a:rPr lang="en-US"/>
              <a:t>Density			or		% in area</a:t>
            </a:r>
          </a:p>
        </p:txBody>
      </p:sp>
      <p:pic>
        <p:nvPicPr>
          <p:cNvPr id="56325" name="Picture 4"/>
          <p:cNvPicPr>
            <a:picLocks noChangeAspect="1" noChangeArrowheads="1"/>
          </p:cNvPicPr>
          <p:nvPr/>
        </p:nvPicPr>
        <p:blipFill>
          <a:blip r:embed="rId2"/>
          <a:srcRect/>
          <a:stretch>
            <a:fillRect/>
          </a:stretch>
        </p:blipFill>
        <p:spPr bwMode="auto">
          <a:xfrm>
            <a:off x="152400" y="2286000"/>
            <a:ext cx="8839200" cy="3768725"/>
          </a:xfrm>
          <a:prstGeom prst="rect">
            <a:avLst/>
          </a:prstGeom>
          <a:noFill/>
          <a:ln w="9525">
            <a:noFill/>
            <a:miter lim="800000"/>
            <a:headEnd/>
            <a:tailEnd/>
          </a:ln>
        </p:spPr>
      </p:pic>
      <p:sp>
        <p:nvSpPr>
          <p:cNvPr id="56326" name="Text Box 5"/>
          <p:cNvSpPr txBox="1">
            <a:spLocks noChangeArrowheads="1"/>
          </p:cNvSpPr>
          <p:nvPr/>
        </p:nvSpPr>
        <p:spPr bwMode="auto">
          <a:xfrm>
            <a:off x="2003425" y="6248400"/>
            <a:ext cx="3635375"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a:t>J.K. Mackenzie 1958</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5"/>
          <p:cNvSpPr>
            <a:spLocks noGrp="1"/>
          </p:cNvSpPr>
          <p:nvPr>
            <p:ph type="sldNum" sz="quarter" idx="12"/>
          </p:nvPr>
        </p:nvSpPr>
        <p:spPr>
          <a:noFill/>
        </p:spPr>
        <p:txBody>
          <a:bodyPr/>
          <a:lstStyle/>
          <a:p>
            <a:fld id="{D92287E2-9025-984F-8B9B-E4D02104734E}" type="slidenum">
              <a:rPr lang="en-US" smtClean="0"/>
              <a:pPr/>
              <a:t>103</a:t>
            </a:fld>
            <a:endParaRPr lang="en-US"/>
          </a:p>
        </p:txBody>
      </p:sp>
      <p:sp>
        <p:nvSpPr>
          <p:cNvPr id="104451" name="Rectangle 2"/>
          <p:cNvSpPr>
            <a:spLocks noGrp="1" noChangeArrowheads="1"/>
          </p:cNvSpPr>
          <p:nvPr>
            <p:ph type="title"/>
          </p:nvPr>
        </p:nvSpPr>
        <p:spPr/>
        <p:txBody>
          <a:bodyPr/>
          <a:lstStyle/>
          <a:p>
            <a:r>
              <a:rPr lang="en-US">
                <a:ea typeface="ＭＳ Ｐゴシック" charset="-128"/>
                <a:cs typeface="ＭＳ Ｐゴシック" charset="-128"/>
              </a:rPr>
              <a:t>ID of symmetry operator(s)</a:t>
            </a:r>
          </a:p>
        </p:txBody>
      </p:sp>
      <p:sp>
        <p:nvSpPr>
          <p:cNvPr id="104452" name="Rectangle 3"/>
          <p:cNvSpPr>
            <a:spLocks noGrp="1" noChangeArrowheads="1"/>
          </p:cNvSpPr>
          <p:nvPr>
            <p:ph type="body" idx="1"/>
          </p:nvPr>
        </p:nvSpPr>
        <p:spPr/>
        <p:txBody>
          <a:bodyPr/>
          <a:lstStyle/>
          <a:p>
            <a:r>
              <a:rPr lang="en-US" sz="2800">
                <a:ea typeface="ＭＳ Ｐゴシック" charset="-128"/>
                <a:cs typeface="ＭＳ Ｐゴシック" charset="-128"/>
              </a:rPr>
              <a:t>For calculations (numerical) on grain boundary character, it is critical to retain the identity of each symmetry operator use to place a given grain boundary in the FZ.</a:t>
            </a:r>
          </a:p>
          <a:p>
            <a:r>
              <a:rPr lang="en-US" sz="2800">
                <a:ea typeface="ＭＳ Ｐゴシック" charset="-128"/>
                <a:cs typeface="ＭＳ Ｐゴシック" charset="-128"/>
              </a:rPr>
              <a:t>That is, given </a:t>
            </a:r>
            <a:r>
              <a:rPr lang="en-US" sz="2800" i="1">
                <a:latin typeface="Times New Roman" charset="0"/>
                <a:ea typeface="ＭＳ Ｐゴシック" charset="-128"/>
                <a:cs typeface="ＭＳ Ｐゴシック" charset="-128"/>
              </a:rPr>
              <a:t>O</a:t>
            </a:r>
            <a:r>
              <a:rPr lang="en-US" sz="2800" i="1" baseline="-25000">
                <a:latin typeface="Times New Roman" charset="0"/>
                <a:ea typeface="ＭＳ Ｐゴシック" charset="-128"/>
                <a:cs typeface="ＭＳ Ｐゴシック" charset="-128"/>
              </a:rPr>
              <a:t>c</a:t>
            </a:r>
            <a:r>
              <a:rPr lang="en-US" sz="2800" i="1" baseline="-25000">
                <a:ea typeface="ＭＳ Ｐゴシック" charset="-128"/>
                <a:cs typeface="ＭＳ Ｐゴシック" charset="-128"/>
              </a:rPr>
              <a:t> </a:t>
            </a:r>
            <a:r>
              <a:rPr lang="en-US" i="1">
                <a:ea typeface="ＭＳ Ｐゴシック" charset="-128"/>
                <a:cs typeface="ＭＳ Ｐゴシック" charset="-128"/>
                <a:sym typeface="Symbol" charset="2"/>
              </a:rPr>
              <a:t></a:t>
            </a:r>
            <a:r>
              <a:rPr lang="en-US" i="1">
                <a:latin typeface="Times New Roman" charset="0"/>
                <a:ea typeface="ＭＳ Ｐゴシック" charset="-128"/>
                <a:cs typeface="ＭＳ Ｐゴシック" charset="-128"/>
              </a:rPr>
              <a:t>O(432)=O</a:t>
            </a:r>
            <a:r>
              <a:rPr lang="en-US" i="1" baseline="-25000">
                <a:latin typeface="Times New Roman" charset="0"/>
                <a:ea typeface="ＭＳ Ｐゴシック" charset="-128"/>
                <a:cs typeface="ＭＳ Ｐゴシック" charset="-128"/>
              </a:rPr>
              <a:t>i</a:t>
            </a:r>
            <a:r>
              <a:rPr lang="en-US" i="1">
                <a:latin typeface="Times New Roman" charset="0"/>
                <a:ea typeface="ＭＳ Ｐゴシック" charset="-128"/>
                <a:cs typeface="ＭＳ Ｐゴシック" charset="-128"/>
              </a:rPr>
              <a:t>{O</a:t>
            </a:r>
            <a:r>
              <a:rPr lang="en-US" i="1" baseline="-25000">
                <a:latin typeface="Times New Roman" charset="0"/>
                <a:ea typeface="ＭＳ Ｐゴシック" charset="-128"/>
                <a:cs typeface="ＭＳ Ｐゴシック" charset="-128"/>
              </a:rPr>
              <a:t>1</a:t>
            </a:r>
            <a:r>
              <a:rPr lang="en-US" i="1">
                <a:latin typeface="Times New Roman" charset="0"/>
                <a:ea typeface="ＭＳ Ｐゴシック" charset="-128"/>
                <a:cs typeface="ＭＳ Ｐゴシック" charset="-128"/>
              </a:rPr>
              <a:t>,O</a:t>
            </a:r>
            <a:r>
              <a:rPr lang="en-US" i="1" baseline="-25000">
                <a:latin typeface="Times New Roman" charset="0"/>
                <a:ea typeface="ＭＳ Ｐゴシック" charset="-128"/>
                <a:cs typeface="ＭＳ Ｐゴシック" charset="-128"/>
              </a:rPr>
              <a:t>2</a:t>
            </a:r>
            <a:r>
              <a:rPr lang="en-US" i="1">
                <a:latin typeface="Times New Roman" charset="0"/>
                <a:ea typeface="ＭＳ Ｐゴシック" charset="-128"/>
                <a:cs typeface="ＭＳ Ｐゴシック" charset="-128"/>
              </a:rPr>
              <a:t>,…,O</a:t>
            </a:r>
            <a:r>
              <a:rPr lang="en-US" i="1" baseline="-25000">
                <a:latin typeface="Times New Roman" charset="0"/>
                <a:ea typeface="ＭＳ Ｐゴシック" charset="-128"/>
                <a:cs typeface="ＭＳ Ｐゴシック" charset="-128"/>
              </a:rPr>
              <a:t>24</a:t>
            </a:r>
            <a:r>
              <a:rPr lang="en-US" i="1">
                <a:latin typeface="Times New Roman" charset="0"/>
                <a:ea typeface="ＭＳ Ｐゴシック" charset="-128"/>
                <a:cs typeface="ＭＳ Ｐゴシック" charset="-128"/>
              </a:rPr>
              <a:t>}</a:t>
            </a:r>
            <a:br>
              <a:rPr lang="en-US" i="1">
                <a:ea typeface="ＭＳ Ｐゴシック" charset="-128"/>
                <a:cs typeface="ＭＳ Ｐゴシック" charset="-128"/>
                <a:sym typeface="Symbol" charset="2"/>
              </a:rPr>
            </a:br>
            <a:r>
              <a:rPr lang="en-US" sz="2800">
                <a:ea typeface="ＭＳ Ｐゴシック" charset="-128"/>
                <a:cs typeface="ＭＳ Ｐゴシック" charset="-128"/>
                <a:sym typeface="Symbol" charset="2"/>
              </a:rPr>
              <a:t>one must retain the value of index “</a:t>
            </a:r>
            <a:r>
              <a:rPr lang="en-US" sz="2800" i="1">
                <a:latin typeface="Times New Roman" charset="0"/>
                <a:ea typeface="ＭＳ Ｐゴシック" charset="-128"/>
                <a:cs typeface="ＭＳ Ｐゴシック" charset="-128"/>
              </a:rPr>
              <a:t>i</a:t>
            </a:r>
            <a:r>
              <a:rPr lang="en-US" sz="2800">
                <a:ea typeface="ＭＳ Ｐゴシック" charset="-128"/>
                <a:cs typeface="ＭＳ Ｐゴシック" charset="-128"/>
                <a:sym typeface="Symbol" charset="2"/>
              </a:rPr>
              <a:t>” for subsequent use, e.g. in determining tilt/twist character.</a:t>
            </a:r>
            <a:r>
              <a:rPr lang="en-US" sz="2800" i="1">
                <a:ea typeface="ＭＳ Ｐゴシック" charset="-128"/>
                <a:cs typeface="ＭＳ Ｐゴシック" charset="-128"/>
              </a:rPr>
              <a:t>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5"/>
          <p:cNvSpPr>
            <a:spLocks noGrp="1"/>
          </p:cNvSpPr>
          <p:nvPr>
            <p:ph type="sldNum" sz="quarter" idx="12"/>
          </p:nvPr>
        </p:nvSpPr>
        <p:spPr>
          <a:noFill/>
        </p:spPr>
        <p:txBody>
          <a:bodyPr/>
          <a:lstStyle/>
          <a:p>
            <a:fld id="{0BAD8EC7-632F-A545-8393-8F7A85C57790}" type="slidenum">
              <a:rPr lang="en-US" smtClean="0"/>
              <a:pPr/>
              <a:t>104</a:t>
            </a:fld>
            <a:endParaRPr lang="en-US"/>
          </a:p>
        </p:txBody>
      </p:sp>
      <p:sp>
        <p:nvSpPr>
          <p:cNvPr id="106499" name="Rectangle 2"/>
          <p:cNvSpPr>
            <a:spLocks noGrp="1" noChangeArrowheads="1"/>
          </p:cNvSpPr>
          <p:nvPr>
            <p:ph type="title"/>
          </p:nvPr>
        </p:nvSpPr>
        <p:spPr/>
        <p:txBody>
          <a:bodyPr/>
          <a:lstStyle/>
          <a:p>
            <a:r>
              <a:rPr lang="en-US">
                <a:ea typeface="ＭＳ Ｐゴシック" charset="-128"/>
                <a:cs typeface="ＭＳ Ｐゴシック" charset="-128"/>
              </a:rPr>
              <a:t>Successive misorientations</a:t>
            </a:r>
          </a:p>
        </p:txBody>
      </p:sp>
      <p:sp>
        <p:nvSpPr>
          <p:cNvPr id="106500" name="Rectangle 3"/>
          <p:cNvSpPr>
            <a:spLocks noGrp="1" noChangeArrowheads="1"/>
          </p:cNvSpPr>
          <p:nvPr>
            <p:ph type="body" idx="1"/>
          </p:nvPr>
        </p:nvSpPr>
        <p:spPr>
          <a:xfrm>
            <a:off x="457200" y="1295400"/>
            <a:ext cx="4953000" cy="4648200"/>
          </a:xfrm>
        </p:spPr>
        <p:txBody>
          <a:bodyPr/>
          <a:lstStyle/>
          <a:p>
            <a:pPr>
              <a:lnSpc>
                <a:spcPct val="90000"/>
              </a:lnSpc>
            </a:pPr>
            <a:r>
              <a:rPr lang="en-US" sz="2000">
                <a:ea typeface="ＭＳ Ｐゴシック" charset="-128"/>
                <a:cs typeface="ＭＳ Ｐゴシック" charset="-128"/>
              </a:rPr>
              <a:t>There are problems where one needs to calculate the effect of two successive misorientations, taking into account variants.  By “variants” we mean that the second misorientation (twin) can occur on any of the systems related by crystal symmetry.  For example, if twinning occurs on more than one system, then the second twin can be physically contained within the first twin but still make a boundary with the original matrix.  So, the problem is, how do we calculate the matrix-twin</a:t>
            </a:r>
            <a:r>
              <a:rPr lang="en-US" sz="2000" baseline="-25000">
                <a:ea typeface="ＭＳ Ｐゴシック" charset="-128"/>
                <a:cs typeface="ＭＳ Ｐゴシック" charset="-128"/>
              </a:rPr>
              <a:t>2</a:t>
            </a:r>
            <a:r>
              <a:rPr lang="en-US" sz="2000">
                <a:ea typeface="ＭＳ Ｐゴシック" charset="-128"/>
                <a:cs typeface="ＭＳ Ｐゴシック" charset="-128"/>
              </a:rPr>
              <a:t> misorientation, taking account of crystal symmetry and the possibility of (crystal) symmetry-related variants?</a:t>
            </a:r>
          </a:p>
        </p:txBody>
      </p:sp>
      <p:grpSp>
        <p:nvGrpSpPr>
          <p:cNvPr id="2" name="Group 20"/>
          <p:cNvGrpSpPr>
            <a:grpSpLocks/>
          </p:cNvGrpSpPr>
          <p:nvPr/>
        </p:nvGrpSpPr>
        <p:grpSpPr bwMode="auto">
          <a:xfrm>
            <a:off x="5562600" y="1295400"/>
            <a:ext cx="3124200" cy="3581400"/>
            <a:chOff x="3696" y="816"/>
            <a:chExt cx="1968" cy="2256"/>
          </a:xfrm>
        </p:grpSpPr>
        <p:sp>
          <p:nvSpPr>
            <p:cNvPr id="106507" name="Rectangle 4"/>
            <p:cNvSpPr>
              <a:spLocks noChangeArrowheads="1"/>
            </p:cNvSpPr>
            <p:nvPr/>
          </p:nvSpPr>
          <p:spPr bwMode="auto">
            <a:xfrm>
              <a:off x="3744" y="1296"/>
              <a:ext cx="1920" cy="1776"/>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106508" name="Freeform 5"/>
            <p:cNvSpPr>
              <a:spLocks/>
            </p:cNvSpPr>
            <p:nvPr/>
          </p:nvSpPr>
          <p:spPr bwMode="auto">
            <a:xfrm>
              <a:off x="3744" y="1296"/>
              <a:ext cx="1488" cy="1152"/>
            </a:xfrm>
            <a:custGeom>
              <a:avLst/>
              <a:gdLst>
                <a:gd name="T0" fmla="*/ 1488 w 1488"/>
                <a:gd name="T1" fmla="*/ 0 h 1152"/>
                <a:gd name="T2" fmla="*/ 1248 w 1488"/>
                <a:gd name="T3" fmla="*/ 144 h 1152"/>
                <a:gd name="T4" fmla="*/ 1104 w 1488"/>
                <a:gd name="T5" fmla="*/ 336 h 1152"/>
                <a:gd name="T6" fmla="*/ 1008 w 1488"/>
                <a:gd name="T7" fmla="*/ 432 h 1152"/>
                <a:gd name="T8" fmla="*/ 576 w 1488"/>
                <a:gd name="T9" fmla="*/ 672 h 1152"/>
                <a:gd name="T10" fmla="*/ 432 w 1488"/>
                <a:gd name="T11" fmla="*/ 816 h 1152"/>
                <a:gd name="T12" fmla="*/ 144 w 1488"/>
                <a:gd name="T13" fmla="*/ 1056 h 1152"/>
                <a:gd name="T14" fmla="*/ 0 w 1488"/>
                <a:gd name="T15" fmla="*/ 1152 h 1152"/>
                <a:gd name="T16" fmla="*/ 0 60000 65536"/>
                <a:gd name="T17" fmla="*/ 0 60000 65536"/>
                <a:gd name="T18" fmla="*/ 0 60000 65536"/>
                <a:gd name="T19" fmla="*/ 0 60000 65536"/>
                <a:gd name="T20" fmla="*/ 0 60000 65536"/>
                <a:gd name="T21" fmla="*/ 0 60000 65536"/>
                <a:gd name="T22" fmla="*/ 0 60000 65536"/>
                <a:gd name="T23" fmla="*/ 0 60000 65536"/>
                <a:gd name="T24" fmla="*/ 0 w 1488"/>
                <a:gd name="T25" fmla="*/ 0 h 1152"/>
                <a:gd name="T26" fmla="*/ 1488 w 1488"/>
                <a:gd name="T27" fmla="*/ 1152 h 1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8" h="1152">
                  <a:moveTo>
                    <a:pt x="1488" y="0"/>
                  </a:moveTo>
                  <a:cubicBezTo>
                    <a:pt x="1400" y="44"/>
                    <a:pt x="1312" y="88"/>
                    <a:pt x="1248" y="144"/>
                  </a:cubicBezTo>
                  <a:cubicBezTo>
                    <a:pt x="1184" y="200"/>
                    <a:pt x="1144" y="288"/>
                    <a:pt x="1104" y="336"/>
                  </a:cubicBezTo>
                  <a:cubicBezTo>
                    <a:pt x="1064" y="384"/>
                    <a:pt x="1096" y="376"/>
                    <a:pt x="1008" y="432"/>
                  </a:cubicBezTo>
                  <a:cubicBezTo>
                    <a:pt x="920" y="488"/>
                    <a:pt x="672" y="608"/>
                    <a:pt x="576" y="672"/>
                  </a:cubicBezTo>
                  <a:cubicBezTo>
                    <a:pt x="480" y="736"/>
                    <a:pt x="504" y="752"/>
                    <a:pt x="432" y="816"/>
                  </a:cubicBezTo>
                  <a:cubicBezTo>
                    <a:pt x="360" y="880"/>
                    <a:pt x="216" y="1000"/>
                    <a:pt x="144" y="1056"/>
                  </a:cubicBezTo>
                  <a:cubicBezTo>
                    <a:pt x="72" y="1112"/>
                    <a:pt x="36" y="1132"/>
                    <a:pt x="0" y="1152"/>
                  </a:cubicBezTo>
                </a:path>
              </a:pathLst>
            </a:custGeom>
            <a:noFill/>
            <a:ln w="9525">
              <a:solidFill>
                <a:schemeClr val="tx1"/>
              </a:solidFill>
              <a:round/>
              <a:headEnd/>
              <a:tailEnd/>
            </a:ln>
          </p:spPr>
          <p:txBody>
            <a:bodyPr wrap="none" anchor="ctr">
              <a:prstTxWarp prst="textNoShape">
                <a:avLst/>
              </a:prstTxWarp>
            </a:bodyPr>
            <a:lstStyle/>
            <a:p>
              <a:endParaRPr lang="en-US"/>
            </a:p>
          </p:txBody>
        </p:sp>
        <p:sp>
          <p:nvSpPr>
            <p:cNvPr id="106509" name="Freeform 6"/>
            <p:cNvSpPr>
              <a:spLocks/>
            </p:cNvSpPr>
            <p:nvPr/>
          </p:nvSpPr>
          <p:spPr bwMode="auto">
            <a:xfrm>
              <a:off x="3744" y="1728"/>
              <a:ext cx="1920" cy="1248"/>
            </a:xfrm>
            <a:custGeom>
              <a:avLst/>
              <a:gdLst>
                <a:gd name="T0" fmla="*/ 1920 w 1920"/>
                <a:gd name="T1" fmla="*/ 0 h 1248"/>
                <a:gd name="T2" fmla="*/ 1776 w 1920"/>
                <a:gd name="T3" fmla="*/ 192 h 1248"/>
                <a:gd name="T4" fmla="*/ 1584 w 1920"/>
                <a:gd name="T5" fmla="*/ 336 h 1248"/>
                <a:gd name="T6" fmla="*/ 1296 w 1920"/>
                <a:gd name="T7" fmla="*/ 576 h 1248"/>
                <a:gd name="T8" fmla="*/ 864 w 1920"/>
                <a:gd name="T9" fmla="*/ 816 h 1248"/>
                <a:gd name="T10" fmla="*/ 480 w 1920"/>
                <a:gd name="T11" fmla="*/ 1104 h 1248"/>
                <a:gd name="T12" fmla="*/ 96 w 1920"/>
                <a:gd name="T13" fmla="*/ 1200 h 1248"/>
                <a:gd name="T14" fmla="*/ 0 w 1920"/>
                <a:gd name="T15" fmla="*/ 1248 h 1248"/>
                <a:gd name="T16" fmla="*/ 0 60000 65536"/>
                <a:gd name="T17" fmla="*/ 0 60000 65536"/>
                <a:gd name="T18" fmla="*/ 0 60000 65536"/>
                <a:gd name="T19" fmla="*/ 0 60000 65536"/>
                <a:gd name="T20" fmla="*/ 0 60000 65536"/>
                <a:gd name="T21" fmla="*/ 0 60000 65536"/>
                <a:gd name="T22" fmla="*/ 0 60000 65536"/>
                <a:gd name="T23" fmla="*/ 0 60000 65536"/>
                <a:gd name="T24" fmla="*/ 0 w 1920"/>
                <a:gd name="T25" fmla="*/ 0 h 1248"/>
                <a:gd name="T26" fmla="*/ 1920 w 1920"/>
                <a:gd name="T27" fmla="*/ 1248 h 12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0" h="1248">
                  <a:moveTo>
                    <a:pt x="1920" y="0"/>
                  </a:moveTo>
                  <a:cubicBezTo>
                    <a:pt x="1876" y="68"/>
                    <a:pt x="1832" y="136"/>
                    <a:pt x="1776" y="192"/>
                  </a:cubicBezTo>
                  <a:cubicBezTo>
                    <a:pt x="1720" y="248"/>
                    <a:pt x="1664" y="272"/>
                    <a:pt x="1584" y="336"/>
                  </a:cubicBezTo>
                  <a:cubicBezTo>
                    <a:pt x="1504" y="400"/>
                    <a:pt x="1416" y="496"/>
                    <a:pt x="1296" y="576"/>
                  </a:cubicBezTo>
                  <a:cubicBezTo>
                    <a:pt x="1176" y="656"/>
                    <a:pt x="1000" y="728"/>
                    <a:pt x="864" y="816"/>
                  </a:cubicBezTo>
                  <a:cubicBezTo>
                    <a:pt x="728" y="904"/>
                    <a:pt x="608" y="1040"/>
                    <a:pt x="480" y="1104"/>
                  </a:cubicBezTo>
                  <a:cubicBezTo>
                    <a:pt x="352" y="1168"/>
                    <a:pt x="176" y="1176"/>
                    <a:pt x="96" y="1200"/>
                  </a:cubicBezTo>
                  <a:cubicBezTo>
                    <a:pt x="16" y="1224"/>
                    <a:pt x="8" y="1236"/>
                    <a:pt x="0" y="1248"/>
                  </a:cubicBezTo>
                </a:path>
              </a:pathLst>
            </a:custGeom>
            <a:noFill/>
            <a:ln w="9525">
              <a:solidFill>
                <a:schemeClr val="tx1"/>
              </a:solidFill>
              <a:round/>
              <a:headEnd/>
              <a:tailEnd/>
            </a:ln>
          </p:spPr>
          <p:txBody>
            <a:bodyPr wrap="none" anchor="ctr">
              <a:prstTxWarp prst="textNoShape">
                <a:avLst/>
              </a:prstTxWarp>
            </a:bodyPr>
            <a:lstStyle/>
            <a:p>
              <a:endParaRPr lang="en-US"/>
            </a:p>
          </p:txBody>
        </p:sp>
        <p:sp>
          <p:nvSpPr>
            <p:cNvPr id="106510" name="Line 7"/>
            <p:cNvSpPr>
              <a:spLocks noChangeShapeType="1"/>
            </p:cNvSpPr>
            <p:nvPr/>
          </p:nvSpPr>
          <p:spPr bwMode="auto">
            <a:xfrm>
              <a:off x="4464" y="1872"/>
              <a:ext cx="110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06511" name="Line 8"/>
            <p:cNvSpPr>
              <a:spLocks noChangeShapeType="1"/>
            </p:cNvSpPr>
            <p:nvPr/>
          </p:nvSpPr>
          <p:spPr bwMode="auto">
            <a:xfrm>
              <a:off x="4116" y="2160"/>
              <a:ext cx="110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06512" name="Text Box 9"/>
            <p:cNvSpPr txBox="1">
              <a:spLocks noChangeArrowheads="1"/>
            </p:cNvSpPr>
            <p:nvPr/>
          </p:nvSpPr>
          <p:spPr bwMode="auto">
            <a:xfrm>
              <a:off x="4608" y="1900"/>
              <a:ext cx="393" cy="212"/>
            </a:xfrm>
            <a:prstGeom prst="rect">
              <a:avLst/>
            </a:prstGeom>
            <a:noFill/>
            <a:ln w="9525">
              <a:noFill/>
              <a:miter lim="800000"/>
              <a:headEnd/>
              <a:tailEnd/>
            </a:ln>
          </p:spPr>
          <p:txBody>
            <a:bodyPr wrap="none">
              <a:prstTxWarp prst="textNoShape">
                <a:avLst/>
              </a:prstTxWarp>
              <a:spAutoFit/>
            </a:bodyPr>
            <a:lstStyle/>
            <a:p>
              <a:r>
                <a:rPr lang="en-US"/>
                <a:t>twin</a:t>
              </a:r>
              <a:r>
                <a:rPr lang="en-US" baseline="-25000"/>
                <a:t>2</a:t>
              </a:r>
              <a:endParaRPr lang="en-US"/>
            </a:p>
          </p:txBody>
        </p:sp>
        <p:sp>
          <p:nvSpPr>
            <p:cNvPr id="106513" name="Text Box 10"/>
            <p:cNvSpPr txBox="1">
              <a:spLocks noChangeArrowheads="1"/>
            </p:cNvSpPr>
            <p:nvPr/>
          </p:nvSpPr>
          <p:spPr bwMode="auto">
            <a:xfrm>
              <a:off x="4934" y="1481"/>
              <a:ext cx="393" cy="212"/>
            </a:xfrm>
            <a:prstGeom prst="rect">
              <a:avLst/>
            </a:prstGeom>
            <a:noFill/>
            <a:ln w="9525">
              <a:noFill/>
              <a:miter lim="800000"/>
              <a:headEnd/>
              <a:tailEnd/>
            </a:ln>
          </p:spPr>
          <p:txBody>
            <a:bodyPr wrap="none">
              <a:prstTxWarp prst="textNoShape">
                <a:avLst/>
              </a:prstTxWarp>
              <a:spAutoFit/>
            </a:bodyPr>
            <a:lstStyle/>
            <a:p>
              <a:r>
                <a:rPr lang="en-US"/>
                <a:t>twin</a:t>
              </a:r>
              <a:r>
                <a:rPr lang="en-US" baseline="-25000"/>
                <a:t>1</a:t>
              </a:r>
              <a:endParaRPr lang="en-US"/>
            </a:p>
          </p:txBody>
        </p:sp>
        <p:sp>
          <p:nvSpPr>
            <p:cNvPr id="106514" name="Text Box 11"/>
            <p:cNvSpPr txBox="1">
              <a:spLocks noChangeArrowheads="1"/>
            </p:cNvSpPr>
            <p:nvPr/>
          </p:nvSpPr>
          <p:spPr bwMode="auto">
            <a:xfrm>
              <a:off x="3936" y="2380"/>
              <a:ext cx="393" cy="212"/>
            </a:xfrm>
            <a:prstGeom prst="rect">
              <a:avLst/>
            </a:prstGeom>
            <a:noFill/>
            <a:ln w="9525">
              <a:noFill/>
              <a:miter lim="800000"/>
              <a:headEnd/>
              <a:tailEnd/>
            </a:ln>
          </p:spPr>
          <p:txBody>
            <a:bodyPr wrap="none">
              <a:prstTxWarp prst="textNoShape">
                <a:avLst/>
              </a:prstTxWarp>
              <a:spAutoFit/>
            </a:bodyPr>
            <a:lstStyle/>
            <a:p>
              <a:r>
                <a:rPr lang="en-US"/>
                <a:t>twin</a:t>
              </a:r>
              <a:r>
                <a:rPr lang="en-US" baseline="-25000"/>
                <a:t>1</a:t>
              </a:r>
              <a:endParaRPr lang="en-US"/>
            </a:p>
          </p:txBody>
        </p:sp>
        <p:sp>
          <p:nvSpPr>
            <p:cNvPr id="106515" name="Text Box 12"/>
            <p:cNvSpPr txBox="1">
              <a:spLocks noChangeArrowheads="1"/>
            </p:cNvSpPr>
            <p:nvPr/>
          </p:nvSpPr>
          <p:spPr bwMode="auto">
            <a:xfrm>
              <a:off x="3696" y="1440"/>
              <a:ext cx="464" cy="212"/>
            </a:xfrm>
            <a:prstGeom prst="rect">
              <a:avLst/>
            </a:prstGeom>
            <a:noFill/>
            <a:ln w="9525">
              <a:noFill/>
              <a:miter lim="800000"/>
              <a:headEnd/>
              <a:tailEnd/>
            </a:ln>
          </p:spPr>
          <p:txBody>
            <a:bodyPr wrap="none">
              <a:prstTxWarp prst="textNoShape">
                <a:avLst/>
              </a:prstTxWarp>
              <a:spAutoFit/>
            </a:bodyPr>
            <a:lstStyle/>
            <a:p>
              <a:r>
                <a:rPr lang="en-US"/>
                <a:t>Matrix</a:t>
              </a:r>
            </a:p>
          </p:txBody>
        </p:sp>
        <p:sp>
          <p:nvSpPr>
            <p:cNvPr id="106516" name="Text Box 13"/>
            <p:cNvSpPr txBox="1">
              <a:spLocks noChangeArrowheads="1"/>
            </p:cNvSpPr>
            <p:nvPr/>
          </p:nvSpPr>
          <p:spPr bwMode="auto">
            <a:xfrm>
              <a:off x="4960" y="2620"/>
              <a:ext cx="464" cy="212"/>
            </a:xfrm>
            <a:prstGeom prst="rect">
              <a:avLst/>
            </a:prstGeom>
            <a:noFill/>
            <a:ln w="9525">
              <a:noFill/>
              <a:miter lim="800000"/>
              <a:headEnd/>
              <a:tailEnd/>
            </a:ln>
          </p:spPr>
          <p:txBody>
            <a:bodyPr wrap="none">
              <a:prstTxWarp prst="textNoShape">
                <a:avLst/>
              </a:prstTxWarp>
              <a:spAutoFit/>
            </a:bodyPr>
            <a:lstStyle/>
            <a:p>
              <a:r>
                <a:rPr lang="en-US"/>
                <a:t>Matrix</a:t>
              </a:r>
            </a:p>
          </p:txBody>
        </p:sp>
        <p:sp>
          <p:nvSpPr>
            <p:cNvPr id="106517" name="Text Box 14"/>
            <p:cNvSpPr txBox="1">
              <a:spLocks noChangeArrowheads="1"/>
            </p:cNvSpPr>
            <p:nvPr/>
          </p:nvSpPr>
          <p:spPr bwMode="auto">
            <a:xfrm>
              <a:off x="4464" y="816"/>
              <a:ext cx="784" cy="212"/>
            </a:xfrm>
            <a:prstGeom prst="rect">
              <a:avLst/>
            </a:prstGeom>
            <a:noFill/>
            <a:ln w="9525">
              <a:noFill/>
              <a:miter lim="800000"/>
              <a:headEnd/>
              <a:tailEnd/>
            </a:ln>
          </p:spPr>
          <p:txBody>
            <a:bodyPr wrap="none">
              <a:prstTxWarp prst="textNoShape">
                <a:avLst/>
              </a:prstTxWarp>
              <a:spAutoFit/>
            </a:bodyPr>
            <a:lstStyle/>
            <a:p>
              <a:r>
                <a:rPr lang="en-US">
                  <a:solidFill>
                    <a:srgbClr val="1301AB"/>
                  </a:solidFill>
                </a:rPr>
                <a:t>Matrix-twin</a:t>
              </a:r>
              <a:r>
                <a:rPr lang="en-US" baseline="-25000">
                  <a:solidFill>
                    <a:srgbClr val="1301AB"/>
                  </a:solidFill>
                </a:rPr>
                <a:t>1</a:t>
              </a:r>
              <a:endParaRPr lang="en-US">
                <a:solidFill>
                  <a:srgbClr val="1301AB"/>
                </a:solidFill>
              </a:endParaRPr>
            </a:p>
          </p:txBody>
        </p:sp>
        <p:sp>
          <p:nvSpPr>
            <p:cNvPr id="106518" name="Text Box 15"/>
            <p:cNvSpPr txBox="1">
              <a:spLocks noChangeArrowheads="1"/>
            </p:cNvSpPr>
            <p:nvPr/>
          </p:nvSpPr>
          <p:spPr bwMode="auto">
            <a:xfrm>
              <a:off x="3744" y="1104"/>
              <a:ext cx="784" cy="212"/>
            </a:xfrm>
            <a:prstGeom prst="rect">
              <a:avLst/>
            </a:prstGeom>
            <a:noFill/>
            <a:ln w="9525">
              <a:noFill/>
              <a:miter lim="800000"/>
              <a:headEnd/>
              <a:tailEnd/>
            </a:ln>
          </p:spPr>
          <p:txBody>
            <a:bodyPr wrap="none">
              <a:prstTxWarp prst="textNoShape">
                <a:avLst/>
              </a:prstTxWarp>
              <a:spAutoFit/>
            </a:bodyPr>
            <a:lstStyle/>
            <a:p>
              <a:r>
                <a:rPr lang="en-US">
                  <a:solidFill>
                    <a:srgbClr val="1301AB"/>
                  </a:solidFill>
                </a:rPr>
                <a:t>Matrix-twin</a:t>
              </a:r>
              <a:r>
                <a:rPr lang="en-US" baseline="-25000">
                  <a:solidFill>
                    <a:srgbClr val="1301AB"/>
                  </a:solidFill>
                </a:rPr>
                <a:t>2</a:t>
              </a:r>
              <a:endParaRPr lang="en-US">
                <a:solidFill>
                  <a:srgbClr val="1301AB"/>
                </a:solidFill>
              </a:endParaRPr>
            </a:p>
          </p:txBody>
        </p:sp>
        <p:sp>
          <p:nvSpPr>
            <p:cNvPr id="106519" name="Text Box 16"/>
            <p:cNvSpPr txBox="1">
              <a:spLocks noChangeArrowheads="1"/>
            </p:cNvSpPr>
            <p:nvPr/>
          </p:nvSpPr>
          <p:spPr bwMode="auto">
            <a:xfrm>
              <a:off x="4080" y="2832"/>
              <a:ext cx="712" cy="212"/>
            </a:xfrm>
            <a:prstGeom prst="rect">
              <a:avLst/>
            </a:prstGeom>
            <a:noFill/>
            <a:ln w="9525">
              <a:noFill/>
              <a:miter lim="800000"/>
              <a:headEnd/>
              <a:tailEnd/>
            </a:ln>
          </p:spPr>
          <p:txBody>
            <a:bodyPr wrap="none">
              <a:prstTxWarp prst="textNoShape">
                <a:avLst/>
              </a:prstTxWarp>
              <a:spAutoFit/>
            </a:bodyPr>
            <a:lstStyle/>
            <a:p>
              <a:r>
                <a:rPr lang="en-US">
                  <a:solidFill>
                    <a:srgbClr val="1301AB"/>
                  </a:solidFill>
                </a:rPr>
                <a:t>twin</a:t>
              </a:r>
              <a:r>
                <a:rPr lang="en-US" baseline="-25000">
                  <a:solidFill>
                    <a:srgbClr val="1301AB"/>
                  </a:solidFill>
                </a:rPr>
                <a:t>1</a:t>
              </a:r>
              <a:r>
                <a:rPr lang="en-US">
                  <a:solidFill>
                    <a:srgbClr val="1301AB"/>
                  </a:solidFill>
                </a:rPr>
                <a:t>-twin</a:t>
              </a:r>
              <a:r>
                <a:rPr lang="en-US" baseline="-25000">
                  <a:solidFill>
                    <a:srgbClr val="1301AB"/>
                  </a:solidFill>
                </a:rPr>
                <a:t>2</a:t>
              </a:r>
            </a:p>
          </p:txBody>
        </p:sp>
        <p:sp>
          <p:nvSpPr>
            <p:cNvPr id="106520" name="Line 17"/>
            <p:cNvSpPr>
              <a:spLocks noChangeShapeType="1"/>
            </p:cNvSpPr>
            <p:nvPr/>
          </p:nvSpPr>
          <p:spPr bwMode="auto">
            <a:xfrm>
              <a:off x="4176" y="1248"/>
              <a:ext cx="144" cy="720"/>
            </a:xfrm>
            <a:prstGeom prst="line">
              <a:avLst/>
            </a:prstGeom>
            <a:noFill/>
            <a:ln w="9525">
              <a:solidFill>
                <a:srgbClr val="1301AB"/>
              </a:solidFill>
              <a:round/>
              <a:headEnd/>
              <a:tailEnd type="triangle" w="med" len="med"/>
            </a:ln>
          </p:spPr>
          <p:txBody>
            <a:bodyPr wrap="none" anchor="ctr">
              <a:prstTxWarp prst="textNoShape">
                <a:avLst/>
              </a:prstTxWarp>
            </a:bodyPr>
            <a:lstStyle/>
            <a:p>
              <a:endParaRPr lang="en-US"/>
            </a:p>
          </p:txBody>
        </p:sp>
        <p:sp>
          <p:nvSpPr>
            <p:cNvPr id="106521" name="Line 18"/>
            <p:cNvSpPr>
              <a:spLocks noChangeShapeType="1"/>
            </p:cNvSpPr>
            <p:nvPr/>
          </p:nvSpPr>
          <p:spPr bwMode="auto">
            <a:xfrm>
              <a:off x="4896" y="960"/>
              <a:ext cx="96" cy="480"/>
            </a:xfrm>
            <a:prstGeom prst="line">
              <a:avLst/>
            </a:prstGeom>
            <a:noFill/>
            <a:ln w="9525">
              <a:solidFill>
                <a:srgbClr val="1301AB"/>
              </a:solidFill>
              <a:round/>
              <a:headEnd/>
              <a:tailEnd type="triangle" w="med" len="med"/>
            </a:ln>
          </p:spPr>
          <p:txBody>
            <a:bodyPr wrap="none" anchor="ctr">
              <a:prstTxWarp prst="textNoShape">
                <a:avLst/>
              </a:prstTxWarp>
            </a:bodyPr>
            <a:lstStyle/>
            <a:p>
              <a:endParaRPr lang="en-US"/>
            </a:p>
          </p:txBody>
        </p:sp>
        <p:sp>
          <p:nvSpPr>
            <p:cNvPr id="106522" name="Line 19"/>
            <p:cNvSpPr>
              <a:spLocks noChangeShapeType="1"/>
            </p:cNvSpPr>
            <p:nvPr/>
          </p:nvSpPr>
          <p:spPr bwMode="auto">
            <a:xfrm flipV="1">
              <a:off x="4416" y="2160"/>
              <a:ext cx="0" cy="720"/>
            </a:xfrm>
            <a:prstGeom prst="line">
              <a:avLst/>
            </a:prstGeom>
            <a:noFill/>
            <a:ln w="9525">
              <a:solidFill>
                <a:srgbClr val="1301AB"/>
              </a:solidFill>
              <a:round/>
              <a:headEnd/>
              <a:tailEnd type="triangle" w="med" len="med"/>
            </a:ln>
          </p:spPr>
          <p:txBody>
            <a:bodyPr wrap="none" anchor="ctr">
              <a:prstTxWarp prst="textNoShape">
                <a:avLst/>
              </a:prstTxWarp>
            </a:bodyPr>
            <a:lstStyle/>
            <a:p>
              <a:endParaRPr lang="en-US"/>
            </a:p>
          </p:txBody>
        </p:sp>
      </p:grpSp>
      <p:sp>
        <p:nvSpPr>
          <p:cNvPr id="106502" name="Rectangle 22"/>
          <p:cNvSpPr>
            <a:spLocks noChangeArrowheads="1"/>
          </p:cNvSpPr>
          <p:nvPr/>
        </p:nvSpPr>
        <p:spPr bwMode="auto">
          <a:xfrm>
            <a:off x="5715000" y="2743200"/>
            <a:ext cx="314325" cy="338138"/>
          </a:xfrm>
          <a:prstGeom prst="rect">
            <a:avLst/>
          </a:prstGeom>
          <a:noFill/>
          <a:ln w="9525">
            <a:noFill/>
            <a:miter lim="800000"/>
            <a:headEnd/>
            <a:tailEnd/>
          </a:ln>
        </p:spPr>
        <p:txBody>
          <a:bodyPr wrap="none">
            <a:prstTxWarp prst="textNoShape">
              <a:avLst/>
            </a:prstTxWarp>
            <a:spAutoFit/>
          </a:bodyPr>
          <a:lstStyle/>
          <a:p>
            <a:r>
              <a:rPr lang="en-US" i="1">
                <a:latin typeface="Times New Roman" charset="0"/>
                <a:ea typeface="Times New Roman" charset="0"/>
                <a:cs typeface="Times New Roman" charset="0"/>
              </a:rPr>
              <a:t>g</a:t>
            </a:r>
            <a:endParaRPr lang="en-US"/>
          </a:p>
        </p:txBody>
      </p:sp>
      <p:sp>
        <p:nvSpPr>
          <p:cNvPr id="106503" name="Rectangle 23"/>
          <p:cNvSpPr>
            <a:spLocks noChangeArrowheads="1"/>
          </p:cNvSpPr>
          <p:nvPr/>
        </p:nvSpPr>
        <p:spPr bwMode="auto">
          <a:xfrm>
            <a:off x="7762875" y="2938463"/>
            <a:ext cx="430213" cy="338137"/>
          </a:xfrm>
          <a:prstGeom prst="rect">
            <a:avLst/>
          </a:prstGeom>
          <a:noFill/>
          <a:ln w="9525">
            <a:noFill/>
            <a:miter lim="800000"/>
            <a:headEnd/>
            <a:tailEnd/>
          </a:ln>
        </p:spPr>
        <p:txBody>
          <a:bodyPr wrap="none">
            <a:prstTxWarp prst="textNoShape">
              <a:avLst/>
            </a:prstTxWarp>
            <a:spAutoFit/>
          </a:bodyPr>
          <a:lstStyle/>
          <a:p>
            <a:r>
              <a:rPr lang="en-US" i="1">
                <a:latin typeface="Times New Roman" charset="0"/>
                <a:ea typeface="Times New Roman" charset="0"/>
                <a:cs typeface="Times New Roman" charset="0"/>
              </a:rPr>
              <a:t>g’’</a:t>
            </a:r>
            <a:endParaRPr lang="en-US"/>
          </a:p>
        </p:txBody>
      </p:sp>
      <p:sp>
        <p:nvSpPr>
          <p:cNvPr id="106504" name="Rectangle 24"/>
          <p:cNvSpPr>
            <a:spLocks noChangeArrowheads="1"/>
          </p:cNvSpPr>
          <p:nvPr/>
        </p:nvSpPr>
        <p:spPr bwMode="auto">
          <a:xfrm>
            <a:off x="7915275" y="4386263"/>
            <a:ext cx="314325" cy="338137"/>
          </a:xfrm>
          <a:prstGeom prst="rect">
            <a:avLst/>
          </a:prstGeom>
          <a:noFill/>
          <a:ln w="9525">
            <a:noFill/>
            <a:miter lim="800000"/>
            <a:headEnd/>
            <a:tailEnd/>
          </a:ln>
        </p:spPr>
        <p:txBody>
          <a:bodyPr wrap="none">
            <a:prstTxWarp prst="textNoShape">
              <a:avLst/>
            </a:prstTxWarp>
            <a:spAutoFit/>
          </a:bodyPr>
          <a:lstStyle/>
          <a:p>
            <a:r>
              <a:rPr lang="en-US" i="1">
                <a:latin typeface="Times New Roman" charset="0"/>
                <a:ea typeface="Times New Roman" charset="0"/>
                <a:cs typeface="Times New Roman" charset="0"/>
              </a:rPr>
              <a:t>g</a:t>
            </a:r>
            <a:endParaRPr lang="en-US"/>
          </a:p>
        </p:txBody>
      </p:sp>
      <p:sp>
        <p:nvSpPr>
          <p:cNvPr id="106505" name="Rectangle 25"/>
          <p:cNvSpPr>
            <a:spLocks noChangeArrowheads="1"/>
          </p:cNvSpPr>
          <p:nvPr/>
        </p:nvSpPr>
        <p:spPr bwMode="auto">
          <a:xfrm>
            <a:off x="6010275" y="4005263"/>
            <a:ext cx="377825" cy="338137"/>
          </a:xfrm>
          <a:prstGeom prst="rect">
            <a:avLst/>
          </a:prstGeom>
          <a:noFill/>
          <a:ln w="9525">
            <a:noFill/>
            <a:miter lim="800000"/>
            <a:headEnd/>
            <a:tailEnd/>
          </a:ln>
        </p:spPr>
        <p:txBody>
          <a:bodyPr wrap="none">
            <a:prstTxWarp prst="textNoShape">
              <a:avLst/>
            </a:prstTxWarp>
            <a:spAutoFit/>
          </a:bodyPr>
          <a:lstStyle/>
          <a:p>
            <a:r>
              <a:rPr lang="en-US" i="1">
                <a:latin typeface="Times New Roman" charset="0"/>
                <a:ea typeface="Times New Roman" charset="0"/>
                <a:cs typeface="Times New Roman" charset="0"/>
              </a:rPr>
              <a:t>g’</a:t>
            </a:r>
            <a:endParaRPr lang="en-US"/>
          </a:p>
        </p:txBody>
      </p:sp>
      <p:sp>
        <p:nvSpPr>
          <p:cNvPr id="106506" name="Rectangle 26"/>
          <p:cNvSpPr>
            <a:spLocks noChangeArrowheads="1"/>
          </p:cNvSpPr>
          <p:nvPr/>
        </p:nvSpPr>
        <p:spPr bwMode="auto">
          <a:xfrm>
            <a:off x="8307388" y="2362200"/>
            <a:ext cx="379412" cy="338138"/>
          </a:xfrm>
          <a:prstGeom prst="rect">
            <a:avLst/>
          </a:prstGeom>
          <a:noFill/>
          <a:ln w="9525">
            <a:noFill/>
            <a:miter lim="800000"/>
            <a:headEnd/>
            <a:tailEnd/>
          </a:ln>
        </p:spPr>
        <p:txBody>
          <a:bodyPr wrap="none">
            <a:prstTxWarp prst="textNoShape">
              <a:avLst/>
            </a:prstTxWarp>
            <a:spAutoFit/>
          </a:bodyPr>
          <a:lstStyle/>
          <a:p>
            <a:r>
              <a:rPr lang="en-US" i="1">
                <a:latin typeface="Times New Roman" charset="0"/>
                <a:ea typeface="Times New Roman" charset="0"/>
                <a:cs typeface="Times New Roman" charset="0"/>
              </a:rPr>
              <a:t>g’</a:t>
            </a:r>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5"/>
          <p:cNvSpPr>
            <a:spLocks noGrp="1"/>
          </p:cNvSpPr>
          <p:nvPr>
            <p:ph type="sldNum" sz="quarter" idx="12"/>
          </p:nvPr>
        </p:nvSpPr>
        <p:spPr>
          <a:noFill/>
        </p:spPr>
        <p:txBody>
          <a:bodyPr/>
          <a:lstStyle/>
          <a:p>
            <a:fld id="{63E6E3F2-D072-6C48-9A88-3551F60F93E9}" type="slidenum">
              <a:rPr lang="en-US" smtClean="0"/>
              <a:pPr/>
              <a:t>105</a:t>
            </a:fld>
            <a:endParaRPr lang="en-US"/>
          </a:p>
        </p:txBody>
      </p:sp>
      <p:sp>
        <p:nvSpPr>
          <p:cNvPr id="107523" name="Rectangle 2"/>
          <p:cNvSpPr>
            <a:spLocks noGrp="1" noChangeArrowheads="1"/>
          </p:cNvSpPr>
          <p:nvPr>
            <p:ph type="title"/>
          </p:nvPr>
        </p:nvSpPr>
        <p:spPr>
          <a:xfrm>
            <a:off x="685800" y="0"/>
            <a:ext cx="7772400" cy="838200"/>
          </a:xfrm>
        </p:spPr>
        <p:txBody>
          <a:bodyPr/>
          <a:lstStyle/>
          <a:p>
            <a:r>
              <a:rPr lang="en-US">
                <a:ea typeface="ＭＳ Ｐゴシック" charset="-128"/>
                <a:cs typeface="ＭＳ Ｐゴシック" charset="-128"/>
              </a:rPr>
              <a:t>Successive Twins</a:t>
            </a:r>
          </a:p>
        </p:txBody>
      </p:sp>
      <p:sp>
        <p:nvSpPr>
          <p:cNvPr id="107524" name="Rectangle 3"/>
          <p:cNvSpPr>
            <a:spLocks noGrp="1" noChangeArrowheads="1"/>
          </p:cNvSpPr>
          <p:nvPr>
            <p:ph type="body" idx="1"/>
          </p:nvPr>
        </p:nvSpPr>
        <p:spPr>
          <a:xfrm>
            <a:off x="685800" y="838200"/>
            <a:ext cx="7696200" cy="5334000"/>
          </a:xfrm>
        </p:spPr>
        <p:txBody>
          <a:bodyPr/>
          <a:lstStyle/>
          <a:p>
            <a:pPr>
              <a:lnSpc>
                <a:spcPct val="90000"/>
              </a:lnSpc>
            </a:pPr>
            <a:r>
              <a:rPr lang="en-US" sz="1600">
                <a:ea typeface="ＭＳ Ｐゴシック" charset="-128"/>
                <a:cs typeface="ＭＳ Ｐゴシック" charset="-128"/>
              </a:rPr>
              <a:t>The key to this problem is to recognize that (a) the order of the two twins/misorientations does not matter, and (b) that one must insert an additional (crystal) symmetry element between the two twins/misorientations.  In effect one treats each twin/misorientation (</a:t>
            </a:r>
            <a:r>
              <a:rPr lang="en-US" sz="1600" i="1">
                <a:latin typeface="Times New Roman" charset="0"/>
                <a:ea typeface="Times New Roman" charset="0"/>
                <a:cs typeface="Times New Roman" charset="0"/>
              </a:rPr>
              <a:t>T</a:t>
            </a:r>
            <a:r>
              <a:rPr lang="en-US" sz="1600">
                <a:ea typeface="ＭＳ Ｐゴシック" charset="-128"/>
                <a:cs typeface="ＭＳ Ｐゴシック" charset="-128"/>
              </a:rPr>
              <a:t>) as a rotation (or orientation).  The same procedure can be used for phase transformations, although one must be careful about the difference between going from phase 1 to phase 2, versus 2 to 1.  We obtain a set of physically equivalent orientations, </a:t>
            </a:r>
            <a:r>
              <a:rPr lang="en-US" sz="1600">
                <a:latin typeface="Times New Roman" charset="0"/>
                <a:ea typeface="Times New Roman" charset="0"/>
                <a:cs typeface="Times New Roman" charset="0"/>
              </a:rPr>
              <a:t>{</a:t>
            </a:r>
            <a:r>
              <a:rPr lang="en-US" sz="1600" i="1">
                <a:latin typeface="Times New Roman" charset="0"/>
                <a:ea typeface="Times New Roman" charset="0"/>
                <a:cs typeface="Times New Roman" charset="0"/>
              </a:rPr>
              <a:t>g”</a:t>
            </a:r>
            <a:r>
              <a:rPr lang="en-US" sz="1600">
                <a:latin typeface="Times New Roman" charset="0"/>
                <a:ea typeface="Times New Roman" charset="0"/>
                <a:cs typeface="Times New Roman" charset="0"/>
              </a:rPr>
              <a:t>}</a:t>
            </a:r>
            <a:r>
              <a:rPr lang="en-US" sz="1600">
                <a:ea typeface="ＭＳ Ｐゴシック" charset="-128"/>
                <a:cs typeface="ＭＳ Ｐゴシック" charset="-128"/>
              </a:rPr>
              <a:t>, starting from a matrix orientation, </a:t>
            </a:r>
            <a:r>
              <a:rPr lang="en-US" sz="1600" i="1">
                <a:latin typeface="Times New Roman" charset="0"/>
                <a:ea typeface="Times New Roman" charset="0"/>
                <a:cs typeface="Times New Roman" charset="0"/>
              </a:rPr>
              <a:t>g</a:t>
            </a:r>
            <a:r>
              <a:rPr lang="en-US" sz="1600">
                <a:ea typeface="ＭＳ Ｐゴシック" charset="-128"/>
                <a:cs typeface="ＭＳ Ｐゴシック" charset="-128"/>
              </a:rPr>
              <a:t>, thus:</a:t>
            </a:r>
          </a:p>
          <a:p>
            <a:pPr>
              <a:lnSpc>
                <a:spcPct val="90000"/>
              </a:lnSpc>
            </a:pPr>
            <a:r>
              <a:rPr lang="en-US" sz="1600">
                <a:latin typeface="Times New Roman" charset="0"/>
                <a:ea typeface="ＭＳ Ｐゴシック" charset="-128"/>
                <a:cs typeface="ＭＳ Ｐゴシック" charset="-128"/>
              </a:rPr>
              <a:t>{</a:t>
            </a:r>
            <a:r>
              <a:rPr lang="en-US" sz="1600" i="1">
                <a:latin typeface="Times New Roman" charset="0"/>
                <a:ea typeface="ＭＳ Ｐゴシック" charset="-128"/>
                <a:cs typeface="ＭＳ Ｐゴシック" charset="-128"/>
              </a:rPr>
              <a:t>g”</a:t>
            </a:r>
            <a:r>
              <a:rPr lang="en-US" sz="1600">
                <a:latin typeface="Times New Roman" charset="0"/>
                <a:ea typeface="ＭＳ Ｐゴシック" charset="-128"/>
                <a:cs typeface="ＭＳ Ｐゴシック" charset="-128"/>
              </a:rPr>
              <a:t>}</a:t>
            </a:r>
            <a:r>
              <a:rPr lang="en-US" sz="1600" i="1">
                <a:latin typeface="Times New Roman" charset="0"/>
                <a:ea typeface="ＭＳ Ｐゴシック" charset="-128"/>
                <a:cs typeface="ＭＳ Ｐゴシック" charset="-128"/>
              </a:rPr>
              <a:t> </a:t>
            </a:r>
            <a:r>
              <a:rPr lang="en-US" sz="1600">
                <a:latin typeface="Times New Roman" charset="0"/>
                <a:ea typeface="ＭＳ Ｐゴシック" charset="-128"/>
                <a:cs typeface="ＭＳ Ｐゴシック" charset="-128"/>
              </a:rPr>
              <a:t>=   (</a:t>
            </a:r>
            <a:r>
              <a:rPr lang="en-US" sz="1600" i="1">
                <a:latin typeface="Times New Roman" charset="0"/>
                <a:ea typeface="ＭＳ Ｐゴシック" charset="-128"/>
                <a:cs typeface="ＭＳ Ｐゴシック" charset="-128"/>
              </a:rPr>
              <a:t>O</a:t>
            </a:r>
            <a:r>
              <a:rPr lang="en-US" sz="1600" i="1" baseline="-25000">
                <a:latin typeface="Times New Roman" charset="0"/>
                <a:ea typeface="ＭＳ Ｐゴシック" charset="-128"/>
                <a:cs typeface="ＭＳ Ｐゴシック" charset="-128"/>
              </a:rPr>
              <a:t>c </a:t>
            </a:r>
            <a:r>
              <a:rPr lang="en-US" sz="1600" i="1">
                <a:latin typeface="Times New Roman" charset="0"/>
                <a:ea typeface="ＭＳ Ｐゴシック" charset="-128"/>
                <a:cs typeface="ＭＳ Ｐゴシック" charset="-128"/>
              </a:rPr>
              <a:t>T</a:t>
            </a:r>
            <a:r>
              <a:rPr lang="en-US" sz="1600" baseline="-25000">
                <a:latin typeface="Times New Roman" charset="0"/>
                <a:ea typeface="ＭＳ Ｐゴシック" charset="-128"/>
                <a:cs typeface="ＭＳ Ｐゴシック" charset="-128"/>
              </a:rPr>
              <a:t>2</a:t>
            </a:r>
            <a:r>
              <a:rPr lang="en-US" sz="1600" i="1">
                <a:latin typeface="Times New Roman" charset="0"/>
                <a:ea typeface="ＭＳ Ｐゴシック" charset="-128"/>
                <a:cs typeface="ＭＳ Ｐゴシック" charset="-128"/>
              </a:rPr>
              <a:t>) O</a:t>
            </a:r>
            <a:r>
              <a:rPr lang="en-US" sz="1600" i="1" baseline="-25000">
                <a:latin typeface="Times New Roman" charset="0"/>
                <a:ea typeface="ＭＳ Ｐゴシック" charset="-128"/>
                <a:cs typeface="ＭＳ Ｐゴシック" charset="-128"/>
              </a:rPr>
              <a:t>c</a:t>
            </a:r>
            <a:r>
              <a:rPr lang="en-US" sz="1600">
                <a:latin typeface="Times New Roman" charset="0"/>
                <a:ea typeface="ＭＳ Ｐゴシック" charset="-128"/>
                <a:cs typeface="ＭＳ Ｐゴシック" charset="-128"/>
              </a:rPr>
              <a:t>(</a:t>
            </a:r>
            <a:r>
              <a:rPr lang="en-US" sz="1600" i="1">
                <a:latin typeface="Times New Roman" charset="0"/>
                <a:ea typeface="ＭＳ Ｐゴシック" charset="-128"/>
                <a:cs typeface="ＭＳ Ｐゴシック" charset="-128"/>
              </a:rPr>
              <a:t>O</a:t>
            </a:r>
            <a:r>
              <a:rPr lang="en-US" sz="1600" i="1" baseline="-25000">
                <a:latin typeface="Times New Roman" charset="0"/>
                <a:ea typeface="ＭＳ Ｐゴシック" charset="-128"/>
                <a:cs typeface="ＭＳ Ｐゴシック" charset="-128"/>
              </a:rPr>
              <a:t>c </a:t>
            </a:r>
            <a:r>
              <a:rPr lang="en-US" sz="1600" i="1">
                <a:latin typeface="Times New Roman" charset="0"/>
                <a:ea typeface="ＭＳ Ｐゴシック" charset="-128"/>
                <a:cs typeface="ＭＳ Ｐゴシック" charset="-128"/>
              </a:rPr>
              <a:t>T</a:t>
            </a:r>
            <a:r>
              <a:rPr lang="en-US" sz="1600" baseline="-25000">
                <a:latin typeface="Times New Roman" charset="0"/>
                <a:ea typeface="ＭＳ Ｐゴシック" charset="-128"/>
                <a:cs typeface="ＭＳ Ｐゴシック" charset="-128"/>
              </a:rPr>
              <a:t>1</a:t>
            </a:r>
            <a:r>
              <a:rPr lang="en-US" sz="1600" i="1">
                <a:latin typeface="Times New Roman" charset="0"/>
                <a:ea typeface="ＭＳ Ｐゴシック" charset="-128"/>
                <a:cs typeface="ＭＳ Ｐゴシック" charset="-128"/>
              </a:rPr>
              <a:t>)g</a:t>
            </a:r>
            <a:r>
              <a:rPr lang="en-US" sz="1600" baseline="30000">
                <a:latin typeface="Times New Roman" charset="0"/>
                <a:ea typeface="ＭＳ Ｐゴシック" charset="-128"/>
                <a:cs typeface="ＭＳ Ｐゴシック" charset="-128"/>
              </a:rPr>
              <a:t>       </a:t>
            </a:r>
            <a:r>
              <a:rPr lang="en-US" sz="1600">
                <a:latin typeface="Times New Roman" charset="0"/>
                <a:ea typeface="ＭＳ Ｐゴシック" charset="-128"/>
                <a:cs typeface="ＭＳ Ｐゴシック" charset="-128"/>
              </a:rPr>
              <a:t>= </a:t>
            </a:r>
            <a:r>
              <a:rPr lang="en-US" sz="1600" i="1">
                <a:latin typeface="Times New Roman" charset="0"/>
                <a:ea typeface="ＭＳ Ｐゴシック" charset="-128"/>
                <a:cs typeface="ＭＳ Ｐゴシック" charset="-128"/>
              </a:rPr>
              <a:t>O</a:t>
            </a:r>
            <a:r>
              <a:rPr lang="en-US" sz="1600" i="1" baseline="-25000">
                <a:latin typeface="Times New Roman" charset="0"/>
                <a:ea typeface="ＭＳ Ｐゴシック" charset="-128"/>
                <a:cs typeface="ＭＳ Ｐゴシック" charset="-128"/>
              </a:rPr>
              <a:t>c</a:t>
            </a:r>
            <a:r>
              <a:rPr lang="en-US" sz="1600" i="1">
                <a:latin typeface="Times New Roman" charset="0"/>
                <a:ea typeface="ＭＳ Ｐゴシック" charset="-128"/>
                <a:cs typeface="ＭＳ Ｐゴシック" charset="-128"/>
              </a:rPr>
              <a:t>T</a:t>
            </a:r>
            <a:r>
              <a:rPr lang="en-US" sz="1600" baseline="-25000">
                <a:latin typeface="Times New Roman" charset="0"/>
                <a:ea typeface="ＭＳ Ｐゴシック" charset="-128"/>
                <a:cs typeface="ＭＳ Ｐゴシック" charset="-128"/>
              </a:rPr>
              <a:t>2 </a:t>
            </a:r>
            <a:r>
              <a:rPr lang="en-US" sz="1600" i="1">
                <a:latin typeface="Times New Roman" charset="0"/>
                <a:ea typeface="ＭＳ Ｐゴシック" charset="-128"/>
                <a:cs typeface="ＭＳ Ｐゴシック" charset="-128"/>
              </a:rPr>
              <a:t>O</a:t>
            </a:r>
            <a:r>
              <a:rPr lang="en-US" sz="1600" i="1" baseline="-25000">
                <a:latin typeface="Times New Roman" charset="0"/>
                <a:ea typeface="ＭＳ Ｐゴシック" charset="-128"/>
                <a:cs typeface="ＭＳ Ｐゴシック" charset="-128"/>
              </a:rPr>
              <a:t>c</a:t>
            </a:r>
            <a:r>
              <a:rPr lang="en-US" sz="1600" baseline="-25000">
                <a:latin typeface="Times New Roman" charset="0"/>
                <a:ea typeface="ＭＳ Ｐゴシック" charset="-128"/>
                <a:cs typeface="ＭＳ Ｐゴシック" charset="-128"/>
              </a:rPr>
              <a:t> </a:t>
            </a:r>
            <a:r>
              <a:rPr lang="en-US" sz="1600" i="1">
                <a:latin typeface="Times New Roman" charset="0"/>
                <a:ea typeface="ＭＳ Ｐゴシック" charset="-128"/>
                <a:cs typeface="ＭＳ Ｐゴシック" charset="-128"/>
              </a:rPr>
              <a:t>T</a:t>
            </a:r>
            <a:r>
              <a:rPr lang="en-US" sz="1600" baseline="-25000">
                <a:latin typeface="Times New Roman" charset="0"/>
                <a:ea typeface="ＭＳ Ｐゴシック" charset="-128"/>
                <a:cs typeface="ＭＳ Ｐゴシック" charset="-128"/>
              </a:rPr>
              <a:t>1</a:t>
            </a:r>
            <a:r>
              <a:rPr lang="en-US" sz="1600" baseline="30000">
                <a:latin typeface="Times New Roman" charset="0"/>
                <a:ea typeface="ＭＳ Ｐゴシック" charset="-128"/>
                <a:cs typeface="ＭＳ Ｐゴシック" charset="-128"/>
              </a:rPr>
              <a:t> </a:t>
            </a:r>
            <a:r>
              <a:rPr lang="en-US" sz="1600" i="1">
                <a:latin typeface="Times New Roman" charset="0"/>
                <a:ea typeface="ＭＳ Ｐゴシック" charset="-128"/>
                <a:cs typeface="ＭＳ Ｐゴシック" charset="-128"/>
              </a:rPr>
              <a:t>g</a:t>
            </a:r>
            <a:r>
              <a:rPr lang="en-US" sz="1600">
                <a:latin typeface="Times New Roman" charset="0"/>
                <a:ea typeface="ＭＳ Ｐゴシック" charset="-128"/>
                <a:cs typeface="ＭＳ Ｐゴシック" charset="-128"/>
              </a:rPr>
              <a:t>. </a:t>
            </a:r>
          </a:p>
          <a:p>
            <a:pPr>
              <a:lnSpc>
                <a:spcPct val="90000"/>
              </a:lnSpc>
            </a:pPr>
            <a:r>
              <a:rPr lang="en-US" sz="1600">
                <a:ea typeface="ＭＳ Ｐゴシック" charset="-128"/>
                <a:cs typeface="ＭＳ Ｐゴシック" charset="-128"/>
              </a:rPr>
              <a:t>Note the presence of symmetry operators pre-multiplying, as well the additional symmetry operator in between the two misorientations.  This additional symmetry operator is applied in a manner that is equivalent to </a:t>
            </a:r>
            <a:r>
              <a:rPr lang="en-US" sz="1600" i="1">
                <a:ea typeface="ＭＳ Ｐゴシック" charset="-128"/>
                <a:cs typeface="ＭＳ Ｐゴシック" charset="-128"/>
              </a:rPr>
              <a:t>sample symmetry</a:t>
            </a:r>
            <a:r>
              <a:rPr lang="en-US" sz="1600">
                <a:ea typeface="ＭＳ Ｐゴシック" charset="-128"/>
                <a:cs typeface="ＭＳ Ｐゴシック" charset="-128"/>
              </a:rPr>
              <a:t>.</a:t>
            </a:r>
          </a:p>
          <a:p>
            <a:pPr>
              <a:lnSpc>
                <a:spcPct val="90000"/>
              </a:lnSpc>
            </a:pPr>
            <a:r>
              <a:rPr lang="en-US" sz="1600">
                <a:ea typeface="ＭＳ Ｐゴシック" charset="-128"/>
                <a:cs typeface="ＭＳ Ｐゴシック" charset="-128"/>
              </a:rPr>
              <a:t>Curiously, the order in which the twins/misorientations are applied does not make any difference, for the three types of twins considered here (for Ti).  The overall misorientation for matrix</a:t>
            </a:r>
            <a:r>
              <a:rPr lang="en-US" sz="1600">
                <a:ea typeface="ＭＳ Ｐゴシック" charset="-128"/>
                <a:cs typeface="ＭＳ Ｐゴシック" charset="-128"/>
                <a:sym typeface="Symbol" charset="2"/>
              </a:rPr>
              <a:t></a:t>
            </a:r>
            <a:r>
              <a:rPr lang="en-US" sz="1600">
                <a:ea typeface="ＭＳ Ｐゴシック" charset="-128"/>
                <a:cs typeface="ＭＳ Ｐゴシック" charset="-128"/>
              </a:rPr>
              <a:t>twin</a:t>
            </a:r>
            <a:r>
              <a:rPr lang="en-US" sz="1600" baseline="-25000">
                <a:ea typeface="ＭＳ Ｐゴシック" charset="-128"/>
                <a:cs typeface="ＭＳ Ｐゴシック" charset="-128"/>
              </a:rPr>
              <a:t>1</a:t>
            </a:r>
            <a:r>
              <a:rPr lang="en-US" sz="1600">
                <a:ea typeface="ＭＳ Ｐゴシック" charset="-128"/>
                <a:cs typeface="ＭＳ Ｐゴシック" charset="-128"/>
                <a:sym typeface="Symbol" charset="2"/>
              </a:rPr>
              <a:t></a:t>
            </a:r>
            <a:r>
              <a:rPr lang="en-US" sz="1600">
                <a:ea typeface="ＭＳ Ｐゴシック" charset="-128"/>
                <a:cs typeface="ＭＳ Ｐゴシック" charset="-128"/>
              </a:rPr>
              <a:t>twin</a:t>
            </a:r>
            <a:r>
              <a:rPr lang="en-US" sz="1600" baseline="-25000">
                <a:ea typeface="ＭＳ Ｐゴシック" charset="-128"/>
                <a:cs typeface="ＭＳ Ｐゴシック" charset="-128"/>
              </a:rPr>
              <a:t>2</a:t>
            </a:r>
            <a:r>
              <a:rPr lang="en-US" sz="1600">
                <a:ea typeface="ＭＳ Ｐゴシック" charset="-128"/>
                <a:cs typeface="ＭＳ Ｐゴシック" charset="-128"/>
              </a:rPr>
              <a:t> </a:t>
            </a:r>
            <a:r>
              <a:rPr lang="en-US" sz="1600" i="1">
                <a:ea typeface="ＭＳ Ｐゴシック" charset="-128"/>
                <a:cs typeface="ＭＳ Ｐゴシック" charset="-128"/>
              </a:rPr>
              <a:t>is </a:t>
            </a:r>
            <a:r>
              <a:rPr lang="en-US" sz="1600">
                <a:ea typeface="ＭＳ Ｐゴシック" charset="-128"/>
                <a:cs typeface="ＭＳ Ｐゴシック" charset="-128"/>
              </a:rPr>
              <a:t>the same as matrix</a:t>
            </a:r>
            <a:r>
              <a:rPr lang="en-US" sz="1600">
                <a:ea typeface="ＭＳ Ｐゴシック" charset="-128"/>
                <a:cs typeface="ＭＳ Ｐゴシック" charset="-128"/>
                <a:sym typeface="Symbol" charset="2"/>
              </a:rPr>
              <a:t></a:t>
            </a:r>
            <a:r>
              <a:rPr lang="en-US" sz="1600">
                <a:ea typeface="ＭＳ Ｐゴシック" charset="-128"/>
                <a:cs typeface="ＭＳ Ｐゴシック" charset="-128"/>
              </a:rPr>
              <a:t>twin</a:t>
            </a:r>
            <a:r>
              <a:rPr lang="en-US" sz="1600" baseline="-25000">
                <a:ea typeface="ＭＳ Ｐゴシック" charset="-128"/>
                <a:cs typeface="ＭＳ Ｐゴシック" charset="-128"/>
              </a:rPr>
              <a:t>2</a:t>
            </a:r>
            <a:r>
              <a:rPr lang="en-US" sz="1600">
                <a:ea typeface="ＭＳ Ｐゴシック" charset="-128"/>
                <a:cs typeface="ＭＳ Ｐゴシック" charset="-128"/>
                <a:sym typeface="Symbol" charset="2"/>
              </a:rPr>
              <a:t></a:t>
            </a:r>
            <a:r>
              <a:rPr lang="en-US" sz="1600">
                <a:ea typeface="ＭＳ Ｐゴシック" charset="-128"/>
                <a:cs typeface="ＭＳ Ｐゴシック" charset="-128"/>
              </a:rPr>
              <a:t>twin</a:t>
            </a:r>
            <a:r>
              <a:rPr lang="en-US" sz="1600" baseline="-25000">
                <a:ea typeface="ＭＳ Ｐゴシック" charset="-128"/>
                <a:cs typeface="ＭＳ Ｐゴシック" charset="-128"/>
              </a:rPr>
              <a:t>1</a:t>
            </a:r>
            <a:r>
              <a:rPr lang="en-US" sz="1600">
                <a:ea typeface="ＭＳ Ｐゴシック" charset="-128"/>
                <a:cs typeface="ＭＳ Ｐゴシック" charset="-128"/>
              </a:rPr>
              <a:t>.  The reason for this not very obvious result is the fact that the rotation axes coincide with mirror planes in the crystal symmetry.  Accordingly, this is not a general result.</a:t>
            </a:r>
          </a:p>
          <a:p>
            <a:pPr>
              <a:lnSpc>
                <a:spcPct val="90000"/>
              </a:lnSpc>
            </a:pPr>
            <a:r>
              <a:rPr lang="en-US" sz="1600">
                <a:ea typeface="ＭＳ Ｐゴシック" charset="-128"/>
                <a:cs typeface="ＭＳ Ｐゴシック" charset="-128"/>
              </a:rPr>
              <a:t>Thanks to Nathalie Bozzolo (Univ. Metz) for pointing out this problem.</a:t>
            </a:r>
          </a:p>
          <a:p>
            <a:pPr>
              <a:lnSpc>
                <a:spcPct val="90000"/>
              </a:lnSpc>
            </a:pPr>
            <a:r>
              <a:rPr lang="en-US" sz="1600">
                <a:ea typeface="ＭＳ Ｐゴシック" charset="-128"/>
                <a:cs typeface="ＭＳ Ｐゴシック" charset="-128"/>
              </a:rPr>
              <a:t>For a (much) more detailed analysis of </a:t>
            </a:r>
            <a:r>
              <a:rPr lang="en-US" sz="1600" i="1">
                <a:ea typeface="ＭＳ Ｐゴシック" charset="-128"/>
                <a:cs typeface="ＭＳ Ｐゴシック" charset="-128"/>
              </a:rPr>
              <a:t>twin chains</a:t>
            </a:r>
            <a:r>
              <a:rPr lang="en-US" sz="1600">
                <a:ea typeface="ＭＳ Ｐゴシック" charset="-128"/>
                <a:cs typeface="ＭＳ Ｐゴシック" charset="-128"/>
              </a:rPr>
              <a:t>, see papers by </a:t>
            </a:r>
            <a:r>
              <a:rPr lang="en-US" sz="1600" i="1">
                <a:ea typeface="ＭＳ Ｐゴシック" charset="-128"/>
                <a:cs typeface="ＭＳ Ｐゴシック" charset="-128"/>
              </a:rPr>
              <a:t>Cayron</a:t>
            </a:r>
            <a:r>
              <a:rPr lang="en-US" sz="1600">
                <a:ea typeface="ＭＳ Ｐゴシック" charset="-128"/>
                <a:cs typeface="ＭＳ Ｐゴシック" charset="-128"/>
              </a:rPr>
              <a:t>.</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5"/>
          <p:cNvSpPr>
            <a:spLocks noGrp="1"/>
          </p:cNvSpPr>
          <p:nvPr>
            <p:ph type="sldNum" sz="quarter" idx="12"/>
          </p:nvPr>
        </p:nvSpPr>
        <p:spPr>
          <a:noFill/>
        </p:spPr>
        <p:txBody>
          <a:bodyPr/>
          <a:lstStyle/>
          <a:p>
            <a:fld id="{C5B1689B-C96C-0446-96EB-047B03F63FC0}" type="slidenum">
              <a:rPr lang="en-US" smtClean="0"/>
              <a:pPr/>
              <a:t>106</a:t>
            </a:fld>
            <a:endParaRPr lang="en-US"/>
          </a:p>
        </p:txBody>
      </p:sp>
      <p:sp>
        <p:nvSpPr>
          <p:cNvPr id="108547" name="Rectangle 2"/>
          <p:cNvSpPr>
            <a:spLocks noGrp="1" noChangeArrowheads="1"/>
          </p:cNvSpPr>
          <p:nvPr>
            <p:ph type="title"/>
          </p:nvPr>
        </p:nvSpPr>
        <p:spPr/>
        <p:txBody>
          <a:bodyPr/>
          <a:lstStyle/>
          <a:p>
            <a:r>
              <a:rPr lang="en-US">
                <a:ea typeface="ＭＳ Ｐゴシック" charset="-128"/>
                <a:cs typeface="ＭＳ Ｐゴシック" charset="-128"/>
              </a:rPr>
              <a:t>Successive twins: simple example</a:t>
            </a:r>
          </a:p>
        </p:txBody>
      </p:sp>
      <p:sp>
        <p:nvSpPr>
          <p:cNvPr id="108548" name="Rectangle 3"/>
          <p:cNvSpPr>
            <a:spLocks noGrp="1" noChangeArrowheads="1"/>
          </p:cNvSpPr>
          <p:nvPr>
            <p:ph type="body" idx="1"/>
          </p:nvPr>
        </p:nvSpPr>
        <p:spPr>
          <a:xfrm>
            <a:off x="685800" y="1143000"/>
            <a:ext cx="7772400" cy="2895600"/>
          </a:xfrm>
        </p:spPr>
        <p:txBody>
          <a:bodyPr/>
          <a:lstStyle/>
          <a:p>
            <a:pPr>
              <a:lnSpc>
                <a:spcPct val="90000"/>
              </a:lnSpc>
            </a:pPr>
            <a:r>
              <a:rPr lang="en-US" sz="1800">
                <a:ea typeface="ＭＳ Ｐゴシック" charset="-128"/>
                <a:cs typeface="ＭＳ Ｐゴシック" charset="-128"/>
              </a:rPr>
              <a:t>First let’s illustrate how this works with the first misorientation as 60° about 100, and the second as 15°, also about 100.  We use hexagonal crystal symmetry so that we can view the 0001 pole figure and easily interpret the results. What we expect to see is that the second misorientation (twin, if you like) “decorates” the first twin, by producing additional, small changes in position relative to the first one.  In this example, the two symmetry operators that are normally used to apply crystal symmetry to calculate disorientation have been omitted.  If only the first misorientation of 60° had been applied, there would be only one pole in the 0001 pole figure ( at the center of the ring of six poles that you see).</a:t>
            </a:r>
          </a:p>
        </p:txBody>
      </p:sp>
      <p:pic>
        <p:nvPicPr>
          <p:cNvPr id="108549" name="Picture 4" descr="rexgbs_Eulers_I=1,J=1,IJK=2"/>
          <p:cNvPicPr>
            <a:picLocks noChangeAspect="1" noChangeArrowheads="1"/>
          </p:cNvPicPr>
          <p:nvPr/>
        </p:nvPicPr>
        <p:blipFill>
          <a:blip r:embed="rId2"/>
          <a:srcRect t="2019" b="60640"/>
          <a:stretch>
            <a:fillRect/>
          </a:stretch>
        </p:blipFill>
        <p:spPr bwMode="auto">
          <a:xfrm>
            <a:off x="1785938" y="3962400"/>
            <a:ext cx="5335587" cy="2819400"/>
          </a:xfrm>
          <a:prstGeom prst="rect">
            <a:avLst/>
          </a:prstGeom>
          <a:noFill/>
          <a:ln w="9525">
            <a:noFill/>
            <a:miter lim="800000"/>
            <a:headEnd/>
            <a:tailEnd/>
          </a:ln>
        </p:spPr>
      </p:pic>
      <p:sp>
        <p:nvSpPr>
          <p:cNvPr id="108550" name="Rectangle 5"/>
          <p:cNvSpPr>
            <a:spLocks noChangeArrowheads="1"/>
          </p:cNvSpPr>
          <p:nvPr/>
        </p:nvSpPr>
        <p:spPr bwMode="auto">
          <a:xfrm>
            <a:off x="7042150" y="4738688"/>
            <a:ext cx="1801813" cy="374650"/>
          </a:xfrm>
          <a:prstGeom prst="rect">
            <a:avLst/>
          </a:prstGeom>
          <a:noFill/>
          <a:ln w="9525">
            <a:noFill/>
            <a:miter lim="800000"/>
            <a:headEnd/>
            <a:tailEnd/>
          </a:ln>
        </p:spPr>
        <p:txBody>
          <a:bodyPr wrap="none">
            <a:prstTxWarp prst="textNoShape">
              <a:avLst/>
            </a:prstTxWarp>
            <a:spAutoFit/>
          </a:bodyPr>
          <a:lstStyle/>
          <a:p>
            <a:pPr>
              <a:lnSpc>
                <a:spcPct val="90000"/>
              </a:lnSpc>
              <a:spcBef>
                <a:spcPct val="20000"/>
              </a:spcBef>
            </a:pPr>
            <a:r>
              <a:rPr lang="en-US" sz="2000">
                <a:latin typeface="Times New Roman" charset="0"/>
              </a:rPr>
              <a:t>{</a:t>
            </a:r>
            <a:r>
              <a:rPr lang="en-US" sz="2000" i="1">
                <a:latin typeface="Times New Roman" charset="0"/>
              </a:rPr>
              <a:t>∆g</a:t>
            </a:r>
            <a:r>
              <a:rPr lang="en-US" sz="2000">
                <a:latin typeface="Times New Roman" charset="0"/>
              </a:rPr>
              <a:t>}</a:t>
            </a:r>
            <a:r>
              <a:rPr lang="en-US" sz="2000" i="1">
                <a:latin typeface="Times New Roman" charset="0"/>
              </a:rPr>
              <a:t> </a:t>
            </a:r>
            <a:r>
              <a:rPr lang="en-US" sz="2000">
                <a:latin typeface="Times New Roman" charset="0"/>
              </a:rPr>
              <a:t>= </a:t>
            </a:r>
            <a:r>
              <a:rPr lang="en-US" sz="2000" i="1">
                <a:latin typeface="Times New Roman" charset="0"/>
              </a:rPr>
              <a:t>T</a:t>
            </a:r>
            <a:r>
              <a:rPr lang="en-US" sz="2000" baseline="-25000">
                <a:latin typeface="Times New Roman" charset="0"/>
              </a:rPr>
              <a:t>2 </a:t>
            </a:r>
            <a:r>
              <a:rPr lang="en-US" sz="2000" i="1">
                <a:latin typeface="Times New Roman" charset="0"/>
              </a:rPr>
              <a:t>O</a:t>
            </a:r>
            <a:r>
              <a:rPr lang="en-US" sz="2000" i="1" baseline="-25000">
                <a:latin typeface="Times New Roman" charset="0"/>
              </a:rPr>
              <a:t>c</a:t>
            </a:r>
            <a:r>
              <a:rPr lang="en-US" sz="2000" baseline="-25000">
                <a:latin typeface="Times New Roman" charset="0"/>
              </a:rPr>
              <a:t> </a:t>
            </a:r>
            <a:r>
              <a:rPr lang="en-US" sz="2000" i="1">
                <a:latin typeface="Times New Roman" charset="0"/>
              </a:rPr>
              <a:t>T</a:t>
            </a:r>
            <a:r>
              <a:rPr lang="en-US" sz="2000" baseline="-25000">
                <a:latin typeface="Times New Roman" charset="0"/>
              </a:rPr>
              <a:t>1</a:t>
            </a:r>
            <a:endParaRPr lang="en-US" sz="2000">
              <a:latin typeface="Times New Roman"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5"/>
          <p:cNvSpPr>
            <a:spLocks noGrp="1"/>
          </p:cNvSpPr>
          <p:nvPr>
            <p:ph type="sldNum" sz="quarter" idx="12"/>
          </p:nvPr>
        </p:nvSpPr>
        <p:spPr>
          <a:noFill/>
        </p:spPr>
        <p:txBody>
          <a:bodyPr/>
          <a:lstStyle/>
          <a:p>
            <a:fld id="{F9D5A55B-2A35-C24B-8599-9679F8465C81}" type="slidenum">
              <a:rPr lang="en-US" smtClean="0"/>
              <a:pPr/>
              <a:t>107</a:t>
            </a:fld>
            <a:endParaRPr lang="en-US"/>
          </a:p>
        </p:txBody>
      </p:sp>
      <p:sp>
        <p:nvSpPr>
          <p:cNvPr id="109571" name="Rectangle 2"/>
          <p:cNvSpPr>
            <a:spLocks noGrp="1" noChangeArrowheads="1"/>
          </p:cNvSpPr>
          <p:nvPr>
            <p:ph type="title"/>
          </p:nvPr>
        </p:nvSpPr>
        <p:spPr/>
        <p:txBody>
          <a:bodyPr/>
          <a:lstStyle/>
          <a:p>
            <a:r>
              <a:rPr lang="en-US">
                <a:ea typeface="ＭＳ Ｐゴシック" charset="-128"/>
                <a:cs typeface="ＭＳ Ｐゴシック" charset="-128"/>
              </a:rPr>
              <a:t>Successive twins: simple example</a:t>
            </a:r>
          </a:p>
        </p:txBody>
      </p:sp>
      <p:sp>
        <p:nvSpPr>
          <p:cNvPr id="109572" name="Rectangle 3"/>
          <p:cNvSpPr>
            <a:spLocks noGrp="1" noChangeArrowheads="1"/>
          </p:cNvSpPr>
          <p:nvPr>
            <p:ph type="body" idx="1"/>
          </p:nvPr>
        </p:nvSpPr>
        <p:spPr>
          <a:xfrm>
            <a:off x="685800" y="1447800"/>
            <a:ext cx="7772400" cy="1981200"/>
          </a:xfrm>
        </p:spPr>
        <p:txBody>
          <a:bodyPr/>
          <a:lstStyle/>
          <a:p>
            <a:r>
              <a:rPr lang="en-US" sz="2000">
                <a:ea typeface="ＭＳ Ｐゴシック" charset="-128"/>
                <a:cs typeface="ＭＳ Ｐゴシック" charset="-128"/>
              </a:rPr>
              <a:t>Now let’s add all the symmetry operators so that we see all the possible variants.  Now there are six rings of six poles in the 0001 pole figure.  Remember: pole figures of pairs of successive twins vary with the order in which the twins are applied, even though the misorientations remain the same.</a:t>
            </a:r>
          </a:p>
        </p:txBody>
      </p:sp>
      <p:pic>
        <p:nvPicPr>
          <p:cNvPr id="109573" name="Picture 4" descr="rexgbs_Eulers_60-15-all-forward"/>
          <p:cNvPicPr>
            <a:picLocks noChangeAspect="1" noChangeArrowheads="1"/>
          </p:cNvPicPr>
          <p:nvPr/>
        </p:nvPicPr>
        <p:blipFill>
          <a:blip r:embed="rId2"/>
          <a:srcRect b="61565"/>
          <a:stretch>
            <a:fillRect/>
          </a:stretch>
        </p:blipFill>
        <p:spPr bwMode="auto">
          <a:xfrm>
            <a:off x="1524000" y="3505200"/>
            <a:ext cx="5335588" cy="2901950"/>
          </a:xfrm>
          <a:prstGeom prst="rect">
            <a:avLst/>
          </a:prstGeom>
          <a:noFill/>
          <a:ln w="9525">
            <a:noFill/>
            <a:miter lim="800000"/>
            <a:headEnd/>
            <a:tailEnd/>
          </a:ln>
        </p:spPr>
      </p:pic>
      <p:sp>
        <p:nvSpPr>
          <p:cNvPr id="109574" name="Rectangle 5"/>
          <p:cNvSpPr>
            <a:spLocks noChangeArrowheads="1"/>
          </p:cNvSpPr>
          <p:nvPr/>
        </p:nvSpPr>
        <p:spPr bwMode="auto">
          <a:xfrm>
            <a:off x="6629400" y="4191000"/>
            <a:ext cx="1925638" cy="1544638"/>
          </a:xfrm>
          <a:prstGeom prst="rect">
            <a:avLst/>
          </a:prstGeom>
          <a:noFill/>
          <a:ln w="9525">
            <a:noFill/>
            <a:miter lim="800000"/>
            <a:headEnd/>
            <a:tailEnd/>
          </a:ln>
        </p:spPr>
        <p:txBody>
          <a:bodyPr wrap="none">
            <a:prstTxWarp prst="textNoShape">
              <a:avLst/>
            </a:prstTxWarp>
            <a:spAutoFit/>
          </a:bodyPr>
          <a:lstStyle/>
          <a:p>
            <a:pPr>
              <a:lnSpc>
                <a:spcPct val="90000"/>
              </a:lnSpc>
              <a:spcBef>
                <a:spcPct val="20000"/>
              </a:spcBef>
            </a:pPr>
            <a:r>
              <a:rPr lang="en-US" sz="2000">
                <a:latin typeface="Times New Roman" charset="0"/>
              </a:rPr>
              <a:t>{</a:t>
            </a:r>
            <a:r>
              <a:rPr lang="en-US" sz="2000" i="1">
                <a:latin typeface="Times New Roman" charset="0"/>
              </a:rPr>
              <a:t>∆g</a:t>
            </a:r>
            <a:r>
              <a:rPr lang="en-US" sz="2000">
                <a:latin typeface="Times New Roman" charset="0"/>
              </a:rPr>
              <a:t>}</a:t>
            </a:r>
            <a:r>
              <a:rPr lang="en-US" sz="2000" i="1">
                <a:latin typeface="Times New Roman" charset="0"/>
              </a:rPr>
              <a:t> </a:t>
            </a:r>
            <a:r>
              <a:rPr lang="en-US" sz="2000">
                <a:latin typeface="Times New Roman" charset="0"/>
              </a:rPr>
              <a:t>=</a:t>
            </a:r>
            <a:br>
              <a:rPr lang="en-US" sz="2000">
                <a:latin typeface="Times New Roman" charset="0"/>
              </a:rPr>
            </a:br>
            <a:r>
              <a:rPr lang="en-US" sz="2000">
                <a:latin typeface="Times New Roman" charset="0"/>
              </a:rPr>
              <a:t>(</a:t>
            </a:r>
            <a:r>
              <a:rPr lang="en-US" sz="2000" i="1">
                <a:latin typeface="Times New Roman" charset="0"/>
              </a:rPr>
              <a:t>O</a:t>
            </a:r>
            <a:r>
              <a:rPr lang="en-US" sz="2000" i="1" baseline="-25000">
                <a:latin typeface="Times New Roman" charset="0"/>
              </a:rPr>
              <a:t>c </a:t>
            </a:r>
            <a:r>
              <a:rPr lang="en-US" sz="2000" i="1">
                <a:latin typeface="Times New Roman" charset="0"/>
              </a:rPr>
              <a:t>T</a:t>
            </a:r>
            <a:r>
              <a:rPr lang="en-US" sz="2000" baseline="-25000">
                <a:latin typeface="Times New Roman" charset="0"/>
              </a:rPr>
              <a:t>2</a:t>
            </a:r>
            <a:r>
              <a:rPr lang="en-US" sz="2000" i="1">
                <a:latin typeface="Times New Roman" charset="0"/>
              </a:rPr>
              <a:t>) O</a:t>
            </a:r>
            <a:r>
              <a:rPr lang="en-US" sz="2000" i="1" baseline="-25000">
                <a:latin typeface="Times New Roman" charset="0"/>
              </a:rPr>
              <a:t>c</a:t>
            </a:r>
            <a:r>
              <a:rPr lang="en-US" sz="2000">
                <a:latin typeface="Times New Roman" charset="0"/>
              </a:rPr>
              <a:t>(</a:t>
            </a:r>
            <a:r>
              <a:rPr lang="en-US" sz="2000" i="1">
                <a:latin typeface="Times New Roman" charset="0"/>
              </a:rPr>
              <a:t>O</a:t>
            </a:r>
            <a:r>
              <a:rPr lang="en-US" sz="2000" i="1" baseline="-25000">
                <a:latin typeface="Times New Roman" charset="0"/>
              </a:rPr>
              <a:t>c </a:t>
            </a:r>
            <a:r>
              <a:rPr lang="en-US" sz="2000" i="1">
                <a:latin typeface="Times New Roman" charset="0"/>
              </a:rPr>
              <a:t>T</a:t>
            </a:r>
            <a:r>
              <a:rPr lang="en-US" sz="2000" baseline="-25000">
                <a:latin typeface="Times New Roman" charset="0"/>
              </a:rPr>
              <a:t>1</a:t>
            </a:r>
            <a:r>
              <a:rPr lang="en-US" sz="2000" i="1">
                <a:latin typeface="Times New Roman" charset="0"/>
              </a:rPr>
              <a:t>)</a:t>
            </a:r>
            <a:br>
              <a:rPr lang="en-US" sz="2000" baseline="30000">
                <a:latin typeface="Times New Roman" charset="0"/>
              </a:rPr>
            </a:br>
            <a:r>
              <a:rPr lang="en-US" sz="2000">
                <a:latin typeface="Times New Roman" charset="0"/>
              </a:rPr>
              <a:t>= </a:t>
            </a:r>
            <a:r>
              <a:rPr lang="en-US" sz="2000" i="1">
                <a:latin typeface="Times New Roman" charset="0"/>
              </a:rPr>
              <a:t>O</a:t>
            </a:r>
            <a:r>
              <a:rPr lang="en-US" sz="2000" i="1" baseline="-25000">
                <a:latin typeface="Times New Roman" charset="0"/>
              </a:rPr>
              <a:t>c</a:t>
            </a:r>
            <a:r>
              <a:rPr lang="en-US" sz="2000" i="1">
                <a:latin typeface="Times New Roman" charset="0"/>
              </a:rPr>
              <a:t>T</a:t>
            </a:r>
            <a:r>
              <a:rPr lang="en-US" sz="2000" baseline="-25000">
                <a:latin typeface="Times New Roman" charset="0"/>
              </a:rPr>
              <a:t>2 </a:t>
            </a:r>
            <a:r>
              <a:rPr lang="en-US" sz="2000" i="1">
                <a:latin typeface="Times New Roman" charset="0"/>
              </a:rPr>
              <a:t>O</a:t>
            </a:r>
            <a:r>
              <a:rPr lang="en-US" sz="2000" i="1" baseline="-25000">
                <a:latin typeface="Times New Roman" charset="0"/>
              </a:rPr>
              <a:t>c</a:t>
            </a:r>
            <a:r>
              <a:rPr lang="en-US" sz="2000" baseline="-25000">
                <a:latin typeface="Times New Roman" charset="0"/>
              </a:rPr>
              <a:t> </a:t>
            </a:r>
            <a:r>
              <a:rPr lang="en-US" sz="2000" i="1">
                <a:latin typeface="Times New Roman" charset="0"/>
              </a:rPr>
              <a:t>T</a:t>
            </a:r>
            <a:r>
              <a:rPr lang="en-US" sz="2000" baseline="-25000">
                <a:latin typeface="Times New Roman" charset="0"/>
              </a:rPr>
              <a:t>1</a:t>
            </a:r>
            <a:r>
              <a:rPr lang="en-US" sz="2000" i="1">
                <a:latin typeface="Times New Roman" charset="0"/>
              </a:rPr>
              <a:t>O</a:t>
            </a:r>
            <a:r>
              <a:rPr lang="en-US" sz="2000" i="1" baseline="-25000">
                <a:latin typeface="Times New Roman" charset="0"/>
              </a:rPr>
              <a:t>c</a:t>
            </a:r>
            <a:br>
              <a:rPr lang="en-US" sz="2000">
                <a:latin typeface="Times New Roman" charset="0"/>
              </a:rPr>
            </a:br>
            <a:r>
              <a:rPr lang="en-US" sz="2000">
                <a:latin typeface="Times New Roman" charset="0"/>
              </a:rPr>
              <a:t>= </a:t>
            </a:r>
            <a:r>
              <a:rPr lang="en-US" sz="2000" i="1">
                <a:latin typeface="Times New Roman" charset="0"/>
              </a:rPr>
              <a:t>O</a:t>
            </a:r>
            <a:r>
              <a:rPr lang="en-US" sz="2000" i="1" baseline="-25000">
                <a:latin typeface="Times New Roman" charset="0"/>
              </a:rPr>
              <a:t>c</a:t>
            </a:r>
            <a:r>
              <a:rPr lang="en-US" sz="2000" i="1">
                <a:latin typeface="Times New Roman" charset="0"/>
              </a:rPr>
              <a:t>T</a:t>
            </a:r>
            <a:r>
              <a:rPr lang="en-US" sz="2000" baseline="-25000">
                <a:latin typeface="Times New Roman" charset="0"/>
              </a:rPr>
              <a:t>2 </a:t>
            </a:r>
            <a:r>
              <a:rPr lang="en-US" sz="2000" i="1">
                <a:latin typeface="Times New Roman" charset="0"/>
              </a:rPr>
              <a:t>O</a:t>
            </a:r>
            <a:r>
              <a:rPr lang="en-US" sz="2000" i="1" baseline="-25000">
                <a:latin typeface="Times New Roman" charset="0"/>
              </a:rPr>
              <a:t>c</a:t>
            </a:r>
            <a:r>
              <a:rPr lang="en-US" sz="2000" baseline="-25000">
                <a:latin typeface="Times New Roman" charset="0"/>
              </a:rPr>
              <a:t> </a:t>
            </a:r>
            <a:r>
              <a:rPr lang="en-US" sz="2000" i="1">
                <a:latin typeface="Times New Roman" charset="0"/>
              </a:rPr>
              <a:t>T</a:t>
            </a:r>
            <a:r>
              <a:rPr lang="en-US" sz="2000" baseline="-25000">
                <a:latin typeface="Times New Roman" charset="0"/>
              </a:rPr>
              <a:t>1</a:t>
            </a:r>
            <a:r>
              <a:rPr lang="en-US" sz="2000" baseline="30000">
                <a:latin typeface="Times New Roman" charset="0"/>
              </a:rPr>
              <a:t> </a:t>
            </a:r>
            <a:r>
              <a:rPr lang="en-US" sz="2000" i="1">
                <a:latin typeface="Times New Roman" charset="0"/>
              </a:rPr>
              <a:t>O</a:t>
            </a:r>
            <a:r>
              <a:rPr lang="en-US" sz="2000" i="1" baseline="-25000">
                <a:latin typeface="Times New Roman" charset="0"/>
              </a:rPr>
              <a:t>c</a:t>
            </a:r>
            <a:r>
              <a:rPr lang="en-US" sz="2000">
                <a:latin typeface="Times New Roman" charset="0"/>
              </a:rPr>
              <a:t>.</a:t>
            </a:r>
          </a:p>
          <a:p>
            <a:pPr>
              <a:lnSpc>
                <a:spcPct val="90000"/>
              </a:lnSpc>
              <a:spcBef>
                <a:spcPct val="20000"/>
              </a:spcBef>
            </a:pPr>
            <a:endParaRPr lang="en-US" sz="2000">
              <a:latin typeface="Times New Roman"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5"/>
          <p:cNvSpPr>
            <a:spLocks noGrp="1"/>
          </p:cNvSpPr>
          <p:nvPr>
            <p:ph type="sldNum" sz="quarter" idx="12"/>
          </p:nvPr>
        </p:nvSpPr>
        <p:spPr>
          <a:noFill/>
        </p:spPr>
        <p:txBody>
          <a:bodyPr/>
          <a:lstStyle/>
          <a:p>
            <a:fld id="{913F5B97-2957-6D46-B004-294D9DF7A7C6}" type="slidenum">
              <a:rPr lang="en-US" smtClean="0"/>
              <a:pPr/>
              <a:t>108</a:t>
            </a:fld>
            <a:endParaRPr lang="en-US"/>
          </a:p>
        </p:txBody>
      </p:sp>
      <p:sp>
        <p:nvSpPr>
          <p:cNvPr id="110595" name="Rectangle 2"/>
          <p:cNvSpPr>
            <a:spLocks noGrp="1" noChangeArrowheads="1"/>
          </p:cNvSpPr>
          <p:nvPr>
            <p:ph type="title"/>
          </p:nvPr>
        </p:nvSpPr>
        <p:spPr/>
        <p:txBody>
          <a:bodyPr/>
          <a:lstStyle/>
          <a:p>
            <a:r>
              <a:rPr lang="en-US">
                <a:ea typeface="ＭＳ Ｐゴシック" charset="-128"/>
                <a:cs typeface="ＭＳ Ｐゴシック" charset="-128"/>
              </a:rPr>
              <a:t>Successive twins: Zr, CT-TT2</a:t>
            </a:r>
          </a:p>
        </p:txBody>
      </p:sp>
      <p:sp>
        <p:nvSpPr>
          <p:cNvPr id="110596" name="Rectangle 3"/>
          <p:cNvSpPr>
            <a:spLocks noGrp="1" noChangeArrowheads="1"/>
          </p:cNvSpPr>
          <p:nvPr>
            <p:ph type="body" idx="1"/>
          </p:nvPr>
        </p:nvSpPr>
        <p:spPr>
          <a:xfrm>
            <a:off x="685800" y="1219200"/>
            <a:ext cx="7772400" cy="4114800"/>
          </a:xfrm>
        </p:spPr>
        <p:txBody>
          <a:bodyPr/>
          <a:lstStyle/>
          <a:p>
            <a:r>
              <a:rPr lang="en-US" sz="2000">
                <a:ea typeface="ＭＳ Ｐゴシック" charset="-128"/>
                <a:cs typeface="ＭＳ Ｐゴシック" charset="-128"/>
              </a:rPr>
              <a:t>This illustrates the result for a hexagonal system (Zr) with the two twins,</a:t>
            </a:r>
            <a:br>
              <a:rPr lang="en-US" sz="2000">
                <a:ea typeface="ＭＳ Ｐゴシック" charset="-128"/>
                <a:cs typeface="ＭＳ Ｐゴシック" charset="-128"/>
              </a:rPr>
            </a:br>
            <a:r>
              <a:rPr lang="en-US" sz="2000">
                <a:ea typeface="ＭＳ Ｐゴシック" charset="-128"/>
                <a:cs typeface="ＭＳ Ｐゴシック" charset="-128"/>
              </a:rPr>
              <a:t>a) </a:t>
            </a:r>
            <a:r>
              <a:rPr lang="en-US" sz="2000">
                <a:latin typeface="Calibri" charset="0"/>
                <a:ea typeface="ＭＳ Ｐゴシック" charset="-128"/>
                <a:cs typeface="ＭＳ Ｐゴシック" charset="-128"/>
              </a:rPr>
              <a:t>tensile twins (twin</a:t>
            </a:r>
            <a:r>
              <a:rPr lang="en-US" sz="2000" baseline="-25000">
                <a:latin typeface="Calibri" charset="0"/>
                <a:ea typeface="ＭＳ Ｐゴシック" charset="-128"/>
                <a:cs typeface="ＭＳ Ｐゴシック" charset="-128"/>
              </a:rPr>
              <a:t>2</a:t>
            </a:r>
            <a:r>
              <a:rPr lang="en-US" sz="2000">
                <a:latin typeface="Calibri" charset="0"/>
                <a:ea typeface="ＭＳ Ｐゴシック" charset="-128"/>
                <a:cs typeface="ＭＳ Ｐゴシック" charset="-128"/>
              </a:rPr>
              <a:t>)</a:t>
            </a:r>
            <a:br>
              <a:rPr lang="en-US" sz="2000">
                <a:latin typeface="Calibri" charset="0"/>
                <a:ea typeface="ＭＳ Ｐゴシック" charset="-128"/>
                <a:cs typeface="ＭＳ Ｐゴシック" charset="-128"/>
              </a:rPr>
            </a:br>
            <a:r>
              <a:rPr lang="en-US" sz="2000">
                <a:latin typeface="Calibri" charset="0"/>
                <a:ea typeface="ＭＳ Ｐゴシック" charset="-128"/>
                <a:cs typeface="ＭＳ Ｐゴシック" charset="-128"/>
              </a:rPr>
              <a:t>        (TT2 type ; close to sigma11a ; 35.1°&lt;10-10&gt; )</a:t>
            </a:r>
            <a:br>
              <a:rPr lang="en-US" sz="2000">
                <a:latin typeface="Calibri" charset="0"/>
                <a:ea typeface="ＭＳ Ｐゴシック" charset="-128"/>
                <a:cs typeface="ＭＳ Ｐゴシック" charset="-128"/>
              </a:rPr>
            </a:br>
            <a:r>
              <a:rPr lang="en-US" sz="2000">
                <a:latin typeface="Calibri" charset="0"/>
                <a:ea typeface="ＭＳ Ｐゴシック" charset="-128"/>
                <a:cs typeface="ＭＳ Ｐゴシック" charset="-128"/>
              </a:rPr>
              <a:t>b) inside compressive twins  (twin</a:t>
            </a:r>
            <a:r>
              <a:rPr lang="en-US" sz="2000" baseline="-25000">
                <a:latin typeface="Calibri" charset="0"/>
                <a:ea typeface="ＭＳ Ｐゴシック" charset="-128"/>
                <a:cs typeface="ＭＳ Ｐゴシック" charset="-128"/>
              </a:rPr>
              <a:t>1</a:t>
            </a:r>
            <a:r>
              <a:rPr lang="en-US" sz="2000">
                <a:latin typeface="Calibri" charset="0"/>
                <a:ea typeface="ＭＳ Ｐゴシック" charset="-128"/>
                <a:cs typeface="ＭＳ Ｐゴシック" charset="-128"/>
              </a:rPr>
              <a:t>)</a:t>
            </a:r>
            <a:br>
              <a:rPr lang="en-US" sz="2000">
                <a:latin typeface="Calibri" charset="0"/>
                <a:ea typeface="ＭＳ Ｐゴシック" charset="-128"/>
                <a:cs typeface="ＭＳ Ｐゴシック" charset="-128"/>
              </a:rPr>
            </a:br>
            <a:r>
              <a:rPr lang="en-US" sz="2000">
                <a:latin typeface="Calibri" charset="0"/>
                <a:ea typeface="ＭＳ Ｐゴシック" charset="-128"/>
                <a:cs typeface="ＭＳ Ｐゴシック" charset="-128"/>
              </a:rPr>
              <a:t>        (CT type; close to sigma7b ; 64.6°&lt;10-10&gt; )</a:t>
            </a:r>
          </a:p>
          <a:p>
            <a:r>
              <a:rPr lang="en-US" sz="2000">
                <a:latin typeface="Calibri" charset="0"/>
                <a:ea typeface="ＭＳ Ｐゴシック" charset="-128"/>
                <a:cs typeface="ＭＳ Ｐゴシック" charset="-128"/>
              </a:rPr>
              <a:t>The results are illustrated first as pole figures, in order to make sure that the calculations are performed correctly.</a:t>
            </a:r>
          </a:p>
          <a:p>
            <a:pPr eaLnBrk="1" hangingPunct="1">
              <a:spcBef>
                <a:spcPct val="0"/>
              </a:spcBef>
              <a:buFontTx/>
              <a:buNone/>
            </a:pPr>
            <a:endParaRPr lang="en-US" sz="2000">
              <a:ea typeface="ＭＳ Ｐゴシック" charset="-128"/>
              <a:cs typeface="ＭＳ Ｐゴシック" charset="-128"/>
            </a:endParaRPr>
          </a:p>
        </p:txBody>
      </p:sp>
      <p:pic>
        <p:nvPicPr>
          <p:cNvPr id="110597" name="Picture 4" descr="rexgbs_Eulers_CT-TT2-forward"/>
          <p:cNvPicPr>
            <a:picLocks noChangeAspect="1" noChangeArrowheads="1"/>
          </p:cNvPicPr>
          <p:nvPr/>
        </p:nvPicPr>
        <p:blipFill>
          <a:blip r:embed="rId2"/>
          <a:srcRect t="1009" b="62659"/>
          <a:stretch>
            <a:fillRect/>
          </a:stretch>
        </p:blipFill>
        <p:spPr bwMode="auto">
          <a:xfrm>
            <a:off x="1600200" y="3962400"/>
            <a:ext cx="5335588" cy="2743200"/>
          </a:xfrm>
          <a:prstGeom prst="rect">
            <a:avLst/>
          </a:prstGeom>
          <a:noFill/>
          <a:ln w="9525">
            <a:noFill/>
            <a:miter lim="800000"/>
            <a:headEnd/>
            <a:tailEnd/>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5"/>
          <p:cNvSpPr>
            <a:spLocks noGrp="1"/>
          </p:cNvSpPr>
          <p:nvPr>
            <p:ph type="sldNum" sz="quarter" idx="12"/>
          </p:nvPr>
        </p:nvSpPr>
        <p:spPr>
          <a:noFill/>
        </p:spPr>
        <p:txBody>
          <a:bodyPr/>
          <a:lstStyle/>
          <a:p>
            <a:fld id="{EBF1DDA3-BAA5-E74E-970C-697FBD9DE320}" type="slidenum">
              <a:rPr lang="en-US" smtClean="0"/>
              <a:pPr/>
              <a:t>109</a:t>
            </a:fld>
            <a:endParaRPr lang="en-US"/>
          </a:p>
        </p:txBody>
      </p:sp>
      <p:sp>
        <p:nvSpPr>
          <p:cNvPr id="111619" name="Rectangle 2"/>
          <p:cNvSpPr>
            <a:spLocks noGrp="1" noChangeArrowheads="1"/>
          </p:cNvSpPr>
          <p:nvPr>
            <p:ph type="title"/>
          </p:nvPr>
        </p:nvSpPr>
        <p:spPr/>
        <p:txBody>
          <a:bodyPr/>
          <a:lstStyle/>
          <a:p>
            <a:r>
              <a:rPr lang="en-US">
                <a:ea typeface="ＭＳ Ｐゴシック" charset="-128"/>
                <a:cs typeface="ＭＳ Ｐゴシック" charset="-128"/>
              </a:rPr>
              <a:t>Successive twins: Zr, CT-TT2</a:t>
            </a:r>
          </a:p>
        </p:txBody>
      </p:sp>
      <p:sp>
        <p:nvSpPr>
          <p:cNvPr id="111620" name="Rectangle 3"/>
          <p:cNvSpPr>
            <a:spLocks noGrp="1" noChangeArrowheads="1"/>
          </p:cNvSpPr>
          <p:nvPr>
            <p:ph type="body" idx="1"/>
          </p:nvPr>
        </p:nvSpPr>
        <p:spPr>
          <a:xfrm>
            <a:off x="685800" y="1143000"/>
            <a:ext cx="7772400" cy="2590800"/>
          </a:xfrm>
        </p:spPr>
        <p:txBody>
          <a:bodyPr/>
          <a:lstStyle/>
          <a:p>
            <a:pPr>
              <a:lnSpc>
                <a:spcPct val="90000"/>
              </a:lnSpc>
            </a:pPr>
            <a:r>
              <a:rPr lang="en-US" sz="2800">
                <a:ea typeface="ＭＳ Ｐゴシック" charset="-128"/>
                <a:cs typeface="ＭＳ Ｐゴシック" charset="-128"/>
              </a:rPr>
              <a:t>Now we add all the symmetry operators so that we see the full effect.  Note that the two twins share the same axis and that the two angles add up to almost exactly 100°, so there are many near coincidences in the pole positions.</a:t>
            </a:r>
          </a:p>
        </p:txBody>
      </p:sp>
      <p:pic>
        <p:nvPicPr>
          <p:cNvPr id="111621" name="Picture 4" descr="rexgbs_Eulers_CT-TT2-forward-all"/>
          <p:cNvPicPr>
            <a:picLocks noChangeAspect="1" noChangeArrowheads="1"/>
          </p:cNvPicPr>
          <p:nvPr/>
        </p:nvPicPr>
        <p:blipFill>
          <a:blip r:embed="rId2"/>
          <a:srcRect b="60640"/>
          <a:stretch>
            <a:fillRect/>
          </a:stretch>
        </p:blipFill>
        <p:spPr bwMode="auto">
          <a:xfrm>
            <a:off x="1600200" y="3733800"/>
            <a:ext cx="5335588" cy="29718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2" name="Slide Number Placeholder 5"/>
          <p:cNvSpPr>
            <a:spLocks noGrp="1"/>
          </p:cNvSpPr>
          <p:nvPr>
            <p:ph type="sldNum" sz="quarter" idx="12"/>
          </p:nvPr>
        </p:nvSpPr>
        <p:spPr>
          <a:noFill/>
        </p:spPr>
        <p:txBody>
          <a:bodyPr/>
          <a:lstStyle/>
          <a:p>
            <a:fld id="{4E95B9AE-EFC4-8E4C-9A0B-D4A6D3346BA0}" type="slidenum">
              <a:rPr lang="en-US" smtClean="0"/>
              <a:pPr/>
              <a:t>11</a:t>
            </a:fld>
            <a:endParaRPr lang="en-US"/>
          </a:p>
        </p:txBody>
      </p:sp>
      <p:sp>
        <p:nvSpPr>
          <p:cNvPr id="31753" name="Rectangle 2"/>
          <p:cNvSpPr>
            <a:spLocks noGrp="1" noChangeArrowheads="1"/>
          </p:cNvSpPr>
          <p:nvPr>
            <p:ph type="title"/>
          </p:nvPr>
        </p:nvSpPr>
        <p:spPr/>
        <p:txBody>
          <a:bodyPr/>
          <a:lstStyle/>
          <a:p>
            <a:r>
              <a:rPr lang="en-US">
                <a:ea typeface="ＭＳ Ｐゴシック" charset="-128"/>
                <a:cs typeface="ＭＳ Ｐゴシック" charset="-128"/>
              </a:rPr>
              <a:t>Tilt </a:t>
            </a:r>
            <a:r>
              <a:rPr lang="en-US" i="0">
                <a:ea typeface="ＭＳ Ｐゴシック" charset="-128"/>
                <a:cs typeface="ＭＳ Ｐゴシック" charset="-128"/>
              </a:rPr>
              <a:t>versus </a:t>
            </a:r>
            <a:r>
              <a:rPr lang="en-US">
                <a:ea typeface="ＭＳ Ｐゴシック" charset="-128"/>
                <a:cs typeface="ＭＳ Ｐゴシック" charset="-128"/>
              </a:rPr>
              <a:t>Twist Boundary Types</a:t>
            </a:r>
          </a:p>
        </p:txBody>
      </p:sp>
      <p:sp>
        <p:nvSpPr>
          <p:cNvPr id="31754" name="Rectangle 3"/>
          <p:cNvSpPr>
            <a:spLocks noGrp="1" noChangeArrowheads="1"/>
          </p:cNvSpPr>
          <p:nvPr>
            <p:ph type="body" idx="1"/>
          </p:nvPr>
        </p:nvSpPr>
        <p:spPr>
          <a:xfrm>
            <a:off x="457200" y="1447800"/>
            <a:ext cx="3886200" cy="4114800"/>
          </a:xfrm>
        </p:spPr>
        <p:txBody>
          <a:bodyPr/>
          <a:lstStyle/>
          <a:p>
            <a:r>
              <a:rPr lang="en-US" sz="2000" dirty="0">
                <a:ea typeface="ＭＳ Ｐゴシック" charset="-128"/>
                <a:cs typeface="ＭＳ Ｐゴシック" charset="-128"/>
              </a:rPr>
              <a:t>Tilt boundary is a rotation about an axis in the boundary plane. Thus the misorientation axis is </a:t>
            </a:r>
            <a:r>
              <a:rPr lang="en-US" sz="2000" i="1" dirty="0">
                <a:ea typeface="ＭＳ Ｐゴシック" charset="-128"/>
                <a:cs typeface="ＭＳ Ｐゴシック" charset="-128"/>
              </a:rPr>
              <a:t>perpendicular </a:t>
            </a:r>
            <a:r>
              <a:rPr lang="en-US" sz="2000" dirty="0">
                <a:ea typeface="ＭＳ Ｐゴシック" charset="-128"/>
                <a:cs typeface="ＭＳ Ｐゴシック" charset="-128"/>
              </a:rPr>
              <a:t>to the GB normal.</a:t>
            </a:r>
          </a:p>
          <a:p>
            <a:r>
              <a:rPr lang="en-US" sz="2000" dirty="0">
                <a:ea typeface="ＭＳ Ｐゴシック" charset="-128"/>
                <a:cs typeface="ＭＳ Ｐゴシック" charset="-128"/>
              </a:rPr>
              <a:t>Twist boundary is a rotation about an axis perpendicular to the plane.  Thus the misorientation axis </a:t>
            </a:r>
            <a:r>
              <a:rPr lang="en-US" sz="2000" dirty="0"/>
              <a:t>is </a:t>
            </a:r>
            <a:r>
              <a:rPr lang="en-US" sz="2000" i="1" dirty="0"/>
              <a:t>parallel</a:t>
            </a:r>
            <a:r>
              <a:rPr lang="en-US" sz="2000" dirty="0"/>
              <a:t> to the GB normal.</a:t>
            </a:r>
            <a:endParaRPr lang="en-US" sz="2000" dirty="0">
              <a:ea typeface="ＭＳ Ｐゴシック" charset="-128"/>
              <a:cs typeface="ＭＳ Ｐゴシック" charset="-128"/>
            </a:endParaRPr>
          </a:p>
        </p:txBody>
      </p:sp>
      <p:sp>
        <p:nvSpPr>
          <p:cNvPr id="31758" name="Text Box 6"/>
          <p:cNvSpPr txBox="1">
            <a:spLocks noChangeArrowheads="1"/>
          </p:cNvSpPr>
          <p:nvPr/>
        </p:nvSpPr>
        <p:spPr bwMode="auto">
          <a:xfrm>
            <a:off x="7086600" y="4876800"/>
            <a:ext cx="12954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800" b="1">
                <a:latin typeface="Times" charset="0"/>
              </a:rPr>
              <a:t>Twist Boundary</a:t>
            </a:r>
            <a:endParaRPr lang="en-US" sz="2400">
              <a:latin typeface="Times" charset="0"/>
            </a:endParaRPr>
          </a:p>
        </p:txBody>
      </p:sp>
      <p:sp>
        <p:nvSpPr>
          <p:cNvPr id="31760" name="Line 8"/>
          <p:cNvSpPr>
            <a:spLocks noChangeShapeType="1"/>
          </p:cNvSpPr>
          <p:nvPr/>
        </p:nvSpPr>
        <p:spPr bwMode="auto">
          <a:xfrm flipV="1">
            <a:off x="5867400" y="1752600"/>
            <a:ext cx="0" cy="1600200"/>
          </a:xfrm>
          <a:prstGeom prst="line">
            <a:avLst/>
          </a:prstGeom>
          <a:noFill/>
          <a:ln w="38100">
            <a:solidFill>
              <a:srgbClr val="3333FF"/>
            </a:solidFill>
            <a:round/>
            <a:headEnd/>
            <a:tailEnd type="triangle" w="med" len="med"/>
          </a:ln>
        </p:spPr>
        <p:txBody>
          <a:bodyPr wrap="none" anchor="ctr">
            <a:prstTxWarp prst="textNoShape">
              <a:avLst/>
            </a:prstTxWarp>
          </a:bodyPr>
          <a:lstStyle/>
          <a:p>
            <a:endParaRPr lang="en-US"/>
          </a:p>
        </p:txBody>
      </p:sp>
      <p:sp>
        <p:nvSpPr>
          <p:cNvPr id="31761" name="Line 9"/>
          <p:cNvSpPr>
            <a:spLocks noChangeShapeType="1"/>
          </p:cNvSpPr>
          <p:nvPr/>
        </p:nvSpPr>
        <p:spPr bwMode="auto">
          <a:xfrm>
            <a:off x="5486400" y="2209800"/>
            <a:ext cx="381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62" name="Line 10"/>
          <p:cNvSpPr>
            <a:spLocks noChangeShapeType="1"/>
          </p:cNvSpPr>
          <p:nvPr/>
        </p:nvSpPr>
        <p:spPr bwMode="auto">
          <a:xfrm>
            <a:off x="5181600" y="2514600"/>
            <a:ext cx="381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63" name="Line 11"/>
          <p:cNvSpPr>
            <a:spLocks noChangeShapeType="1"/>
          </p:cNvSpPr>
          <p:nvPr/>
        </p:nvSpPr>
        <p:spPr bwMode="auto">
          <a:xfrm flipV="1">
            <a:off x="5562600" y="2362200"/>
            <a:ext cx="30480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64" name="Line 12"/>
          <p:cNvSpPr>
            <a:spLocks noChangeShapeType="1"/>
          </p:cNvSpPr>
          <p:nvPr/>
        </p:nvSpPr>
        <p:spPr bwMode="auto">
          <a:xfrm>
            <a:off x="5486400" y="3048000"/>
            <a:ext cx="381000" cy="152400"/>
          </a:xfrm>
          <a:prstGeom prst="line">
            <a:avLst/>
          </a:prstGeom>
          <a:noFill/>
          <a:ln w="9525" cap="rnd">
            <a:solidFill>
              <a:schemeClr val="tx1"/>
            </a:solidFill>
            <a:prstDash val="sysDot"/>
            <a:round/>
            <a:headEnd/>
            <a:tailEnd/>
          </a:ln>
        </p:spPr>
        <p:txBody>
          <a:bodyPr wrap="none" anchor="ctr">
            <a:prstTxWarp prst="textNoShape">
              <a:avLst/>
            </a:prstTxWarp>
          </a:bodyPr>
          <a:lstStyle/>
          <a:p>
            <a:endParaRPr lang="en-US"/>
          </a:p>
        </p:txBody>
      </p:sp>
      <p:sp>
        <p:nvSpPr>
          <p:cNvPr id="31765" name="Line 13"/>
          <p:cNvSpPr>
            <a:spLocks noChangeShapeType="1"/>
          </p:cNvSpPr>
          <p:nvPr/>
        </p:nvSpPr>
        <p:spPr bwMode="auto">
          <a:xfrm>
            <a:off x="5181600" y="3352800"/>
            <a:ext cx="381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66" name="Line 14"/>
          <p:cNvSpPr>
            <a:spLocks noChangeShapeType="1"/>
          </p:cNvSpPr>
          <p:nvPr/>
        </p:nvSpPr>
        <p:spPr bwMode="auto">
          <a:xfrm flipV="1">
            <a:off x="5562600" y="3200400"/>
            <a:ext cx="30480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67" name="Line 15"/>
          <p:cNvSpPr>
            <a:spLocks noChangeShapeType="1"/>
          </p:cNvSpPr>
          <p:nvPr/>
        </p:nvSpPr>
        <p:spPr bwMode="auto">
          <a:xfrm flipH="1">
            <a:off x="5867400" y="2209800"/>
            <a:ext cx="381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68" name="Line 16"/>
          <p:cNvSpPr>
            <a:spLocks noChangeShapeType="1"/>
          </p:cNvSpPr>
          <p:nvPr/>
        </p:nvSpPr>
        <p:spPr bwMode="auto">
          <a:xfrm flipH="1">
            <a:off x="6172200" y="2514600"/>
            <a:ext cx="381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69" name="Line 17"/>
          <p:cNvSpPr>
            <a:spLocks noChangeShapeType="1"/>
          </p:cNvSpPr>
          <p:nvPr/>
        </p:nvSpPr>
        <p:spPr bwMode="auto">
          <a:xfrm flipH="1" flipV="1">
            <a:off x="5867400" y="2362200"/>
            <a:ext cx="30480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70" name="Line 18"/>
          <p:cNvSpPr>
            <a:spLocks noChangeShapeType="1"/>
          </p:cNvSpPr>
          <p:nvPr/>
        </p:nvSpPr>
        <p:spPr bwMode="auto">
          <a:xfrm flipH="1">
            <a:off x="5867400" y="3048000"/>
            <a:ext cx="381000" cy="152400"/>
          </a:xfrm>
          <a:prstGeom prst="line">
            <a:avLst/>
          </a:prstGeom>
          <a:noFill/>
          <a:ln w="9525">
            <a:solidFill>
              <a:schemeClr val="tx1"/>
            </a:solidFill>
            <a:prstDash val="sysDot"/>
            <a:round/>
            <a:headEnd/>
            <a:tailEnd/>
          </a:ln>
        </p:spPr>
        <p:txBody>
          <a:bodyPr wrap="none" anchor="ctr">
            <a:prstTxWarp prst="textNoShape">
              <a:avLst/>
            </a:prstTxWarp>
          </a:bodyPr>
          <a:lstStyle/>
          <a:p>
            <a:endParaRPr lang="en-US"/>
          </a:p>
        </p:txBody>
      </p:sp>
      <p:sp>
        <p:nvSpPr>
          <p:cNvPr id="31771" name="Line 19"/>
          <p:cNvSpPr>
            <a:spLocks noChangeShapeType="1"/>
          </p:cNvSpPr>
          <p:nvPr/>
        </p:nvSpPr>
        <p:spPr bwMode="auto">
          <a:xfrm flipH="1">
            <a:off x="6172200" y="3352800"/>
            <a:ext cx="381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72" name="Line 20"/>
          <p:cNvSpPr>
            <a:spLocks noChangeShapeType="1"/>
          </p:cNvSpPr>
          <p:nvPr/>
        </p:nvSpPr>
        <p:spPr bwMode="auto">
          <a:xfrm flipH="1" flipV="1">
            <a:off x="5867400" y="3200400"/>
            <a:ext cx="30480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73" name="Line 21"/>
          <p:cNvSpPr>
            <a:spLocks noChangeShapeType="1"/>
          </p:cNvSpPr>
          <p:nvPr/>
        </p:nvSpPr>
        <p:spPr bwMode="auto">
          <a:xfrm>
            <a:off x="5562600" y="2667000"/>
            <a:ext cx="0" cy="838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74" name="Line 22"/>
          <p:cNvSpPr>
            <a:spLocks noChangeShapeType="1"/>
          </p:cNvSpPr>
          <p:nvPr/>
        </p:nvSpPr>
        <p:spPr bwMode="auto">
          <a:xfrm>
            <a:off x="6172200" y="2667000"/>
            <a:ext cx="0" cy="838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75" name="Text Box 23"/>
          <p:cNvSpPr txBox="1">
            <a:spLocks noChangeArrowheads="1"/>
          </p:cNvSpPr>
          <p:nvPr/>
        </p:nvSpPr>
        <p:spPr bwMode="auto">
          <a:xfrm>
            <a:off x="5943600" y="1828800"/>
            <a:ext cx="838200" cy="457200"/>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400">
              <a:latin typeface="Times" charset="0"/>
            </a:endParaRPr>
          </a:p>
        </p:txBody>
      </p:sp>
      <p:graphicFrame>
        <p:nvGraphicFramePr>
          <p:cNvPr id="31748" name="Object 4"/>
          <p:cNvGraphicFramePr>
            <a:graphicFrameLocks noChangeAspect="1"/>
          </p:cNvGraphicFramePr>
          <p:nvPr/>
        </p:nvGraphicFramePr>
        <p:xfrm>
          <a:off x="5895975" y="1400175"/>
          <a:ext cx="306388" cy="401638"/>
        </p:xfrm>
        <a:graphic>
          <a:graphicData uri="http://schemas.openxmlformats.org/presentationml/2006/ole">
            <mc:AlternateContent xmlns:mc="http://schemas.openxmlformats.org/markup-compatibility/2006">
              <mc:Choice xmlns:v="urn:schemas-microsoft-com:vml" Requires="v">
                <p:oleObj name="Equation" r:id="rId3" imgW="203200" imgH="266700" progId="Equation.3">
                  <p:embed/>
                </p:oleObj>
              </mc:Choice>
              <mc:Fallback>
                <p:oleObj name="Equation" r:id="rId3" imgW="203200" imgH="2667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5975" y="1400175"/>
                        <a:ext cx="306388" cy="4016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1749" name="Object 5"/>
          <p:cNvGraphicFramePr>
            <a:graphicFrameLocks noChangeAspect="1"/>
          </p:cNvGraphicFramePr>
          <p:nvPr/>
        </p:nvGraphicFramePr>
        <p:xfrm>
          <a:off x="5983288" y="2925763"/>
          <a:ext cx="196850" cy="276225"/>
        </p:xfrm>
        <a:graphic>
          <a:graphicData uri="http://schemas.openxmlformats.org/presentationml/2006/ole">
            <mc:AlternateContent xmlns:mc="http://schemas.openxmlformats.org/markup-compatibility/2006">
              <mc:Choice xmlns:v="urn:schemas-microsoft-com:vml" Requires="v">
                <p:oleObj name="Equation" r:id="rId5" imgW="127121" imgH="177811" progId="Equation.3">
                  <p:embed/>
                </p:oleObj>
              </mc:Choice>
              <mc:Fallback>
                <p:oleObj name="Equation" r:id="rId5" imgW="127121" imgH="177811"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3288" y="2925763"/>
                        <a:ext cx="196850" cy="276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1776" name="Text Box 26"/>
          <p:cNvSpPr txBox="1">
            <a:spLocks noChangeArrowheads="1"/>
          </p:cNvSpPr>
          <p:nvPr/>
        </p:nvSpPr>
        <p:spPr bwMode="auto">
          <a:xfrm>
            <a:off x="4800600" y="2667000"/>
            <a:ext cx="685800" cy="51752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a:latin typeface="Times" charset="0"/>
              </a:rPr>
              <a:t>Grain A</a:t>
            </a:r>
          </a:p>
        </p:txBody>
      </p:sp>
      <p:sp>
        <p:nvSpPr>
          <p:cNvPr id="31777" name="Text Box 27"/>
          <p:cNvSpPr txBox="1">
            <a:spLocks noChangeArrowheads="1"/>
          </p:cNvSpPr>
          <p:nvPr/>
        </p:nvSpPr>
        <p:spPr bwMode="auto">
          <a:xfrm>
            <a:off x="6553200" y="2667000"/>
            <a:ext cx="685800" cy="51752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a:latin typeface="Times" charset="0"/>
              </a:rPr>
              <a:t>Grain B</a:t>
            </a:r>
          </a:p>
        </p:txBody>
      </p:sp>
      <p:grpSp>
        <p:nvGrpSpPr>
          <p:cNvPr id="5" name="Group 28"/>
          <p:cNvGrpSpPr>
            <a:grpSpLocks/>
          </p:cNvGrpSpPr>
          <p:nvPr/>
        </p:nvGrpSpPr>
        <p:grpSpPr bwMode="auto">
          <a:xfrm rot="17323293">
            <a:off x="5791200" y="4343400"/>
            <a:ext cx="762000" cy="914400"/>
            <a:chOff x="3504" y="2112"/>
            <a:chExt cx="336" cy="432"/>
          </a:xfrm>
        </p:grpSpPr>
        <p:sp>
          <p:nvSpPr>
            <p:cNvPr id="31805" name="Line 29"/>
            <p:cNvSpPr>
              <a:spLocks noChangeShapeType="1"/>
            </p:cNvSpPr>
            <p:nvPr/>
          </p:nvSpPr>
          <p:spPr bwMode="auto">
            <a:xfrm>
              <a:off x="3504" y="2304"/>
              <a:ext cx="192"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06" name="Line 30"/>
            <p:cNvSpPr>
              <a:spLocks noChangeShapeType="1"/>
            </p:cNvSpPr>
            <p:nvPr/>
          </p:nvSpPr>
          <p:spPr bwMode="auto">
            <a:xfrm flipV="1">
              <a:off x="3696" y="2256"/>
              <a:ext cx="144"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07" name="Line 31"/>
            <p:cNvSpPr>
              <a:spLocks noChangeShapeType="1"/>
            </p:cNvSpPr>
            <p:nvPr/>
          </p:nvSpPr>
          <p:spPr bwMode="auto">
            <a:xfrm flipV="1">
              <a:off x="3504" y="2112"/>
              <a:ext cx="144"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08" name="Line 32"/>
            <p:cNvSpPr>
              <a:spLocks noChangeShapeType="1"/>
            </p:cNvSpPr>
            <p:nvPr/>
          </p:nvSpPr>
          <p:spPr bwMode="auto">
            <a:xfrm>
              <a:off x="3648" y="2112"/>
              <a:ext cx="192"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09" name="Line 33"/>
            <p:cNvSpPr>
              <a:spLocks noChangeShapeType="1"/>
            </p:cNvSpPr>
            <p:nvPr/>
          </p:nvSpPr>
          <p:spPr bwMode="auto">
            <a:xfrm>
              <a:off x="3696" y="2448"/>
              <a:ext cx="0" cy="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10" name="Line 34"/>
            <p:cNvSpPr>
              <a:spLocks noChangeShapeType="1"/>
            </p:cNvSpPr>
            <p:nvPr/>
          </p:nvSpPr>
          <p:spPr bwMode="auto">
            <a:xfrm>
              <a:off x="3840" y="2256"/>
              <a:ext cx="0" cy="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11" name="Line 35"/>
            <p:cNvSpPr>
              <a:spLocks noChangeShapeType="1"/>
            </p:cNvSpPr>
            <p:nvPr/>
          </p:nvSpPr>
          <p:spPr bwMode="auto">
            <a:xfrm>
              <a:off x="3504" y="2304"/>
              <a:ext cx="0" cy="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12" name="Line 36"/>
            <p:cNvSpPr>
              <a:spLocks noChangeShapeType="1"/>
            </p:cNvSpPr>
            <p:nvPr/>
          </p:nvSpPr>
          <p:spPr bwMode="auto">
            <a:xfrm>
              <a:off x="3504" y="2400"/>
              <a:ext cx="192"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13" name="Line 37"/>
            <p:cNvSpPr>
              <a:spLocks noChangeShapeType="1"/>
            </p:cNvSpPr>
            <p:nvPr/>
          </p:nvSpPr>
          <p:spPr bwMode="auto">
            <a:xfrm flipV="1">
              <a:off x="3696" y="2352"/>
              <a:ext cx="144"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6" name="Group 38"/>
          <p:cNvGrpSpPr>
            <a:grpSpLocks/>
          </p:cNvGrpSpPr>
          <p:nvPr/>
        </p:nvGrpSpPr>
        <p:grpSpPr bwMode="auto">
          <a:xfrm rot="17353768">
            <a:off x="5335588" y="4189413"/>
            <a:ext cx="760413" cy="920750"/>
            <a:chOff x="3504" y="2112"/>
            <a:chExt cx="336" cy="432"/>
          </a:xfrm>
        </p:grpSpPr>
        <p:sp>
          <p:nvSpPr>
            <p:cNvPr id="31796" name="Line 39"/>
            <p:cNvSpPr>
              <a:spLocks noChangeShapeType="1"/>
            </p:cNvSpPr>
            <p:nvPr/>
          </p:nvSpPr>
          <p:spPr bwMode="auto">
            <a:xfrm>
              <a:off x="3504" y="2304"/>
              <a:ext cx="192"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97" name="Line 40"/>
            <p:cNvSpPr>
              <a:spLocks noChangeShapeType="1"/>
            </p:cNvSpPr>
            <p:nvPr/>
          </p:nvSpPr>
          <p:spPr bwMode="auto">
            <a:xfrm flipV="1">
              <a:off x="3696" y="2256"/>
              <a:ext cx="144"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98" name="Line 41"/>
            <p:cNvSpPr>
              <a:spLocks noChangeShapeType="1"/>
            </p:cNvSpPr>
            <p:nvPr/>
          </p:nvSpPr>
          <p:spPr bwMode="auto">
            <a:xfrm flipV="1">
              <a:off x="3504" y="2112"/>
              <a:ext cx="144"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99" name="Line 42"/>
            <p:cNvSpPr>
              <a:spLocks noChangeShapeType="1"/>
            </p:cNvSpPr>
            <p:nvPr/>
          </p:nvSpPr>
          <p:spPr bwMode="auto">
            <a:xfrm>
              <a:off x="3648" y="2112"/>
              <a:ext cx="192"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00" name="Line 43"/>
            <p:cNvSpPr>
              <a:spLocks noChangeShapeType="1"/>
            </p:cNvSpPr>
            <p:nvPr/>
          </p:nvSpPr>
          <p:spPr bwMode="auto">
            <a:xfrm>
              <a:off x="3696" y="2448"/>
              <a:ext cx="0" cy="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01" name="Line 44"/>
            <p:cNvSpPr>
              <a:spLocks noChangeShapeType="1"/>
            </p:cNvSpPr>
            <p:nvPr/>
          </p:nvSpPr>
          <p:spPr bwMode="auto">
            <a:xfrm>
              <a:off x="3840" y="2256"/>
              <a:ext cx="0" cy="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02" name="Line 45"/>
            <p:cNvSpPr>
              <a:spLocks noChangeShapeType="1"/>
            </p:cNvSpPr>
            <p:nvPr/>
          </p:nvSpPr>
          <p:spPr bwMode="auto">
            <a:xfrm>
              <a:off x="3504" y="2304"/>
              <a:ext cx="0" cy="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03" name="Line 46"/>
            <p:cNvSpPr>
              <a:spLocks noChangeShapeType="1"/>
            </p:cNvSpPr>
            <p:nvPr/>
          </p:nvSpPr>
          <p:spPr bwMode="auto">
            <a:xfrm>
              <a:off x="3504" y="2400"/>
              <a:ext cx="192"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04" name="Line 47"/>
            <p:cNvSpPr>
              <a:spLocks noChangeShapeType="1"/>
            </p:cNvSpPr>
            <p:nvPr/>
          </p:nvSpPr>
          <p:spPr bwMode="auto">
            <a:xfrm flipV="1">
              <a:off x="3696" y="2352"/>
              <a:ext cx="144"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sp>
        <p:nvSpPr>
          <p:cNvPr id="31780" name="Line 48"/>
          <p:cNvSpPr>
            <a:spLocks noChangeShapeType="1"/>
          </p:cNvSpPr>
          <p:nvPr/>
        </p:nvSpPr>
        <p:spPr bwMode="auto">
          <a:xfrm flipH="1" flipV="1">
            <a:off x="4953000" y="4114800"/>
            <a:ext cx="1828800" cy="1219200"/>
          </a:xfrm>
          <a:prstGeom prst="line">
            <a:avLst/>
          </a:prstGeom>
          <a:noFill/>
          <a:ln w="38100">
            <a:solidFill>
              <a:srgbClr val="3333FF"/>
            </a:solidFill>
            <a:round/>
            <a:headEnd/>
            <a:tailEnd type="triangle" w="med" len="med"/>
          </a:ln>
        </p:spPr>
        <p:txBody>
          <a:bodyPr wrap="none" anchor="ctr">
            <a:prstTxWarp prst="textNoShape">
              <a:avLst/>
            </a:prstTxWarp>
          </a:bodyPr>
          <a:lstStyle/>
          <a:p>
            <a:endParaRPr lang="en-US"/>
          </a:p>
        </p:txBody>
      </p:sp>
      <p:sp>
        <p:nvSpPr>
          <p:cNvPr id="31781" name="Text Box 49"/>
          <p:cNvSpPr txBox="1">
            <a:spLocks noChangeArrowheads="1"/>
          </p:cNvSpPr>
          <p:nvPr/>
        </p:nvSpPr>
        <p:spPr bwMode="auto">
          <a:xfrm>
            <a:off x="4800600" y="4495800"/>
            <a:ext cx="685800" cy="51752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a:latin typeface="Times" charset="0"/>
              </a:rPr>
              <a:t>Grain A</a:t>
            </a:r>
          </a:p>
        </p:txBody>
      </p:sp>
      <p:sp>
        <p:nvSpPr>
          <p:cNvPr id="31782" name="Text Box 50"/>
          <p:cNvSpPr txBox="1">
            <a:spLocks noChangeArrowheads="1"/>
          </p:cNvSpPr>
          <p:nvPr/>
        </p:nvSpPr>
        <p:spPr bwMode="auto">
          <a:xfrm>
            <a:off x="6553200" y="4572000"/>
            <a:ext cx="685800" cy="51752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a:latin typeface="Times" charset="0"/>
              </a:rPr>
              <a:t>Grain B</a:t>
            </a:r>
          </a:p>
        </p:txBody>
      </p:sp>
      <p:sp>
        <p:nvSpPr>
          <p:cNvPr id="31783" name="Arc 51"/>
          <p:cNvSpPr>
            <a:spLocks/>
          </p:cNvSpPr>
          <p:nvPr/>
        </p:nvSpPr>
        <p:spPr bwMode="auto">
          <a:xfrm flipV="1">
            <a:off x="5791200" y="2057400"/>
            <a:ext cx="304800" cy="303213"/>
          </a:xfrm>
          <a:custGeom>
            <a:avLst/>
            <a:gdLst>
              <a:gd name="T0" fmla="*/ 0 w 21600"/>
              <a:gd name="T1" fmla="*/ 0 h 41554"/>
              <a:gd name="T2" fmla="*/ 0 w 21600"/>
              <a:gd name="T3" fmla="*/ 0 h 41554"/>
              <a:gd name="T4" fmla="*/ 0 w 21600"/>
              <a:gd name="T5" fmla="*/ 0 h 41554"/>
              <a:gd name="T6" fmla="*/ 0 60000 65536"/>
              <a:gd name="T7" fmla="*/ 0 60000 65536"/>
              <a:gd name="T8" fmla="*/ 0 60000 65536"/>
              <a:gd name="T9" fmla="*/ 0 w 21600"/>
              <a:gd name="T10" fmla="*/ 0 h 41554"/>
              <a:gd name="T11" fmla="*/ 21600 w 21600"/>
              <a:gd name="T12" fmla="*/ 41554 h 41554"/>
            </a:gdLst>
            <a:ahLst/>
            <a:cxnLst>
              <a:cxn ang="T6">
                <a:pos x="T0" y="T1"/>
              </a:cxn>
              <a:cxn ang="T7">
                <a:pos x="T2" y="T3"/>
              </a:cxn>
              <a:cxn ang="T8">
                <a:pos x="T4" y="T5"/>
              </a:cxn>
            </a:cxnLst>
            <a:rect l="T9" t="T10" r="T11" b="T12"/>
            <a:pathLst>
              <a:path w="21600" h="41554" fill="none" extrusionOk="0">
                <a:moveTo>
                  <a:pt x="0" y="0"/>
                </a:moveTo>
                <a:cubicBezTo>
                  <a:pt x="11929" y="0"/>
                  <a:pt x="21600" y="9670"/>
                  <a:pt x="21600" y="21600"/>
                </a:cubicBezTo>
                <a:cubicBezTo>
                  <a:pt x="21600" y="30334"/>
                  <a:pt x="16339" y="38209"/>
                  <a:pt x="8270" y="41553"/>
                </a:cubicBezTo>
              </a:path>
              <a:path w="21600" h="41554" stroke="0" extrusionOk="0">
                <a:moveTo>
                  <a:pt x="0" y="0"/>
                </a:moveTo>
                <a:cubicBezTo>
                  <a:pt x="11929" y="0"/>
                  <a:pt x="21600" y="9670"/>
                  <a:pt x="21600" y="21600"/>
                </a:cubicBezTo>
                <a:cubicBezTo>
                  <a:pt x="21600" y="30334"/>
                  <a:pt x="16339" y="38209"/>
                  <a:pt x="8270" y="41553"/>
                </a:cubicBezTo>
                <a:lnTo>
                  <a:pt x="0" y="21600"/>
                </a:lnTo>
                <a:close/>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1784" name="Arc 52"/>
          <p:cNvSpPr>
            <a:spLocks/>
          </p:cNvSpPr>
          <p:nvPr/>
        </p:nvSpPr>
        <p:spPr bwMode="auto">
          <a:xfrm rot="18713405" flipV="1">
            <a:off x="5156200" y="4191000"/>
            <a:ext cx="330200" cy="217488"/>
          </a:xfrm>
          <a:custGeom>
            <a:avLst/>
            <a:gdLst>
              <a:gd name="T0" fmla="*/ 0 w 23413"/>
              <a:gd name="T1" fmla="*/ 0 h 42804"/>
              <a:gd name="T2" fmla="*/ 0 w 23413"/>
              <a:gd name="T3" fmla="*/ 0 h 42804"/>
              <a:gd name="T4" fmla="*/ 0 w 23413"/>
              <a:gd name="T5" fmla="*/ 0 h 42804"/>
              <a:gd name="T6" fmla="*/ 0 60000 65536"/>
              <a:gd name="T7" fmla="*/ 0 60000 65536"/>
              <a:gd name="T8" fmla="*/ 0 60000 65536"/>
              <a:gd name="T9" fmla="*/ 0 w 23413"/>
              <a:gd name="T10" fmla="*/ 0 h 42804"/>
              <a:gd name="T11" fmla="*/ 23413 w 23413"/>
              <a:gd name="T12" fmla="*/ 42804 h 42804"/>
            </a:gdLst>
            <a:ahLst/>
            <a:cxnLst>
              <a:cxn ang="T6">
                <a:pos x="T0" y="T1"/>
              </a:cxn>
              <a:cxn ang="T7">
                <a:pos x="T2" y="T3"/>
              </a:cxn>
              <a:cxn ang="T8">
                <a:pos x="T4" y="T5"/>
              </a:cxn>
            </a:cxnLst>
            <a:rect l="T9" t="T10" r="T11" b="T12"/>
            <a:pathLst>
              <a:path w="23413" h="42804" fill="none" extrusionOk="0">
                <a:moveTo>
                  <a:pt x="5931" y="0"/>
                </a:moveTo>
                <a:cubicBezTo>
                  <a:pt x="16083" y="1972"/>
                  <a:pt x="23413" y="10862"/>
                  <a:pt x="23413" y="21204"/>
                </a:cubicBezTo>
                <a:cubicBezTo>
                  <a:pt x="23413" y="33133"/>
                  <a:pt x="13742" y="42804"/>
                  <a:pt x="1813" y="42804"/>
                </a:cubicBezTo>
                <a:cubicBezTo>
                  <a:pt x="1207" y="42804"/>
                  <a:pt x="603" y="42778"/>
                  <a:pt x="0" y="42727"/>
                </a:cubicBezTo>
              </a:path>
              <a:path w="23413" h="42804" stroke="0" extrusionOk="0">
                <a:moveTo>
                  <a:pt x="5931" y="0"/>
                </a:moveTo>
                <a:cubicBezTo>
                  <a:pt x="16083" y="1972"/>
                  <a:pt x="23413" y="10862"/>
                  <a:pt x="23413" y="21204"/>
                </a:cubicBezTo>
                <a:cubicBezTo>
                  <a:pt x="23413" y="33133"/>
                  <a:pt x="13742" y="42804"/>
                  <a:pt x="1813" y="42804"/>
                </a:cubicBezTo>
                <a:cubicBezTo>
                  <a:pt x="1207" y="42804"/>
                  <a:pt x="603" y="42778"/>
                  <a:pt x="0" y="42727"/>
                </a:cubicBezTo>
                <a:lnTo>
                  <a:pt x="1813" y="21204"/>
                </a:lnTo>
                <a:close/>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graphicFrame>
        <p:nvGraphicFramePr>
          <p:cNvPr id="31750" name="Object 6"/>
          <p:cNvGraphicFramePr>
            <a:graphicFrameLocks noChangeAspect="1"/>
          </p:cNvGraphicFramePr>
          <p:nvPr/>
        </p:nvGraphicFramePr>
        <p:xfrm>
          <a:off x="5678488" y="4221163"/>
          <a:ext cx="196850" cy="276225"/>
        </p:xfrm>
        <a:graphic>
          <a:graphicData uri="http://schemas.openxmlformats.org/presentationml/2006/ole">
            <mc:AlternateContent xmlns:mc="http://schemas.openxmlformats.org/markup-compatibility/2006">
              <mc:Choice xmlns:v="urn:schemas-microsoft-com:vml" Requires="v">
                <p:oleObj name="Equation" r:id="rId7" imgW="127121" imgH="177811" progId="Equation.3">
                  <p:embed/>
                </p:oleObj>
              </mc:Choice>
              <mc:Fallback>
                <p:oleObj name="Equation" r:id="rId7" imgW="127121" imgH="177811"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78488" y="4221163"/>
                        <a:ext cx="196850" cy="276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1785" name="Freeform 54"/>
          <p:cNvSpPr>
            <a:spLocks/>
          </p:cNvSpPr>
          <p:nvPr/>
        </p:nvSpPr>
        <p:spPr bwMode="auto">
          <a:xfrm>
            <a:off x="5761038" y="4494213"/>
            <a:ext cx="568325" cy="541338"/>
          </a:xfrm>
          <a:custGeom>
            <a:avLst/>
            <a:gdLst>
              <a:gd name="T0" fmla="*/ 0 w 358"/>
              <a:gd name="T1" fmla="*/ 138 h 341"/>
              <a:gd name="T2" fmla="*/ 110 w 358"/>
              <a:gd name="T3" fmla="*/ 83 h 341"/>
              <a:gd name="T4" fmla="*/ 160 w 358"/>
              <a:gd name="T5" fmla="*/ 50 h 341"/>
              <a:gd name="T6" fmla="*/ 176 w 358"/>
              <a:gd name="T7" fmla="*/ 39 h 341"/>
              <a:gd name="T8" fmla="*/ 220 w 358"/>
              <a:gd name="T9" fmla="*/ 0 h 341"/>
              <a:gd name="T10" fmla="*/ 281 w 358"/>
              <a:gd name="T11" fmla="*/ 88 h 341"/>
              <a:gd name="T12" fmla="*/ 314 w 358"/>
              <a:gd name="T13" fmla="*/ 138 h 341"/>
              <a:gd name="T14" fmla="*/ 325 w 358"/>
              <a:gd name="T15" fmla="*/ 154 h 341"/>
              <a:gd name="T16" fmla="*/ 358 w 358"/>
              <a:gd name="T17" fmla="*/ 220 h 341"/>
              <a:gd name="T18" fmla="*/ 275 w 358"/>
              <a:gd name="T19" fmla="*/ 253 h 341"/>
              <a:gd name="T20" fmla="*/ 127 w 358"/>
              <a:gd name="T21" fmla="*/ 341 h 341"/>
              <a:gd name="T22" fmla="*/ 88 w 358"/>
              <a:gd name="T23" fmla="*/ 275 h 341"/>
              <a:gd name="T24" fmla="*/ 66 w 358"/>
              <a:gd name="T25" fmla="*/ 242 h 341"/>
              <a:gd name="T26" fmla="*/ 22 w 358"/>
              <a:gd name="T27" fmla="*/ 182 h 341"/>
              <a:gd name="T28" fmla="*/ 0 w 358"/>
              <a:gd name="T29" fmla="*/ 138 h 3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8"/>
              <a:gd name="T46" fmla="*/ 0 h 341"/>
              <a:gd name="T47" fmla="*/ 358 w 358"/>
              <a:gd name="T48" fmla="*/ 341 h 3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8" h="341">
                <a:moveTo>
                  <a:pt x="0" y="138"/>
                </a:moveTo>
                <a:cubicBezTo>
                  <a:pt x="23" y="102"/>
                  <a:pt x="71" y="95"/>
                  <a:pt x="110" y="83"/>
                </a:cubicBezTo>
                <a:cubicBezTo>
                  <a:pt x="127" y="72"/>
                  <a:pt x="143" y="61"/>
                  <a:pt x="160" y="50"/>
                </a:cubicBezTo>
                <a:cubicBezTo>
                  <a:pt x="165" y="46"/>
                  <a:pt x="176" y="39"/>
                  <a:pt x="176" y="39"/>
                </a:cubicBezTo>
                <a:cubicBezTo>
                  <a:pt x="187" y="23"/>
                  <a:pt x="220" y="0"/>
                  <a:pt x="220" y="0"/>
                </a:cubicBezTo>
                <a:cubicBezTo>
                  <a:pt x="252" y="11"/>
                  <a:pt x="264" y="58"/>
                  <a:pt x="281" y="88"/>
                </a:cubicBezTo>
                <a:cubicBezTo>
                  <a:pt x="291" y="105"/>
                  <a:pt x="303" y="121"/>
                  <a:pt x="314" y="138"/>
                </a:cubicBezTo>
                <a:cubicBezTo>
                  <a:pt x="318" y="143"/>
                  <a:pt x="325" y="154"/>
                  <a:pt x="325" y="154"/>
                </a:cubicBezTo>
                <a:cubicBezTo>
                  <a:pt x="332" y="177"/>
                  <a:pt x="344" y="200"/>
                  <a:pt x="358" y="220"/>
                </a:cubicBezTo>
                <a:cubicBezTo>
                  <a:pt x="333" y="236"/>
                  <a:pt x="304" y="245"/>
                  <a:pt x="275" y="253"/>
                </a:cubicBezTo>
                <a:cubicBezTo>
                  <a:pt x="227" y="285"/>
                  <a:pt x="182" y="324"/>
                  <a:pt x="127" y="341"/>
                </a:cubicBezTo>
                <a:cubicBezTo>
                  <a:pt x="118" y="317"/>
                  <a:pt x="102" y="296"/>
                  <a:pt x="88" y="275"/>
                </a:cubicBezTo>
                <a:cubicBezTo>
                  <a:pt x="81" y="264"/>
                  <a:pt x="66" y="242"/>
                  <a:pt x="66" y="242"/>
                </a:cubicBezTo>
                <a:cubicBezTo>
                  <a:pt x="57" y="215"/>
                  <a:pt x="45" y="197"/>
                  <a:pt x="22" y="182"/>
                </a:cubicBezTo>
                <a:cubicBezTo>
                  <a:pt x="14" y="155"/>
                  <a:pt x="20" y="170"/>
                  <a:pt x="0" y="138"/>
                </a:cubicBezTo>
                <a:close/>
              </a:path>
            </a:pathLst>
          </a:custGeom>
          <a:solidFill>
            <a:srgbClr val="66FFCC">
              <a:alpha val="50195"/>
            </a:srgbClr>
          </a:solidFill>
          <a:ln w="9525">
            <a:noFill/>
            <a:round/>
            <a:headEnd/>
            <a:tailEnd/>
          </a:ln>
        </p:spPr>
        <p:txBody>
          <a:bodyPr wrap="none" anchor="ctr">
            <a:prstTxWarp prst="textNoShape">
              <a:avLst/>
            </a:prstTxWarp>
          </a:bodyPr>
          <a:lstStyle/>
          <a:p>
            <a:endParaRPr lang="en-US"/>
          </a:p>
        </p:txBody>
      </p:sp>
      <p:sp>
        <p:nvSpPr>
          <p:cNvPr id="31786" name="Line 55"/>
          <p:cNvSpPr>
            <a:spLocks noChangeShapeType="1"/>
          </p:cNvSpPr>
          <p:nvPr/>
        </p:nvSpPr>
        <p:spPr bwMode="auto">
          <a:xfrm flipH="1" flipV="1">
            <a:off x="5715000" y="4572000"/>
            <a:ext cx="381000" cy="228600"/>
          </a:xfrm>
          <a:prstGeom prst="line">
            <a:avLst/>
          </a:prstGeom>
          <a:noFill/>
          <a:ln w="38100">
            <a:solidFill>
              <a:srgbClr val="FF3300"/>
            </a:solidFill>
            <a:round/>
            <a:headEnd/>
            <a:tailEnd type="triangle" w="med" len="med"/>
          </a:ln>
        </p:spPr>
        <p:txBody>
          <a:bodyPr wrap="none" anchor="ctr">
            <a:prstTxWarp prst="textNoShape">
              <a:avLst/>
            </a:prstTxWarp>
          </a:bodyPr>
          <a:lstStyle/>
          <a:p>
            <a:endParaRPr lang="en-US"/>
          </a:p>
        </p:txBody>
      </p:sp>
      <p:sp>
        <p:nvSpPr>
          <p:cNvPr id="31787" name="Freeform 56"/>
          <p:cNvSpPr>
            <a:spLocks/>
          </p:cNvSpPr>
          <p:nvPr/>
        </p:nvSpPr>
        <p:spPr bwMode="auto">
          <a:xfrm>
            <a:off x="5562600" y="2438400"/>
            <a:ext cx="261938" cy="928688"/>
          </a:xfrm>
          <a:custGeom>
            <a:avLst/>
            <a:gdLst>
              <a:gd name="T0" fmla="*/ 17 w 165"/>
              <a:gd name="T1" fmla="*/ 145 h 585"/>
              <a:gd name="T2" fmla="*/ 88 w 165"/>
              <a:gd name="T3" fmla="*/ 79 h 585"/>
              <a:gd name="T4" fmla="*/ 105 w 165"/>
              <a:gd name="T5" fmla="*/ 68 h 585"/>
              <a:gd name="T6" fmla="*/ 121 w 165"/>
              <a:gd name="T7" fmla="*/ 57 h 585"/>
              <a:gd name="T8" fmla="*/ 138 w 165"/>
              <a:gd name="T9" fmla="*/ 46 h 585"/>
              <a:gd name="T10" fmla="*/ 165 w 165"/>
              <a:gd name="T11" fmla="*/ 30 h 585"/>
              <a:gd name="T12" fmla="*/ 160 w 165"/>
              <a:gd name="T13" fmla="*/ 404 h 585"/>
              <a:gd name="T14" fmla="*/ 121 w 165"/>
              <a:gd name="T15" fmla="*/ 519 h 585"/>
              <a:gd name="T16" fmla="*/ 61 w 165"/>
              <a:gd name="T17" fmla="*/ 563 h 585"/>
              <a:gd name="T18" fmla="*/ 28 w 165"/>
              <a:gd name="T19" fmla="*/ 585 h 585"/>
              <a:gd name="T20" fmla="*/ 0 w 165"/>
              <a:gd name="T21" fmla="*/ 525 h 585"/>
              <a:gd name="T22" fmla="*/ 17 w 165"/>
              <a:gd name="T23" fmla="*/ 145 h 5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5"/>
              <a:gd name="T37" fmla="*/ 0 h 585"/>
              <a:gd name="T38" fmla="*/ 165 w 165"/>
              <a:gd name="T39" fmla="*/ 585 h 5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5" h="585">
                <a:moveTo>
                  <a:pt x="17" y="145"/>
                </a:moveTo>
                <a:cubicBezTo>
                  <a:pt x="35" y="118"/>
                  <a:pt x="61" y="97"/>
                  <a:pt x="88" y="79"/>
                </a:cubicBezTo>
                <a:cubicBezTo>
                  <a:pt x="94" y="75"/>
                  <a:pt x="99" y="72"/>
                  <a:pt x="105" y="68"/>
                </a:cubicBezTo>
                <a:cubicBezTo>
                  <a:pt x="110" y="64"/>
                  <a:pt x="116" y="61"/>
                  <a:pt x="121" y="57"/>
                </a:cubicBezTo>
                <a:cubicBezTo>
                  <a:pt x="127" y="53"/>
                  <a:pt x="138" y="46"/>
                  <a:pt x="138" y="46"/>
                </a:cubicBezTo>
                <a:cubicBezTo>
                  <a:pt x="163" y="8"/>
                  <a:pt x="156" y="0"/>
                  <a:pt x="165" y="30"/>
                </a:cubicBezTo>
                <a:cubicBezTo>
                  <a:pt x="163" y="155"/>
                  <a:pt x="163" y="279"/>
                  <a:pt x="160" y="404"/>
                </a:cubicBezTo>
                <a:cubicBezTo>
                  <a:pt x="159" y="435"/>
                  <a:pt x="157" y="508"/>
                  <a:pt x="121" y="519"/>
                </a:cubicBezTo>
                <a:cubicBezTo>
                  <a:pt x="106" y="542"/>
                  <a:pt x="85" y="547"/>
                  <a:pt x="61" y="563"/>
                </a:cubicBezTo>
                <a:cubicBezTo>
                  <a:pt x="50" y="570"/>
                  <a:pt x="28" y="585"/>
                  <a:pt x="28" y="585"/>
                </a:cubicBezTo>
                <a:cubicBezTo>
                  <a:pt x="3" y="569"/>
                  <a:pt x="5" y="553"/>
                  <a:pt x="0" y="525"/>
                </a:cubicBezTo>
                <a:cubicBezTo>
                  <a:pt x="4" y="398"/>
                  <a:pt x="10" y="272"/>
                  <a:pt x="17" y="145"/>
                </a:cubicBezTo>
                <a:close/>
              </a:path>
            </a:pathLst>
          </a:custGeom>
          <a:solidFill>
            <a:srgbClr val="66FFCC">
              <a:alpha val="50195"/>
            </a:srgbClr>
          </a:solidFill>
          <a:ln w="9525">
            <a:noFill/>
            <a:round/>
            <a:headEnd/>
            <a:tailEnd/>
          </a:ln>
        </p:spPr>
        <p:txBody>
          <a:bodyPr wrap="none" anchor="ctr">
            <a:prstTxWarp prst="textNoShape">
              <a:avLst/>
            </a:prstTxWarp>
          </a:bodyPr>
          <a:lstStyle/>
          <a:p>
            <a:endParaRPr lang="en-US"/>
          </a:p>
        </p:txBody>
      </p:sp>
      <p:grpSp>
        <p:nvGrpSpPr>
          <p:cNvPr id="7" name="Group 57"/>
          <p:cNvGrpSpPr>
            <a:grpSpLocks/>
          </p:cNvGrpSpPr>
          <p:nvPr/>
        </p:nvGrpSpPr>
        <p:grpSpPr bwMode="auto">
          <a:xfrm>
            <a:off x="5638800" y="2743200"/>
            <a:ext cx="381000" cy="228600"/>
            <a:chOff x="4032" y="1968"/>
            <a:chExt cx="240" cy="144"/>
          </a:xfrm>
        </p:grpSpPr>
        <p:sp>
          <p:nvSpPr>
            <p:cNvPr id="31793" name="Line 58"/>
            <p:cNvSpPr>
              <a:spLocks noChangeShapeType="1"/>
            </p:cNvSpPr>
            <p:nvPr/>
          </p:nvSpPr>
          <p:spPr bwMode="auto">
            <a:xfrm>
              <a:off x="4080" y="2016"/>
              <a:ext cx="192" cy="96"/>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a:p>
          </p:txBody>
        </p:sp>
        <p:sp>
          <p:nvSpPr>
            <p:cNvPr id="31794" name="Line 59"/>
            <p:cNvSpPr>
              <a:spLocks noChangeShapeType="1"/>
            </p:cNvSpPr>
            <p:nvPr/>
          </p:nvSpPr>
          <p:spPr bwMode="auto">
            <a:xfrm flipV="1">
              <a:off x="4032" y="1968"/>
              <a:ext cx="96" cy="96"/>
            </a:xfrm>
            <a:prstGeom prst="line">
              <a:avLst/>
            </a:prstGeom>
            <a:noFill/>
            <a:ln w="9525">
              <a:solidFill>
                <a:schemeClr val="tx1"/>
              </a:solidFill>
              <a:prstDash val="sysDot"/>
              <a:round/>
              <a:headEnd/>
              <a:tailEnd/>
            </a:ln>
          </p:spPr>
          <p:txBody>
            <a:bodyPr wrap="none" anchor="ctr">
              <a:prstTxWarp prst="textNoShape">
                <a:avLst/>
              </a:prstTxWarp>
            </a:bodyPr>
            <a:lstStyle/>
            <a:p>
              <a:endParaRPr lang="en-US"/>
            </a:p>
          </p:txBody>
        </p:sp>
        <p:sp>
          <p:nvSpPr>
            <p:cNvPr id="31795" name="Line 60"/>
            <p:cNvSpPr>
              <a:spLocks noChangeShapeType="1"/>
            </p:cNvSpPr>
            <p:nvPr/>
          </p:nvSpPr>
          <p:spPr bwMode="auto">
            <a:xfrm>
              <a:off x="4080" y="1968"/>
              <a:ext cx="0" cy="144"/>
            </a:xfrm>
            <a:prstGeom prst="line">
              <a:avLst/>
            </a:prstGeom>
            <a:noFill/>
            <a:ln w="9525">
              <a:solidFill>
                <a:schemeClr val="tx1"/>
              </a:solidFill>
              <a:prstDash val="sysDot"/>
              <a:round/>
              <a:headEnd/>
              <a:tailEnd/>
            </a:ln>
          </p:spPr>
          <p:txBody>
            <a:bodyPr wrap="none" anchor="ctr">
              <a:prstTxWarp prst="textNoShape">
                <a:avLst/>
              </a:prstTxWarp>
            </a:bodyPr>
            <a:lstStyle/>
            <a:p>
              <a:endParaRPr lang="en-US"/>
            </a:p>
          </p:txBody>
        </p:sp>
      </p:grpSp>
      <p:sp>
        <p:nvSpPr>
          <p:cNvPr id="31789" name="Text Box 61"/>
          <p:cNvSpPr txBox="1">
            <a:spLocks noChangeArrowheads="1"/>
          </p:cNvSpPr>
          <p:nvPr/>
        </p:nvSpPr>
        <p:spPr bwMode="auto">
          <a:xfrm>
            <a:off x="5715000" y="3429000"/>
            <a:ext cx="1447800" cy="822325"/>
          </a:xfrm>
          <a:prstGeom prst="rect">
            <a:avLst/>
          </a:prstGeom>
          <a:noFill/>
          <a:ln w="9525">
            <a:noFill/>
            <a:miter lim="800000"/>
            <a:headEnd/>
            <a:tailEnd/>
          </a:ln>
        </p:spPr>
        <p:txBody>
          <a:bodyPr>
            <a:prstTxWarp prst="textNoShape">
              <a:avLst/>
            </a:prstTxWarp>
            <a:spAutoFit/>
          </a:bodyPr>
          <a:lstStyle/>
          <a:p>
            <a:pPr>
              <a:spcBef>
                <a:spcPct val="50000"/>
              </a:spcBef>
            </a:pPr>
            <a:r>
              <a:rPr lang="en-US" sz="2400">
                <a:solidFill>
                  <a:srgbClr val="009900"/>
                </a:solidFill>
                <a:latin typeface="Times" charset="0"/>
              </a:rPr>
              <a:t>Grain Boundary</a:t>
            </a:r>
          </a:p>
        </p:txBody>
      </p:sp>
      <p:sp>
        <p:nvSpPr>
          <p:cNvPr id="31790" name="Line 62"/>
          <p:cNvSpPr>
            <a:spLocks noChangeShapeType="1"/>
          </p:cNvSpPr>
          <p:nvPr/>
        </p:nvSpPr>
        <p:spPr bwMode="auto">
          <a:xfrm flipH="1" flipV="1">
            <a:off x="5715000" y="3200400"/>
            <a:ext cx="76200" cy="381000"/>
          </a:xfrm>
          <a:prstGeom prst="line">
            <a:avLst/>
          </a:prstGeom>
          <a:noFill/>
          <a:ln w="9525">
            <a:solidFill>
              <a:srgbClr val="66FFCC"/>
            </a:solidFill>
            <a:round/>
            <a:headEnd/>
            <a:tailEnd type="triangle" w="med" len="med"/>
          </a:ln>
        </p:spPr>
        <p:txBody>
          <a:bodyPr wrap="none" anchor="ctr">
            <a:prstTxWarp prst="textNoShape">
              <a:avLst/>
            </a:prstTxWarp>
          </a:bodyPr>
          <a:lstStyle/>
          <a:p>
            <a:endParaRPr lang="en-US"/>
          </a:p>
        </p:txBody>
      </p:sp>
      <p:sp>
        <p:nvSpPr>
          <p:cNvPr id="31791" name="Line 63"/>
          <p:cNvSpPr>
            <a:spLocks noChangeShapeType="1"/>
          </p:cNvSpPr>
          <p:nvPr/>
        </p:nvSpPr>
        <p:spPr bwMode="auto">
          <a:xfrm flipH="1">
            <a:off x="6172200" y="4191000"/>
            <a:ext cx="381000" cy="457200"/>
          </a:xfrm>
          <a:prstGeom prst="line">
            <a:avLst/>
          </a:prstGeom>
          <a:noFill/>
          <a:ln w="9525">
            <a:solidFill>
              <a:srgbClr val="66FFCC"/>
            </a:solidFill>
            <a:round/>
            <a:headEnd/>
            <a:tailEnd type="triangle" w="med" len="med"/>
          </a:ln>
        </p:spPr>
        <p:txBody>
          <a:bodyPr wrap="none" anchor="ctr">
            <a:prstTxWarp prst="textNoShape">
              <a:avLst/>
            </a:prstTxWarp>
          </a:bodyPr>
          <a:lstStyle/>
          <a:p>
            <a:endParaRPr lang="en-US"/>
          </a:p>
        </p:txBody>
      </p:sp>
      <p:sp>
        <p:nvSpPr>
          <p:cNvPr id="31792" name="Text Box 64"/>
          <p:cNvSpPr txBox="1">
            <a:spLocks noChangeArrowheads="1"/>
          </p:cNvSpPr>
          <p:nvPr/>
        </p:nvSpPr>
        <p:spPr bwMode="auto">
          <a:xfrm>
            <a:off x="7086600" y="2971800"/>
            <a:ext cx="12954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800" b="1">
                <a:latin typeface="Times" charset="0"/>
              </a:rPr>
              <a:t>Tilt Boundary</a:t>
            </a:r>
            <a:endParaRPr lang="en-US" sz="2400">
              <a:latin typeface="Times" charset="0"/>
            </a:endParaRPr>
          </a:p>
        </p:txBody>
      </p:sp>
      <p:graphicFrame>
        <p:nvGraphicFramePr>
          <p:cNvPr id="31746" name="Object 2"/>
          <p:cNvGraphicFramePr>
            <a:graphicFrameLocks noChangeAspect="1"/>
          </p:cNvGraphicFramePr>
          <p:nvPr/>
        </p:nvGraphicFramePr>
        <p:xfrm>
          <a:off x="6096000" y="2089150"/>
          <a:ext cx="279400" cy="392113"/>
        </p:xfrm>
        <a:graphic>
          <a:graphicData uri="http://schemas.openxmlformats.org/presentationml/2006/ole">
            <mc:AlternateContent xmlns:mc="http://schemas.openxmlformats.org/markup-compatibility/2006">
              <mc:Choice xmlns:v="urn:schemas-microsoft-com:vml" Requires="v">
                <p:oleObj name="Equation" r:id="rId9" imgW="127121" imgH="177811" progId="Equation.3">
                  <p:embed/>
                </p:oleObj>
              </mc:Choice>
              <mc:Fallback>
                <p:oleObj name="Equation" r:id="rId9" imgW="127121" imgH="177811" progId="Equation.3">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0" y="2089150"/>
                        <a:ext cx="279400" cy="3921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1747" name="Object 3"/>
          <p:cNvGraphicFramePr>
            <a:graphicFrameLocks noChangeAspect="1"/>
          </p:cNvGraphicFramePr>
          <p:nvPr/>
        </p:nvGraphicFramePr>
        <p:xfrm>
          <a:off x="5334000" y="3841750"/>
          <a:ext cx="279400" cy="392113"/>
        </p:xfrm>
        <a:graphic>
          <a:graphicData uri="http://schemas.openxmlformats.org/presentationml/2006/ole">
            <mc:AlternateContent xmlns:mc="http://schemas.openxmlformats.org/markup-compatibility/2006">
              <mc:Choice xmlns:v="urn:schemas-microsoft-com:vml" Requires="v">
                <p:oleObj name="Equation" r:id="rId11" imgW="127121" imgH="177811" progId="Equation.3">
                  <p:embed/>
                </p:oleObj>
              </mc:Choice>
              <mc:Fallback>
                <p:oleObj name="Equation" r:id="rId11" imgW="127121" imgH="177811" progId="Equation.3">
                  <p:embed/>
                  <p:pic>
                    <p:nvPicPr>
                      <p:cNvPr id="0"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0" y="3841750"/>
                        <a:ext cx="279400" cy="3921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1756" name="Text Box 68"/>
          <p:cNvSpPr txBox="1">
            <a:spLocks noChangeArrowheads="1"/>
          </p:cNvSpPr>
          <p:nvPr/>
        </p:nvSpPr>
        <p:spPr bwMode="auto">
          <a:xfrm>
            <a:off x="381000" y="5562600"/>
            <a:ext cx="8229600" cy="1200328"/>
          </a:xfrm>
          <a:prstGeom prst="rect">
            <a:avLst/>
          </a:prstGeom>
          <a:noFill/>
          <a:ln w="9525">
            <a:noFill/>
            <a:miter lim="800000"/>
            <a:headEnd/>
            <a:tailEnd/>
          </a:ln>
        </p:spPr>
        <p:txBody>
          <a:bodyPr wrap="square">
            <a:prstTxWarp prst="textNoShape">
              <a:avLst/>
            </a:prstTxWarp>
            <a:spAutoFit/>
          </a:bodyPr>
          <a:lstStyle/>
          <a:p>
            <a:r>
              <a:rPr lang="en-US" sz="2400" dirty="0">
                <a:solidFill>
                  <a:srgbClr val="FF0000"/>
                </a:solidFill>
                <a:latin typeface="Times" charset="0"/>
              </a:rPr>
              <a:t>NB: the tilt or twist angle is </a:t>
            </a:r>
            <a:r>
              <a:rPr lang="en-US" sz="2400" i="1" dirty="0">
                <a:solidFill>
                  <a:srgbClr val="FF0000"/>
                </a:solidFill>
                <a:latin typeface="Times" charset="0"/>
              </a:rPr>
              <a:t>not</a:t>
            </a:r>
            <a:r>
              <a:rPr lang="en-US" sz="2400" dirty="0">
                <a:solidFill>
                  <a:srgbClr val="FF0000"/>
                </a:solidFill>
                <a:latin typeface="Times" charset="0"/>
              </a:rPr>
              <a:t> necessarily the same as the minimum misorientation angle (although for low angle boundaries, it typically is so).</a:t>
            </a:r>
          </a:p>
        </p:txBody>
      </p:sp>
      <p:graphicFrame>
        <p:nvGraphicFramePr>
          <p:cNvPr id="77834" name="Object 10"/>
          <p:cNvGraphicFramePr>
            <a:graphicFrameLocks noChangeAspect="1"/>
          </p:cNvGraphicFramePr>
          <p:nvPr/>
        </p:nvGraphicFramePr>
        <p:xfrm>
          <a:off x="4572000" y="3810000"/>
          <a:ext cx="306388" cy="401638"/>
        </p:xfrm>
        <a:graphic>
          <a:graphicData uri="http://schemas.openxmlformats.org/presentationml/2006/ole">
            <mc:AlternateContent xmlns:mc="http://schemas.openxmlformats.org/markup-compatibility/2006">
              <mc:Choice xmlns:v="urn:schemas-microsoft-com:vml" Requires="v">
                <p:oleObj name="Equation" r:id="rId13" imgW="203200" imgH="266700" progId="Equation.3">
                  <p:embed/>
                </p:oleObj>
              </mc:Choice>
              <mc:Fallback>
                <p:oleObj name="Equation" r:id="rId13" imgW="203200" imgH="266700" progId="Equation.3">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0" y="3810000"/>
                        <a:ext cx="306388" cy="4016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5"/>
          <p:cNvSpPr>
            <a:spLocks noGrp="1"/>
          </p:cNvSpPr>
          <p:nvPr>
            <p:ph type="sldNum" sz="quarter" idx="12"/>
          </p:nvPr>
        </p:nvSpPr>
        <p:spPr>
          <a:noFill/>
        </p:spPr>
        <p:txBody>
          <a:bodyPr/>
          <a:lstStyle/>
          <a:p>
            <a:fld id="{7AAC7BAB-D815-8247-B05B-D877FE23EE6F}" type="slidenum">
              <a:rPr lang="en-US" smtClean="0"/>
              <a:pPr/>
              <a:t>110</a:t>
            </a:fld>
            <a:endParaRPr lang="en-US"/>
          </a:p>
        </p:txBody>
      </p:sp>
      <p:sp>
        <p:nvSpPr>
          <p:cNvPr id="112643" name="Rectangle 2"/>
          <p:cNvSpPr>
            <a:spLocks noGrp="1" noChangeArrowheads="1"/>
          </p:cNvSpPr>
          <p:nvPr>
            <p:ph type="title"/>
          </p:nvPr>
        </p:nvSpPr>
        <p:spPr>
          <a:xfrm>
            <a:off x="533400" y="76200"/>
            <a:ext cx="3733800" cy="2362200"/>
          </a:xfrm>
        </p:spPr>
        <p:txBody>
          <a:bodyPr/>
          <a:lstStyle/>
          <a:p>
            <a:r>
              <a:rPr lang="en-US">
                <a:ea typeface="ＭＳ Ｐゴシック" charset="-128"/>
                <a:cs typeface="ＭＳ Ｐゴシック" charset="-128"/>
              </a:rPr>
              <a:t>Successive twins: Zr, CT-TT2</a:t>
            </a:r>
          </a:p>
        </p:txBody>
      </p:sp>
      <p:sp>
        <p:nvSpPr>
          <p:cNvPr id="112644" name="Rectangle 3"/>
          <p:cNvSpPr>
            <a:spLocks noGrp="1" noChangeArrowheads="1"/>
          </p:cNvSpPr>
          <p:nvPr>
            <p:ph type="body" idx="1"/>
          </p:nvPr>
        </p:nvSpPr>
        <p:spPr>
          <a:xfrm>
            <a:off x="533400" y="2362200"/>
            <a:ext cx="3429000" cy="4038600"/>
          </a:xfrm>
        </p:spPr>
        <p:txBody>
          <a:bodyPr/>
          <a:lstStyle/>
          <a:p>
            <a:pPr>
              <a:lnSpc>
                <a:spcPct val="90000"/>
              </a:lnSpc>
            </a:pPr>
            <a:r>
              <a:rPr lang="en-US" sz="2400">
                <a:ea typeface="ＭＳ Ｐゴシック" charset="-128"/>
                <a:cs typeface="ＭＳ Ｐゴシック" charset="-128"/>
              </a:rPr>
              <a:t>Now we plot the misorientations that result from this pair.</a:t>
            </a:r>
          </a:p>
          <a:p>
            <a:pPr>
              <a:lnSpc>
                <a:spcPct val="90000"/>
              </a:lnSpc>
            </a:pPr>
            <a:r>
              <a:rPr lang="en-US" sz="2400">
                <a:ea typeface="ＭＳ Ｐゴシック" charset="-128"/>
                <a:cs typeface="ＭＳ Ｐゴシック" charset="-128"/>
              </a:rPr>
              <a:t>These are the misorientations between the matrix and the second twin.  The combination produces new misorientations, relative to the two twins.  </a:t>
            </a:r>
          </a:p>
        </p:txBody>
      </p:sp>
      <p:sp>
        <p:nvSpPr>
          <p:cNvPr id="112645" name="TextBox 5"/>
          <p:cNvSpPr txBox="1">
            <a:spLocks noChangeArrowheads="1"/>
          </p:cNvSpPr>
          <p:nvPr/>
        </p:nvSpPr>
        <p:spPr bwMode="auto">
          <a:xfrm>
            <a:off x="152400" y="6519863"/>
            <a:ext cx="5468938" cy="338137"/>
          </a:xfrm>
          <a:prstGeom prst="rect">
            <a:avLst/>
          </a:prstGeom>
          <a:noFill/>
          <a:ln w="9525">
            <a:noFill/>
            <a:miter lim="800000"/>
            <a:headEnd/>
            <a:tailEnd/>
          </a:ln>
        </p:spPr>
        <p:txBody>
          <a:bodyPr wrap="none">
            <a:prstTxWarp prst="textNoShape">
              <a:avLst/>
            </a:prstTxWarp>
            <a:spAutoFit/>
          </a:bodyPr>
          <a:lstStyle/>
          <a:p>
            <a:r>
              <a:rPr lang="en-US" b="1">
                <a:solidFill>
                  <a:srgbClr val="FF0000"/>
                </a:solidFill>
              </a:rPr>
              <a:t>Add chains of CT, TT1 …; add the second cut for R1=0</a:t>
            </a:r>
          </a:p>
        </p:txBody>
      </p:sp>
      <p:pic>
        <p:nvPicPr>
          <p:cNvPr id="112646" name="Picture 6" descr="CT-then-TT2-symm-NoW_mdf_clr.gif"/>
          <p:cNvPicPr>
            <a:picLocks noChangeAspect="1"/>
          </p:cNvPicPr>
          <p:nvPr/>
        </p:nvPicPr>
        <p:blipFill>
          <a:blip r:embed="rId2"/>
          <a:srcRect/>
          <a:stretch>
            <a:fillRect/>
          </a:stretch>
        </p:blipFill>
        <p:spPr bwMode="auto">
          <a:xfrm>
            <a:off x="3844925" y="0"/>
            <a:ext cx="5299075" cy="6858000"/>
          </a:xfrm>
          <a:prstGeom prst="rect">
            <a:avLst/>
          </a:prstGeom>
          <a:noFill/>
          <a:ln w="9525">
            <a:noFill/>
            <a:miter lim="800000"/>
            <a:headEnd/>
            <a:tailEnd/>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5"/>
          <p:cNvSpPr>
            <a:spLocks noGrp="1"/>
          </p:cNvSpPr>
          <p:nvPr>
            <p:ph type="sldNum" sz="quarter" idx="12"/>
          </p:nvPr>
        </p:nvSpPr>
        <p:spPr>
          <a:noFill/>
        </p:spPr>
        <p:txBody>
          <a:bodyPr/>
          <a:lstStyle/>
          <a:p>
            <a:fld id="{FA4CBEFC-2C4E-E147-A9B5-F51A4FF56181}" type="slidenum">
              <a:rPr lang="en-US" smtClean="0"/>
              <a:pPr/>
              <a:t>111</a:t>
            </a:fld>
            <a:endParaRPr lang="en-US"/>
          </a:p>
        </p:txBody>
      </p:sp>
      <p:sp>
        <p:nvSpPr>
          <p:cNvPr id="113667" name="Rectangle 2"/>
          <p:cNvSpPr>
            <a:spLocks noGrp="1" noChangeArrowheads="1"/>
          </p:cNvSpPr>
          <p:nvPr>
            <p:ph type="title"/>
          </p:nvPr>
        </p:nvSpPr>
        <p:spPr/>
        <p:txBody>
          <a:bodyPr/>
          <a:lstStyle/>
          <a:p>
            <a:r>
              <a:rPr lang="en-US">
                <a:ea typeface="ＭＳ Ｐゴシック" charset="-128"/>
                <a:cs typeface="ＭＳ Ｐゴシック" charset="-128"/>
              </a:rPr>
              <a:t>Successive twins: Zr, TT2-CT</a:t>
            </a:r>
          </a:p>
        </p:txBody>
      </p:sp>
      <p:sp>
        <p:nvSpPr>
          <p:cNvPr id="113668" name="Rectangle 3"/>
          <p:cNvSpPr>
            <a:spLocks noGrp="1" noChangeArrowheads="1"/>
          </p:cNvSpPr>
          <p:nvPr>
            <p:ph type="body" idx="1"/>
          </p:nvPr>
        </p:nvSpPr>
        <p:spPr>
          <a:xfrm>
            <a:off x="685800" y="1219200"/>
            <a:ext cx="7772400" cy="4114800"/>
          </a:xfrm>
        </p:spPr>
        <p:txBody>
          <a:bodyPr/>
          <a:lstStyle/>
          <a:p>
            <a:r>
              <a:rPr lang="en-US">
                <a:ea typeface="ＭＳ Ｐゴシック" charset="-128"/>
                <a:cs typeface="ＭＳ Ｐゴシック" charset="-128"/>
              </a:rPr>
              <a:t>The twin chain TT2 </a:t>
            </a:r>
            <a:r>
              <a:rPr lang="en-US" i="1">
                <a:ea typeface="ＭＳ Ｐゴシック" charset="-128"/>
                <a:cs typeface="ＭＳ Ｐゴシック" charset="-128"/>
              </a:rPr>
              <a:t>then</a:t>
            </a:r>
            <a:r>
              <a:rPr lang="en-US">
                <a:ea typeface="ＭＳ Ｐゴシック" charset="-128"/>
                <a:cs typeface="ＭＳ Ｐゴシック" charset="-128"/>
              </a:rPr>
              <a:t> CT produces a slightly different result in terms of pole figures.  The misorientations, however, are the same.</a:t>
            </a:r>
          </a:p>
        </p:txBody>
      </p:sp>
      <p:pic>
        <p:nvPicPr>
          <p:cNvPr id="113669" name="Picture 4" descr="rexgbs_Eulers_TT2-CT-forward-all"/>
          <p:cNvPicPr>
            <a:picLocks noChangeAspect="1" noChangeArrowheads="1"/>
          </p:cNvPicPr>
          <p:nvPr/>
        </p:nvPicPr>
        <p:blipFill>
          <a:blip r:embed="rId2"/>
          <a:srcRect b="60555"/>
          <a:stretch>
            <a:fillRect/>
          </a:stretch>
        </p:blipFill>
        <p:spPr bwMode="auto">
          <a:xfrm>
            <a:off x="1447800" y="3346450"/>
            <a:ext cx="5335588" cy="2978150"/>
          </a:xfrm>
          <a:prstGeom prst="rect">
            <a:avLst/>
          </a:prstGeom>
          <a:noFill/>
          <a:ln w="9525">
            <a:noFill/>
            <a:miter lim="800000"/>
            <a:headEnd/>
            <a:tailEnd/>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5"/>
          <p:cNvSpPr>
            <a:spLocks noGrp="1"/>
          </p:cNvSpPr>
          <p:nvPr>
            <p:ph type="sldNum" sz="quarter" idx="12"/>
          </p:nvPr>
        </p:nvSpPr>
        <p:spPr>
          <a:noFill/>
        </p:spPr>
        <p:txBody>
          <a:bodyPr/>
          <a:lstStyle/>
          <a:p>
            <a:fld id="{64823511-3FCF-1144-A187-6AD5932E45BF}" type="slidenum">
              <a:rPr lang="en-US" smtClean="0"/>
              <a:pPr/>
              <a:t>112</a:t>
            </a:fld>
            <a:endParaRPr lang="en-US"/>
          </a:p>
        </p:txBody>
      </p:sp>
      <p:pic>
        <p:nvPicPr>
          <p:cNvPr id="114691" name="Picture 4" descr="rexgbs_Eulers_60-15-forward"/>
          <p:cNvPicPr>
            <a:picLocks noChangeAspect="1" noChangeArrowheads="1"/>
          </p:cNvPicPr>
          <p:nvPr/>
        </p:nvPicPr>
        <p:blipFill>
          <a:blip r:embed="rId2"/>
          <a:srcRect l="37306" t="15685" r="32848" b="61102"/>
          <a:stretch>
            <a:fillRect/>
          </a:stretch>
        </p:blipFill>
        <p:spPr bwMode="auto">
          <a:xfrm>
            <a:off x="1330325" y="3352800"/>
            <a:ext cx="3046413" cy="3352800"/>
          </a:xfrm>
          <a:prstGeom prst="rect">
            <a:avLst/>
          </a:prstGeom>
          <a:noFill/>
          <a:ln w="9525">
            <a:noFill/>
            <a:miter lim="800000"/>
            <a:headEnd/>
            <a:tailEnd/>
          </a:ln>
        </p:spPr>
      </p:pic>
      <p:sp>
        <p:nvSpPr>
          <p:cNvPr id="114692" name="Rectangle 2"/>
          <p:cNvSpPr>
            <a:spLocks noGrp="1" noChangeArrowheads="1"/>
          </p:cNvSpPr>
          <p:nvPr>
            <p:ph type="title"/>
          </p:nvPr>
        </p:nvSpPr>
        <p:spPr>
          <a:xfrm>
            <a:off x="685800" y="76200"/>
            <a:ext cx="7772400" cy="1143000"/>
          </a:xfrm>
        </p:spPr>
        <p:txBody>
          <a:bodyPr/>
          <a:lstStyle/>
          <a:p>
            <a:r>
              <a:rPr lang="en-US">
                <a:ea typeface="ＭＳ Ｐゴシック" charset="-128"/>
                <a:cs typeface="ＭＳ Ｐゴシック" charset="-128"/>
              </a:rPr>
              <a:t>Order of twins, PFs, ∆g</a:t>
            </a:r>
          </a:p>
        </p:txBody>
      </p:sp>
      <p:sp>
        <p:nvSpPr>
          <p:cNvPr id="114693" name="Rectangle 3"/>
          <p:cNvSpPr>
            <a:spLocks noGrp="1" noChangeArrowheads="1"/>
          </p:cNvSpPr>
          <p:nvPr>
            <p:ph type="body" idx="1"/>
          </p:nvPr>
        </p:nvSpPr>
        <p:spPr>
          <a:xfrm>
            <a:off x="685800" y="1143000"/>
            <a:ext cx="7924800" cy="1981200"/>
          </a:xfrm>
        </p:spPr>
        <p:txBody>
          <a:bodyPr/>
          <a:lstStyle/>
          <a:p>
            <a:r>
              <a:rPr lang="en-US" sz="1800">
                <a:ea typeface="ＭＳ Ｐゴシック" charset="-128"/>
                <a:cs typeface="ＭＳ Ｐゴシック" charset="-128"/>
              </a:rPr>
              <a:t>We can understand the reason for the pole figures depending on the order of the twins, but not the misorientation as follows.  Pole figures show us what is going on with respect to the sample frame.  Given that two rotations do not commute, it is not surprising that the net result is different: see below for 60° about 100, followed by 15° about each of the equivalent 100 axes in the intermediate frame.  The other figure shows 15° followed by 60°, again for all equivalent 100 axes in the intermediate frame.</a:t>
            </a:r>
          </a:p>
        </p:txBody>
      </p:sp>
      <p:pic>
        <p:nvPicPr>
          <p:cNvPr id="114694" name="Picture 5" descr="rexgbs_Eulers_15-60-forward"/>
          <p:cNvPicPr>
            <a:picLocks noChangeAspect="1" noChangeArrowheads="1"/>
          </p:cNvPicPr>
          <p:nvPr/>
        </p:nvPicPr>
        <p:blipFill>
          <a:blip r:embed="rId3"/>
          <a:srcRect l="37161" t="17705" r="34276" b="63120"/>
          <a:stretch>
            <a:fillRect/>
          </a:stretch>
        </p:blipFill>
        <p:spPr bwMode="auto">
          <a:xfrm>
            <a:off x="4876800" y="3722688"/>
            <a:ext cx="2819400" cy="2678112"/>
          </a:xfrm>
          <a:prstGeom prst="rect">
            <a:avLst/>
          </a:prstGeom>
          <a:noFill/>
          <a:ln w="9525">
            <a:noFill/>
            <a:miter lim="800000"/>
            <a:headEnd/>
            <a:tailEnd/>
          </a:ln>
        </p:spPr>
      </p:pic>
      <p:sp>
        <p:nvSpPr>
          <p:cNvPr id="114695" name="Oval 6"/>
          <p:cNvSpPr>
            <a:spLocks noChangeArrowheads="1"/>
          </p:cNvSpPr>
          <p:nvPr/>
        </p:nvSpPr>
        <p:spPr bwMode="auto">
          <a:xfrm>
            <a:off x="2819400" y="4311650"/>
            <a:ext cx="76200" cy="76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14696" name="Oval 7"/>
          <p:cNvSpPr>
            <a:spLocks noChangeArrowheads="1"/>
          </p:cNvSpPr>
          <p:nvPr/>
        </p:nvSpPr>
        <p:spPr bwMode="auto">
          <a:xfrm>
            <a:off x="6335713" y="4833938"/>
            <a:ext cx="76200" cy="76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14697" name="Line 8"/>
          <p:cNvSpPr>
            <a:spLocks noChangeShapeType="1"/>
          </p:cNvSpPr>
          <p:nvPr/>
        </p:nvSpPr>
        <p:spPr bwMode="auto">
          <a:xfrm flipV="1">
            <a:off x="3200400" y="4343400"/>
            <a:ext cx="0" cy="685800"/>
          </a:xfrm>
          <a:prstGeom prst="line">
            <a:avLst/>
          </a:prstGeom>
          <a:noFill/>
          <a:ln w="9525">
            <a:solidFill>
              <a:srgbClr val="008000"/>
            </a:solidFill>
            <a:round/>
            <a:headEnd/>
            <a:tailEnd type="arrow" w="med" len="med"/>
          </a:ln>
        </p:spPr>
        <p:txBody>
          <a:bodyPr wrap="none" anchor="ctr">
            <a:prstTxWarp prst="textNoShape">
              <a:avLst/>
            </a:prstTxWarp>
          </a:bodyPr>
          <a:lstStyle/>
          <a:p>
            <a:endParaRPr lang="en-US"/>
          </a:p>
        </p:txBody>
      </p:sp>
      <p:sp>
        <p:nvSpPr>
          <p:cNvPr id="114698" name="Line 9"/>
          <p:cNvSpPr>
            <a:spLocks noChangeShapeType="1"/>
          </p:cNvSpPr>
          <p:nvPr/>
        </p:nvSpPr>
        <p:spPr bwMode="auto">
          <a:xfrm flipV="1">
            <a:off x="6553200" y="4876800"/>
            <a:ext cx="0" cy="228600"/>
          </a:xfrm>
          <a:prstGeom prst="line">
            <a:avLst/>
          </a:prstGeom>
          <a:noFill/>
          <a:ln w="9525">
            <a:solidFill>
              <a:srgbClr val="008000"/>
            </a:solidFill>
            <a:round/>
            <a:headEnd/>
            <a:tailEnd type="arrow" w="med" len="med"/>
          </a:ln>
        </p:spPr>
        <p:txBody>
          <a:bodyPr wrap="none" anchor="ctr">
            <a:prstTxWarp prst="textNoShape">
              <a:avLst/>
            </a:prstTxWarp>
          </a:bodyPr>
          <a:lstStyle/>
          <a:p>
            <a:endParaRPr lang="en-US"/>
          </a:p>
        </p:txBody>
      </p:sp>
      <p:sp>
        <p:nvSpPr>
          <p:cNvPr id="114699" name="Text Box 10"/>
          <p:cNvSpPr txBox="1">
            <a:spLocks noChangeArrowheads="1"/>
          </p:cNvSpPr>
          <p:nvPr/>
        </p:nvSpPr>
        <p:spPr bwMode="auto">
          <a:xfrm>
            <a:off x="2514600" y="3429000"/>
            <a:ext cx="2236788" cy="336550"/>
          </a:xfrm>
          <a:prstGeom prst="rect">
            <a:avLst/>
          </a:prstGeom>
          <a:noFill/>
          <a:ln w="9525">
            <a:noFill/>
            <a:miter lim="800000"/>
            <a:headEnd/>
            <a:tailEnd/>
          </a:ln>
        </p:spPr>
        <p:txBody>
          <a:bodyPr wrap="none">
            <a:prstTxWarp prst="textNoShape">
              <a:avLst/>
            </a:prstTxWarp>
            <a:spAutoFit/>
          </a:bodyPr>
          <a:lstStyle/>
          <a:p>
            <a:r>
              <a:rPr lang="en-US"/>
              <a:t>1st rotation = 60° [100]</a:t>
            </a:r>
          </a:p>
        </p:txBody>
      </p:sp>
      <p:sp>
        <p:nvSpPr>
          <p:cNvPr id="114700" name="Text Box 11"/>
          <p:cNvSpPr txBox="1">
            <a:spLocks noChangeArrowheads="1"/>
          </p:cNvSpPr>
          <p:nvPr/>
        </p:nvSpPr>
        <p:spPr bwMode="auto">
          <a:xfrm>
            <a:off x="6400800" y="3429000"/>
            <a:ext cx="2236788" cy="336550"/>
          </a:xfrm>
          <a:prstGeom prst="rect">
            <a:avLst/>
          </a:prstGeom>
          <a:noFill/>
          <a:ln w="9525">
            <a:noFill/>
            <a:miter lim="800000"/>
            <a:headEnd/>
            <a:tailEnd/>
          </a:ln>
        </p:spPr>
        <p:txBody>
          <a:bodyPr wrap="none">
            <a:prstTxWarp prst="textNoShape">
              <a:avLst/>
            </a:prstTxWarp>
            <a:spAutoFit/>
          </a:bodyPr>
          <a:lstStyle/>
          <a:p>
            <a:r>
              <a:rPr lang="en-US"/>
              <a:t>1st rotation = 15° [100]</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685800" y="0"/>
            <a:ext cx="7772400" cy="838200"/>
          </a:xfrm>
        </p:spPr>
        <p:txBody>
          <a:bodyPr/>
          <a:lstStyle/>
          <a:p>
            <a:r>
              <a:rPr lang="en-US">
                <a:ea typeface="ＭＳ Ｐゴシック" charset="-128"/>
                <a:cs typeface="ＭＳ Ｐゴシック" charset="-128"/>
              </a:rPr>
              <a:t>Order of twins, PFs, ∆g, contd.</a:t>
            </a:r>
          </a:p>
        </p:txBody>
      </p:sp>
      <p:sp>
        <p:nvSpPr>
          <p:cNvPr id="115715" name="Content Placeholder 2"/>
          <p:cNvSpPr>
            <a:spLocks noGrp="1"/>
          </p:cNvSpPr>
          <p:nvPr>
            <p:ph idx="1"/>
          </p:nvPr>
        </p:nvSpPr>
        <p:spPr>
          <a:xfrm>
            <a:off x="685800" y="1066800"/>
            <a:ext cx="7772400" cy="5486400"/>
          </a:xfrm>
        </p:spPr>
        <p:txBody>
          <a:bodyPr/>
          <a:lstStyle/>
          <a:p>
            <a:r>
              <a:rPr lang="en-US" sz="2000">
                <a:ea typeface="ＭＳ Ｐゴシック" charset="-128"/>
                <a:cs typeface="ＭＳ Ｐゴシック" charset="-128"/>
              </a:rPr>
              <a:t>In order to understand why, in this particular case, the order of the twins does not matter, consider the fact that the twin/rotation axis is coincident with one of the 2-fold symmetry operators in the hexagonal point group.  </a:t>
            </a:r>
          </a:p>
          <a:p>
            <a:r>
              <a:rPr lang="en-US" sz="2000">
                <a:ea typeface="ＭＳ Ｐゴシック" charset="-128"/>
                <a:cs typeface="ＭＳ Ｐゴシック" charset="-128"/>
              </a:rPr>
              <a:t>The consequence of this is that, although the forward twin is obviously different from the negative twin, the set of twin variants produced by the twin is the same, regardless of whether rotates in the positive or negative sense.</a:t>
            </a:r>
          </a:p>
          <a:p>
            <a:r>
              <a:rPr lang="en-US" sz="2000">
                <a:ea typeface="ＭＳ Ｐゴシック" charset="-128"/>
                <a:cs typeface="ＭＳ Ｐゴシック" charset="-128"/>
              </a:rPr>
              <a:t>In mathematical terms, this means the following (note the “=“, meaning that the sets are the same):</a:t>
            </a:r>
          </a:p>
          <a:p>
            <a:r>
              <a:rPr lang="en-US" sz="2000">
                <a:latin typeface="Times New Roman" charset="0"/>
                <a:ea typeface="Times New Roman" charset="0"/>
                <a:cs typeface="Times New Roman" charset="0"/>
              </a:rPr>
              <a:t>  {</a:t>
            </a:r>
            <a:r>
              <a:rPr lang="en-US" sz="2000" i="1">
                <a:latin typeface="Times New Roman" charset="0"/>
                <a:ea typeface="Times New Roman" charset="0"/>
                <a:cs typeface="Times New Roman" charset="0"/>
              </a:rPr>
              <a:t>O</a:t>
            </a:r>
            <a:r>
              <a:rPr lang="en-US" sz="2000" i="1" baseline="-25000">
                <a:latin typeface="Times New Roman" charset="0"/>
                <a:ea typeface="Times New Roman" charset="0"/>
                <a:cs typeface="Times New Roman" charset="0"/>
              </a:rPr>
              <a:t>c </a:t>
            </a:r>
            <a:r>
              <a:rPr lang="en-US" sz="2000" i="1">
                <a:latin typeface="Times New Roman" charset="0"/>
                <a:ea typeface="Times New Roman" charset="0"/>
                <a:cs typeface="Times New Roman" charset="0"/>
              </a:rPr>
              <a:t>T</a:t>
            </a:r>
            <a:r>
              <a:rPr lang="en-US" sz="2000" baseline="-25000">
                <a:latin typeface="Times New Roman" charset="0"/>
                <a:ea typeface="Times New Roman" charset="0"/>
                <a:cs typeface="Times New Roman" charset="0"/>
              </a:rPr>
              <a:t>2</a:t>
            </a:r>
            <a:r>
              <a:rPr lang="en-US" sz="2000">
                <a:latin typeface="Times New Roman" charset="0"/>
                <a:ea typeface="Times New Roman" charset="0"/>
                <a:cs typeface="Times New Roman" charset="0"/>
              </a:rPr>
              <a:t>} = {</a:t>
            </a:r>
            <a:r>
              <a:rPr lang="en-US" sz="2000" i="1">
                <a:latin typeface="Times New Roman" charset="0"/>
                <a:ea typeface="Times New Roman" charset="0"/>
                <a:cs typeface="Times New Roman" charset="0"/>
              </a:rPr>
              <a:t>O</a:t>
            </a:r>
            <a:r>
              <a:rPr lang="en-US" sz="2000" i="1" baseline="-25000">
                <a:latin typeface="Times New Roman" charset="0"/>
                <a:ea typeface="Times New Roman" charset="0"/>
                <a:cs typeface="Times New Roman" charset="0"/>
              </a:rPr>
              <a:t>c </a:t>
            </a:r>
            <a:r>
              <a:rPr lang="en-US" sz="2000" i="1">
                <a:latin typeface="Times New Roman" charset="0"/>
                <a:ea typeface="Times New Roman" charset="0"/>
                <a:cs typeface="Times New Roman" charset="0"/>
              </a:rPr>
              <a:t>T</a:t>
            </a:r>
            <a:r>
              <a:rPr lang="en-US" sz="2000" baseline="-25000">
                <a:latin typeface="Times New Roman" charset="0"/>
                <a:ea typeface="Times New Roman" charset="0"/>
                <a:cs typeface="Times New Roman" charset="0"/>
              </a:rPr>
              <a:t>2</a:t>
            </a:r>
            <a:r>
              <a:rPr lang="en-US" sz="2000" baseline="30000">
                <a:latin typeface="Times New Roman" charset="0"/>
                <a:ea typeface="Times New Roman" charset="0"/>
                <a:cs typeface="Times New Roman" charset="0"/>
              </a:rPr>
              <a:t>-1</a:t>
            </a:r>
            <a:r>
              <a:rPr lang="en-US" sz="2000">
                <a:latin typeface="Times New Roman" charset="0"/>
                <a:ea typeface="Times New Roman" charset="0"/>
                <a:cs typeface="Times New Roman" charset="0"/>
              </a:rPr>
              <a:t>}</a:t>
            </a:r>
          </a:p>
          <a:p>
            <a:r>
              <a:rPr lang="en-US" sz="2000">
                <a:ea typeface="Times New Roman" charset="0"/>
                <a:cs typeface="Times New Roman" charset="0"/>
              </a:rPr>
              <a:t>Recall also the physical equivalence between the forward (positive) and the backward (negative) misorientation across a boundary: </a:t>
            </a:r>
          </a:p>
          <a:p>
            <a:r>
              <a:rPr lang="en-US" sz="2000">
                <a:latin typeface="Times New Roman" charset="0"/>
                <a:ea typeface="Times New Roman" charset="0"/>
                <a:cs typeface="Times New Roman" charset="0"/>
              </a:rPr>
              <a:t>     ∆g  ≡ ∆g</a:t>
            </a:r>
            <a:r>
              <a:rPr lang="en-US" sz="2000" baseline="30000">
                <a:latin typeface="Times New Roman" charset="0"/>
                <a:ea typeface="Times New Roman" charset="0"/>
                <a:cs typeface="Times New Roman" charset="0"/>
              </a:rPr>
              <a:t>-1</a:t>
            </a:r>
          </a:p>
          <a:p>
            <a:endParaRPr lang="en-US" sz="2000">
              <a:latin typeface="Times New Roman" charset="0"/>
              <a:ea typeface="Times New Roman" charset="0"/>
              <a:cs typeface="Times New Roman" charset="0"/>
            </a:endParaRPr>
          </a:p>
        </p:txBody>
      </p:sp>
      <p:sp>
        <p:nvSpPr>
          <p:cNvPr id="115716" name="Slide Number Placeholder 3"/>
          <p:cNvSpPr>
            <a:spLocks noGrp="1"/>
          </p:cNvSpPr>
          <p:nvPr>
            <p:ph type="sldNum" sz="quarter" idx="12"/>
          </p:nvPr>
        </p:nvSpPr>
        <p:spPr>
          <a:noFill/>
        </p:spPr>
        <p:txBody>
          <a:bodyPr/>
          <a:lstStyle/>
          <a:p>
            <a:fld id="{1B4CC000-5764-2A42-8473-1318A798E66C}" type="slidenum">
              <a:rPr lang="en-US" smtClean="0"/>
              <a:pPr/>
              <a:t>113</a:t>
            </a:fld>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685800" y="0"/>
            <a:ext cx="7772400" cy="1143000"/>
          </a:xfrm>
        </p:spPr>
        <p:txBody>
          <a:bodyPr/>
          <a:lstStyle/>
          <a:p>
            <a:r>
              <a:rPr lang="en-US">
                <a:ea typeface="ＭＳ Ｐゴシック" charset="-128"/>
                <a:cs typeface="ＭＳ Ｐゴシック" charset="-128"/>
              </a:rPr>
              <a:t>Order of twins, PFs, ∆g, contd.</a:t>
            </a:r>
          </a:p>
        </p:txBody>
      </p:sp>
      <p:sp>
        <p:nvSpPr>
          <p:cNvPr id="116739" name="Content Placeholder 2"/>
          <p:cNvSpPr>
            <a:spLocks noGrp="1"/>
          </p:cNvSpPr>
          <p:nvPr>
            <p:ph idx="1"/>
          </p:nvPr>
        </p:nvSpPr>
        <p:spPr>
          <a:xfrm>
            <a:off x="685800" y="1066800"/>
            <a:ext cx="7772400" cy="4114800"/>
          </a:xfrm>
        </p:spPr>
        <p:txBody>
          <a:bodyPr/>
          <a:lstStyle/>
          <a:p>
            <a:r>
              <a:rPr lang="en-US" sz="2400" i="1">
                <a:latin typeface="Times New Roman" charset="0"/>
                <a:ea typeface="ＭＳ Ｐゴシック" charset="-128"/>
                <a:cs typeface="ＭＳ Ｐゴシック" charset="-128"/>
              </a:rPr>
              <a:t>∆g </a:t>
            </a:r>
            <a:r>
              <a:rPr lang="en-US" sz="2400">
                <a:latin typeface="Times New Roman" charset="0"/>
                <a:ea typeface="ＭＳ Ｐゴシック" charset="-128"/>
                <a:cs typeface="ＭＳ Ｐゴシック" charset="-128"/>
              </a:rPr>
              <a:t>= </a:t>
            </a:r>
            <a:r>
              <a:rPr lang="en-US" sz="2400" i="1">
                <a:latin typeface="Times New Roman" charset="0"/>
                <a:ea typeface="ＭＳ Ｐゴシック" charset="-128"/>
                <a:cs typeface="ＭＳ Ｐゴシック" charset="-128"/>
              </a:rPr>
              <a:t>O</a:t>
            </a:r>
            <a:r>
              <a:rPr lang="en-US" sz="2400" i="1" baseline="-25000">
                <a:latin typeface="Times New Roman" charset="0"/>
                <a:ea typeface="ＭＳ Ｐゴシック" charset="-128"/>
                <a:cs typeface="ＭＳ Ｐゴシック" charset="-128"/>
              </a:rPr>
              <a:t>c</a:t>
            </a:r>
            <a:r>
              <a:rPr lang="en-US" sz="2400" i="1">
                <a:latin typeface="Times New Roman" charset="0"/>
                <a:ea typeface="ＭＳ Ｐゴシック" charset="-128"/>
                <a:cs typeface="ＭＳ Ｐゴシック" charset="-128"/>
              </a:rPr>
              <a:t>T</a:t>
            </a:r>
            <a:r>
              <a:rPr lang="en-US" sz="2400" baseline="-25000">
                <a:latin typeface="Times New Roman" charset="0"/>
                <a:ea typeface="ＭＳ Ｐゴシック" charset="-128"/>
                <a:cs typeface="ＭＳ Ｐゴシック" charset="-128"/>
              </a:rPr>
              <a:t>2 </a:t>
            </a:r>
            <a:r>
              <a:rPr lang="en-US" sz="2400" i="1">
                <a:latin typeface="Times New Roman" charset="0"/>
                <a:ea typeface="ＭＳ Ｐゴシック" charset="-128"/>
                <a:cs typeface="ＭＳ Ｐゴシック" charset="-128"/>
              </a:rPr>
              <a:t>O</a:t>
            </a:r>
            <a:r>
              <a:rPr lang="en-US" sz="2400" i="1" baseline="-25000">
                <a:latin typeface="Times New Roman" charset="0"/>
                <a:ea typeface="ＭＳ Ｐゴシック" charset="-128"/>
                <a:cs typeface="ＭＳ Ｐゴシック" charset="-128"/>
              </a:rPr>
              <a:t>c</a:t>
            </a:r>
            <a:r>
              <a:rPr lang="en-US" sz="2400" baseline="-25000">
                <a:latin typeface="Times New Roman" charset="0"/>
                <a:ea typeface="ＭＳ Ｐゴシック" charset="-128"/>
                <a:cs typeface="ＭＳ Ｐゴシック" charset="-128"/>
              </a:rPr>
              <a:t> </a:t>
            </a:r>
            <a:r>
              <a:rPr lang="en-US" sz="2400" i="1">
                <a:latin typeface="Times New Roman" charset="0"/>
                <a:ea typeface="ＭＳ Ｐゴシック" charset="-128"/>
                <a:cs typeface="ＭＳ Ｐゴシック" charset="-128"/>
              </a:rPr>
              <a:t>T</a:t>
            </a:r>
            <a:r>
              <a:rPr lang="en-US" sz="2400" baseline="-25000">
                <a:latin typeface="Times New Roman" charset="0"/>
                <a:ea typeface="ＭＳ Ｐゴシック" charset="-128"/>
                <a:cs typeface="ＭＳ Ｐゴシック" charset="-128"/>
              </a:rPr>
              <a:t>1</a:t>
            </a:r>
            <a:r>
              <a:rPr lang="en-US" sz="2400" baseline="30000">
                <a:latin typeface="Times New Roman" charset="0"/>
                <a:ea typeface="ＭＳ Ｐゴシック" charset="-128"/>
                <a:cs typeface="ＭＳ Ｐゴシック" charset="-128"/>
              </a:rPr>
              <a:t> </a:t>
            </a:r>
            <a:r>
              <a:rPr lang="en-US" sz="2400" i="1">
                <a:latin typeface="Times New Roman" charset="0"/>
                <a:ea typeface="ＭＳ Ｐゴシック" charset="-128"/>
                <a:cs typeface="ＭＳ Ｐゴシック" charset="-128"/>
              </a:rPr>
              <a:t>O</a:t>
            </a:r>
            <a:r>
              <a:rPr lang="en-US" sz="2400" i="1" baseline="-25000">
                <a:latin typeface="Times New Roman" charset="0"/>
                <a:ea typeface="ＭＳ Ｐゴシック" charset="-128"/>
                <a:cs typeface="ＭＳ Ｐゴシック" charset="-128"/>
              </a:rPr>
              <a:t>c </a:t>
            </a:r>
            <a:r>
              <a:rPr lang="en-US" sz="2400">
                <a:latin typeface="Times New Roman" charset="0"/>
                <a:ea typeface="Times New Roman" charset="0"/>
                <a:cs typeface="Times New Roman" charset="0"/>
              </a:rPr>
              <a:t>≡  </a:t>
            </a:r>
            <a:r>
              <a:rPr lang="en-US" sz="2400" i="1">
                <a:latin typeface="Times New Roman" charset="0"/>
                <a:ea typeface="ＭＳ Ｐゴシック" charset="-128"/>
                <a:cs typeface="ＭＳ Ｐゴシック" charset="-128"/>
              </a:rPr>
              <a:t>O</a:t>
            </a:r>
            <a:r>
              <a:rPr lang="en-US" sz="2400" i="1" baseline="-25000">
                <a:latin typeface="Times New Roman" charset="0"/>
                <a:ea typeface="ＭＳ Ｐゴシック" charset="-128"/>
                <a:cs typeface="ＭＳ Ｐゴシック" charset="-128"/>
              </a:rPr>
              <a:t>c</a:t>
            </a:r>
            <a:r>
              <a:rPr lang="en-US" sz="2400" i="1">
                <a:latin typeface="Times New Roman" charset="0"/>
                <a:ea typeface="ＭＳ Ｐゴシック" charset="-128"/>
                <a:cs typeface="ＭＳ Ｐゴシック" charset="-128"/>
              </a:rPr>
              <a:t>T</a:t>
            </a:r>
            <a:r>
              <a:rPr lang="en-US" sz="2400" baseline="-25000">
                <a:latin typeface="Times New Roman" charset="0"/>
                <a:ea typeface="ＭＳ Ｐゴシック" charset="-128"/>
                <a:cs typeface="ＭＳ Ｐゴシック" charset="-128"/>
              </a:rPr>
              <a:t>1</a:t>
            </a:r>
            <a:r>
              <a:rPr lang="en-US" sz="2400" baseline="30000">
                <a:latin typeface="Times New Roman" charset="0"/>
                <a:ea typeface="ＭＳ Ｐゴシック" charset="-128"/>
                <a:cs typeface="ＭＳ Ｐゴシック" charset="-128"/>
              </a:rPr>
              <a:t>-1</a:t>
            </a:r>
            <a:r>
              <a:rPr lang="en-US" sz="2400" baseline="-25000">
                <a:latin typeface="Times New Roman" charset="0"/>
                <a:ea typeface="ＭＳ Ｐゴシック" charset="-128"/>
                <a:cs typeface="ＭＳ Ｐゴシック" charset="-128"/>
              </a:rPr>
              <a:t> </a:t>
            </a:r>
            <a:r>
              <a:rPr lang="en-US" sz="2400" i="1">
                <a:latin typeface="Times New Roman" charset="0"/>
                <a:ea typeface="ＭＳ Ｐゴシック" charset="-128"/>
                <a:cs typeface="ＭＳ Ｐゴシック" charset="-128"/>
              </a:rPr>
              <a:t>O</a:t>
            </a:r>
            <a:r>
              <a:rPr lang="en-US" sz="2400" i="1" baseline="-25000">
                <a:latin typeface="Times New Roman" charset="0"/>
                <a:ea typeface="ＭＳ Ｐゴシック" charset="-128"/>
                <a:cs typeface="ＭＳ Ｐゴシック" charset="-128"/>
              </a:rPr>
              <a:t>c</a:t>
            </a:r>
            <a:r>
              <a:rPr lang="en-US" sz="2400" baseline="-25000">
                <a:latin typeface="Times New Roman" charset="0"/>
                <a:ea typeface="ＭＳ Ｐゴシック" charset="-128"/>
                <a:cs typeface="ＭＳ Ｐゴシック" charset="-128"/>
              </a:rPr>
              <a:t> </a:t>
            </a:r>
            <a:r>
              <a:rPr lang="en-US" sz="2400" i="1">
                <a:latin typeface="Times New Roman" charset="0"/>
                <a:ea typeface="ＭＳ Ｐゴシック" charset="-128"/>
                <a:cs typeface="ＭＳ Ｐゴシック" charset="-128"/>
              </a:rPr>
              <a:t>T</a:t>
            </a:r>
            <a:r>
              <a:rPr lang="en-US" sz="2400" baseline="-25000">
                <a:latin typeface="Times New Roman" charset="0"/>
                <a:ea typeface="ＭＳ Ｐゴシック" charset="-128"/>
                <a:cs typeface="ＭＳ Ｐゴシック" charset="-128"/>
              </a:rPr>
              <a:t>2</a:t>
            </a:r>
            <a:r>
              <a:rPr lang="en-US" sz="2400" baseline="30000">
                <a:latin typeface="Times New Roman" charset="0"/>
                <a:ea typeface="ＭＳ Ｐゴシック" charset="-128"/>
                <a:cs typeface="ＭＳ Ｐゴシック" charset="-128"/>
              </a:rPr>
              <a:t>-1</a:t>
            </a:r>
            <a:r>
              <a:rPr lang="en-US" sz="2400" i="1">
                <a:latin typeface="Times New Roman" charset="0"/>
                <a:ea typeface="ＭＳ Ｐゴシック" charset="-128"/>
                <a:cs typeface="ＭＳ Ｐゴシック" charset="-128"/>
              </a:rPr>
              <a:t>O</a:t>
            </a:r>
            <a:r>
              <a:rPr lang="en-US" sz="2400" i="1" baseline="-25000">
                <a:latin typeface="Times New Roman" charset="0"/>
                <a:ea typeface="ＭＳ Ｐゴシック" charset="-128"/>
                <a:cs typeface="ＭＳ Ｐゴシック" charset="-128"/>
              </a:rPr>
              <a:t>c </a:t>
            </a:r>
            <a:r>
              <a:rPr lang="en-US" sz="2400">
                <a:latin typeface="Times New Roman" charset="0"/>
                <a:ea typeface="ＭＳ Ｐゴシック" charset="-128"/>
                <a:cs typeface="ＭＳ Ｐゴシック" charset="-128"/>
              </a:rPr>
              <a:t> </a:t>
            </a:r>
          </a:p>
          <a:p>
            <a:r>
              <a:rPr lang="en-US" sz="2400">
                <a:ea typeface="ＭＳ Ｐゴシック" charset="-128"/>
                <a:cs typeface="ＭＳ Ｐゴシック" charset="-128"/>
              </a:rPr>
              <a:t>What we want is the set of transformations that represent the boundary:</a:t>
            </a:r>
            <a:br>
              <a:rPr lang="en-US" sz="2400">
                <a:ea typeface="ＭＳ Ｐゴシック" charset="-128"/>
                <a:cs typeface="ＭＳ Ｐゴシック" charset="-128"/>
              </a:rPr>
            </a:br>
            <a:r>
              <a:rPr lang="en-US" sz="2400">
                <a:latin typeface="Times New Roman" charset="0"/>
                <a:ea typeface="ＭＳ Ｐゴシック" charset="-128"/>
                <a:cs typeface="ＭＳ Ｐゴシック" charset="-128"/>
              </a:rPr>
              <a:t>{∆</a:t>
            </a:r>
            <a:r>
              <a:rPr lang="en-US" sz="2400" i="1">
                <a:latin typeface="Times New Roman" charset="0"/>
                <a:ea typeface="ＭＳ Ｐゴシック" charset="-128"/>
                <a:cs typeface="ＭＳ Ｐゴシック" charset="-128"/>
              </a:rPr>
              <a:t>g</a:t>
            </a:r>
            <a:r>
              <a:rPr lang="en-US" sz="2400">
                <a:latin typeface="Times New Roman" charset="0"/>
                <a:ea typeface="ＭＳ Ｐゴシック" charset="-128"/>
                <a:cs typeface="ＭＳ Ｐゴシック" charset="-128"/>
              </a:rPr>
              <a:t>}={∆</a:t>
            </a:r>
            <a:r>
              <a:rPr lang="en-US" sz="2400" i="1">
                <a:latin typeface="Times New Roman" charset="0"/>
                <a:ea typeface="ＭＳ Ｐゴシック" charset="-128"/>
                <a:cs typeface="ＭＳ Ｐゴシック" charset="-128"/>
              </a:rPr>
              <a:t>g</a:t>
            </a:r>
            <a:r>
              <a:rPr lang="en-US" sz="2400" i="1" baseline="-25000">
                <a:latin typeface="Times New Roman" charset="0"/>
                <a:ea typeface="ＭＳ Ｐゴシック" charset="-128"/>
                <a:cs typeface="ＭＳ Ｐゴシック" charset="-128"/>
              </a:rPr>
              <a:t>12</a:t>
            </a:r>
            <a:r>
              <a:rPr lang="en-US" sz="2400">
                <a:latin typeface="Times New Roman" charset="0"/>
                <a:ea typeface="ＭＳ Ｐゴシック" charset="-128"/>
                <a:cs typeface="ＭＳ Ｐゴシック" charset="-128"/>
              </a:rPr>
              <a:t>}</a:t>
            </a:r>
            <a:r>
              <a:rPr lang="en-US" sz="2400">
                <a:ea typeface="ＭＳ Ｐゴシック" charset="-128"/>
                <a:cs typeface="ＭＳ Ｐゴシック" charset="-128"/>
              </a:rPr>
              <a:t>U</a:t>
            </a:r>
            <a:r>
              <a:rPr lang="en-US" sz="2400">
                <a:latin typeface="Times New Roman" charset="0"/>
                <a:ea typeface="ＭＳ Ｐゴシック" charset="-128"/>
                <a:cs typeface="ＭＳ Ｐゴシック" charset="-128"/>
              </a:rPr>
              <a:t>{∆</a:t>
            </a:r>
            <a:r>
              <a:rPr lang="en-US" sz="2400" i="1">
                <a:latin typeface="Times New Roman" charset="0"/>
                <a:ea typeface="ＭＳ Ｐゴシック" charset="-128"/>
                <a:cs typeface="ＭＳ Ｐゴシック" charset="-128"/>
              </a:rPr>
              <a:t>g</a:t>
            </a:r>
            <a:r>
              <a:rPr lang="en-US" sz="2400" i="1" baseline="-25000">
                <a:latin typeface="Times New Roman" charset="0"/>
                <a:ea typeface="ＭＳ Ｐゴシック" charset="-128"/>
                <a:cs typeface="ＭＳ Ｐゴシック" charset="-128"/>
              </a:rPr>
              <a:t>21</a:t>
            </a:r>
            <a:r>
              <a:rPr lang="en-US" sz="2400">
                <a:latin typeface="Times New Roman" charset="0"/>
                <a:ea typeface="ＭＳ Ｐゴシック" charset="-128"/>
                <a:cs typeface="ＭＳ Ｐゴシック" charset="-128"/>
              </a:rPr>
              <a:t>}</a:t>
            </a:r>
            <a:r>
              <a:rPr lang="en-US" sz="2000">
                <a:latin typeface="Times New Roman" charset="0"/>
                <a:ea typeface="ＭＳ Ｐゴシック" charset="-128"/>
                <a:cs typeface="ＭＳ Ｐゴシック" charset="-128"/>
              </a:rPr>
              <a:t> </a:t>
            </a:r>
            <a:endParaRPr lang="en-US" sz="2400">
              <a:ea typeface="ＭＳ Ｐゴシック" charset="-128"/>
              <a:cs typeface="ＭＳ Ｐゴシック" charset="-128"/>
            </a:endParaRPr>
          </a:p>
          <a:p>
            <a:r>
              <a:rPr lang="en-US" sz="2400">
                <a:ea typeface="Times New Roman" charset="0"/>
                <a:cs typeface="Times New Roman" charset="0"/>
              </a:rPr>
              <a:t>Using the equality noted above:</a:t>
            </a:r>
            <a:endParaRPr lang="en-US" sz="2400">
              <a:ea typeface="ＭＳ Ｐゴシック" charset="-128"/>
              <a:cs typeface="ＭＳ Ｐゴシック" charset="-128"/>
            </a:endParaRPr>
          </a:p>
          <a:p>
            <a:r>
              <a:rPr lang="en-US" sz="2400">
                <a:latin typeface="Times New Roman" charset="0"/>
                <a:ea typeface="ＭＳ Ｐゴシック" charset="-128"/>
                <a:cs typeface="ＭＳ Ｐゴシック" charset="-128"/>
              </a:rPr>
              <a:t>{</a:t>
            </a:r>
            <a:r>
              <a:rPr lang="en-US" sz="2400" i="1">
                <a:latin typeface="Times New Roman" charset="0"/>
                <a:ea typeface="ＭＳ Ｐゴシック" charset="-128"/>
                <a:cs typeface="ＭＳ Ｐゴシック" charset="-128"/>
              </a:rPr>
              <a:t>∆g</a:t>
            </a:r>
            <a:r>
              <a:rPr lang="en-US" sz="2400">
                <a:latin typeface="Times New Roman" charset="0"/>
                <a:ea typeface="ＭＳ Ｐゴシック" charset="-128"/>
                <a:cs typeface="ＭＳ Ｐゴシック" charset="-128"/>
              </a:rPr>
              <a:t>}</a:t>
            </a:r>
            <a:r>
              <a:rPr lang="en-US" sz="2400" i="1">
                <a:latin typeface="Times New Roman" charset="0"/>
                <a:ea typeface="ＭＳ Ｐゴシック" charset="-128"/>
                <a:cs typeface="ＭＳ Ｐゴシック" charset="-128"/>
              </a:rPr>
              <a:t> </a:t>
            </a:r>
            <a:r>
              <a:rPr lang="en-US" sz="2400">
                <a:latin typeface="Times New Roman" charset="0"/>
                <a:ea typeface="ＭＳ Ｐゴシック" charset="-128"/>
                <a:cs typeface="ＭＳ Ｐゴシック" charset="-128"/>
              </a:rPr>
              <a:t>= {</a:t>
            </a:r>
            <a:r>
              <a:rPr lang="en-US" sz="2400" i="1">
                <a:latin typeface="Times New Roman" charset="0"/>
                <a:ea typeface="ＭＳ Ｐゴシック" charset="-128"/>
                <a:cs typeface="ＭＳ Ｐゴシック" charset="-128"/>
              </a:rPr>
              <a:t>O</a:t>
            </a:r>
            <a:r>
              <a:rPr lang="en-US" sz="2400" i="1" baseline="-25000">
                <a:latin typeface="Times New Roman" charset="0"/>
                <a:ea typeface="ＭＳ Ｐゴシック" charset="-128"/>
                <a:cs typeface="ＭＳ Ｐゴシック" charset="-128"/>
              </a:rPr>
              <a:t>c</a:t>
            </a:r>
            <a:r>
              <a:rPr lang="en-US" sz="2400" i="1">
                <a:latin typeface="Times New Roman" charset="0"/>
                <a:ea typeface="ＭＳ Ｐゴシック" charset="-128"/>
                <a:cs typeface="ＭＳ Ｐゴシック" charset="-128"/>
              </a:rPr>
              <a:t>T</a:t>
            </a:r>
            <a:r>
              <a:rPr lang="en-US" sz="2400" baseline="-25000">
                <a:latin typeface="Times New Roman" charset="0"/>
                <a:ea typeface="ＭＳ Ｐゴシック" charset="-128"/>
                <a:cs typeface="ＭＳ Ｐゴシック" charset="-128"/>
              </a:rPr>
              <a:t>2 </a:t>
            </a:r>
            <a:r>
              <a:rPr lang="en-US" sz="2400" i="1">
                <a:latin typeface="Times New Roman" charset="0"/>
                <a:ea typeface="ＭＳ Ｐゴシック" charset="-128"/>
                <a:cs typeface="ＭＳ Ｐゴシック" charset="-128"/>
              </a:rPr>
              <a:t>O</a:t>
            </a:r>
            <a:r>
              <a:rPr lang="en-US" sz="2400" i="1" baseline="-25000">
                <a:latin typeface="Times New Roman" charset="0"/>
                <a:ea typeface="ＭＳ Ｐゴシック" charset="-128"/>
                <a:cs typeface="ＭＳ Ｐゴシック" charset="-128"/>
              </a:rPr>
              <a:t>c</a:t>
            </a:r>
            <a:r>
              <a:rPr lang="en-US" sz="2400" baseline="-25000">
                <a:latin typeface="Times New Roman" charset="0"/>
                <a:ea typeface="ＭＳ Ｐゴシック" charset="-128"/>
                <a:cs typeface="ＭＳ Ｐゴシック" charset="-128"/>
              </a:rPr>
              <a:t> </a:t>
            </a:r>
            <a:r>
              <a:rPr lang="en-US" sz="2400" i="1">
                <a:latin typeface="Times New Roman" charset="0"/>
                <a:ea typeface="ＭＳ Ｐゴシック" charset="-128"/>
                <a:cs typeface="ＭＳ Ｐゴシック" charset="-128"/>
              </a:rPr>
              <a:t>T</a:t>
            </a:r>
            <a:r>
              <a:rPr lang="en-US" sz="2400" baseline="-25000">
                <a:latin typeface="Times New Roman" charset="0"/>
                <a:ea typeface="ＭＳ Ｐゴシック" charset="-128"/>
                <a:cs typeface="ＭＳ Ｐゴシック" charset="-128"/>
              </a:rPr>
              <a:t>1</a:t>
            </a:r>
            <a:r>
              <a:rPr lang="en-US" sz="2400" baseline="30000">
                <a:latin typeface="Times New Roman" charset="0"/>
                <a:ea typeface="ＭＳ Ｐゴシック" charset="-128"/>
                <a:cs typeface="ＭＳ Ｐゴシック" charset="-128"/>
              </a:rPr>
              <a:t> </a:t>
            </a:r>
            <a:r>
              <a:rPr lang="en-US" sz="2400" i="1">
                <a:latin typeface="Times New Roman" charset="0"/>
                <a:ea typeface="ＭＳ Ｐゴシック" charset="-128"/>
                <a:cs typeface="ＭＳ Ｐゴシック" charset="-128"/>
              </a:rPr>
              <a:t>O</a:t>
            </a:r>
            <a:r>
              <a:rPr lang="en-US" sz="2400" i="1" baseline="-25000">
                <a:latin typeface="Times New Roman" charset="0"/>
                <a:ea typeface="ＭＳ Ｐゴシック" charset="-128"/>
                <a:cs typeface="ＭＳ Ｐゴシック" charset="-128"/>
              </a:rPr>
              <a:t>c</a:t>
            </a:r>
            <a:r>
              <a:rPr lang="en-US" sz="2400">
                <a:latin typeface="Times New Roman" charset="0"/>
                <a:ea typeface="ＭＳ Ｐゴシック" charset="-128"/>
                <a:cs typeface="ＭＳ Ｐゴシック" charset="-128"/>
              </a:rPr>
              <a:t>} </a:t>
            </a:r>
            <a:r>
              <a:rPr lang="en-US" sz="2400">
                <a:ea typeface="ＭＳ Ｐゴシック" charset="-128"/>
                <a:cs typeface="ＭＳ Ｐゴシック" charset="-128"/>
              </a:rPr>
              <a:t>U </a:t>
            </a:r>
            <a:r>
              <a:rPr lang="en-US" sz="2400">
                <a:latin typeface="Times New Roman" charset="0"/>
                <a:ea typeface="ＭＳ Ｐゴシック" charset="-128"/>
                <a:cs typeface="ＭＳ Ｐゴシック" charset="-128"/>
              </a:rPr>
              <a:t>{</a:t>
            </a:r>
            <a:r>
              <a:rPr lang="en-US" sz="2400" i="1">
                <a:latin typeface="Times New Roman" charset="0"/>
                <a:ea typeface="ＭＳ Ｐゴシック" charset="-128"/>
                <a:cs typeface="ＭＳ Ｐゴシック" charset="-128"/>
              </a:rPr>
              <a:t>O</a:t>
            </a:r>
            <a:r>
              <a:rPr lang="en-US" sz="2400" i="1" baseline="-25000">
                <a:latin typeface="Times New Roman" charset="0"/>
                <a:ea typeface="ＭＳ Ｐゴシック" charset="-128"/>
                <a:cs typeface="ＭＳ Ｐゴシック" charset="-128"/>
              </a:rPr>
              <a:t>c</a:t>
            </a:r>
            <a:r>
              <a:rPr lang="en-US" sz="2400" i="1">
                <a:latin typeface="Times New Roman" charset="0"/>
                <a:ea typeface="ＭＳ Ｐゴシック" charset="-128"/>
                <a:cs typeface="ＭＳ Ｐゴシック" charset="-128"/>
              </a:rPr>
              <a:t>T</a:t>
            </a:r>
            <a:r>
              <a:rPr lang="en-US" sz="2400" baseline="-25000">
                <a:latin typeface="Times New Roman" charset="0"/>
                <a:ea typeface="ＭＳ Ｐゴシック" charset="-128"/>
                <a:cs typeface="ＭＳ Ｐゴシック" charset="-128"/>
              </a:rPr>
              <a:t>1</a:t>
            </a:r>
            <a:r>
              <a:rPr lang="en-US" sz="2400" baseline="30000">
                <a:latin typeface="Times New Roman" charset="0"/>
                <a:ea typeface="ＭＳ Ｐゴシック" charset="-128"/>
                <a:cs typeface="ＭＳ Ｐゴシック" charset="-128"/>
              </a:rPr>
              <a:t>-1</a:t>
            </a:r>
            <a:r>
              <a:rPr lang="en-US" sz="2400" baseline="-25000">
                <a:latin typeface="Times New Roman" charset="0"/>
                <a:ea typeface="ＭＳ Ｐゴシック" charset="-128"/>
                <a:cs typeface="ＭＳ Ｐゴシック" charset="-128"/>
              </a:rPr>
              <a:t> </a:t>
            </a:r>
            <a:r>
              <a:rPr lang="en-US" sz="2400" i="1">
                <a:latin typeface="Times New Roman" charset="0"/>
                <a:ea typeface="ＭＳ Ｐゴシック" charset="-128"/>
                <a:cs typeface="ＭＳ Ｐゴシック" charset="-128"/>
              </a:rPr>
              <a:t>O</a:t>
            </a:r>
            <a:r>
              <a:rPr lang="en-US" sz="2400" i="1" baseline="-25000">
                <a:latin typeface="Times New Roman" charset="0"/>
                <a:ea typeface="ＭＳ Ｐゴシック" charset="-128"/>
                <a:cs typeface="ＭＳ Ｐゴシック" charset="-128"/>
              </a:rPr>
              <a:t>c</a:t>
            </a:r>
            <a:r>
              <a:rPr lang="en-US" sz="2400" baseline="-25000">
                <a:latin typeface="Times New Roman" charset="0"/>
                <a:ea typeface="ＭＳ Ｐゴシック" charset="-128"/>
                <a:cs typeface="ＭＳ Ｐゴシック" charset="-128"/>
              </a:rPr>
              <a:t> </a:t>
            </a:r>
            <a:r>
              <a:rPr lang="en-US" sz="2400" i="1">
                <a:latin typeface="Times New Roman" charset="0"/>
                <a:ea typeface="ＭＳ Ｐゴシック" charset="-128"/>
                <a:cs typeface="ＭＳ Ｐゴシック" charset="-128"/>
              </a:rPr>
              <a:t>T</a:t>
            </a:r>
            <a:r>
              <a:rPr lang="en-US" sz="2400" baseline="-25000">
                <a:latin typeface="Times New Roman" charset="0"/>
                <a:ea typeface="ＭＳ Ｐゴシック" charset="-128"/>
                <a:cs typeface="ＭＳ Ｐゴシック" charset="-128"/>
              </a:rPr>
              <a:t>2</a:t>
            </a:r>
            <a:r>
              <a:rPr lang="en-US" sz="2400" baseline="30000">
                <a:latin typeface="Times New Roman" charset="0"/>
                <a:ea typeface="ＭＳ Ｐゴシック" charset="-128"/>
                <a:cs typeface="ＭＳ Ｐゴシック" charset="-128"/>
              </a:rPr>
              <a:t>-1</a:t>
            </a:r>
            <a:r>
              <a:rPr lang="en-US" sz="2400" i="1">
                <a:latin typeface="Times New Roman" charset="0"/>
                <a:ea typeface="ＭＳ Ｐゴシック" charset="-128"/>
                <a:cs typeface="ＭＳ Ｐゴシック" charset="-128"/>
              </a:rPr>
              <a:t>O</a:t>
            </a:r>
            <a:r>
              <a:rPr lang="en-US" sz="2400" i="1" baseline="-25000">
                <a:latin typeface="Times New Roman" charset="0"/>
                <a:ea typeface="ＭＳ Ｐゴシック" charset="-128"/>
                <a:cs typeface="ＭＳ Ｐゴシック" charset="-128"/>
              </a:rPr>
              <a:t>c</a:t>
            </a:r>
            <a:r>
              <a:rPr lang="en-US" sz="2400">
                <a:latin typeface="Times New Roman" charset="0"/>
                <a:ea typeface="ＭＳ Ｐゴシック" charset="-128"/>
                <a:cs typeface="ＭＳ Ｐゴシック" charset="-128"/>
              </a:rPr>
              <a:t>}</a:t>
            </a:r>
            <a:br>
              <a:rPr lang="en-US" sz="2400">
                <a:latin typeface="Times New Roman" charset="0"/>
                <a:ea typeface="ＭＳ Ｐゴシック" charset="-128"/>
                <a:cs typeface="ＭＳ Ｐゴシック" charset="-128"/>
              </a:rPr>
            </a:br>
            <a:r>
              <a:rPr lang="en-US" sz="2400">
                <a:latin typeface="Times New Roman" charset="0"/>
                <a:ea typeface="ＭＳ Ｐゴシック" charset="-128"/>
                <a:cs typeface="ＭＳ Ｐゴシック" charset="-128"/>
              </a:rPr>
              <a:t>         = {</a:t>
            </a:r>
            <a:r>
              <a:rPr lang="en-US" sz="2400" i="1">
                <a:latin typeface="Times New Roman" charset="0"/>
                <a:ea typeface="ＭＳ Ｐゴシック" charset="-128"/>
                <a:cs typeface="ＭＳ Ｐゴシック" charset="-128"/>
              </a:rPr>
              <a:t>O</a:t>
            </a:r>
            <a:r>
              <a:rPr lang="en-US" sz="2400" i="1" baseline="-25000">
                <a:latin typeface="Times New Roman" charset="0"/>
                <a:ea typeface="ＭＳ Ｐゴシック" charset="-128"/>
                <a:cs typeface="ＭＳ Ｐゴシック" charset="-128"/>
              </a:rPr>
              <a:t>c</a:t>
            </a:r>
            <a:r>
              <a:rPr lang="en-US" sz="2400" i="1">
                <a:latin typeface="Times New Roman" charset="0"/>
                <a:ea typeface="ＭＳ Ｐゴシック" charset="-128"/>
                <a:cs typeface="ＭＳ Ｐゴシック" charset="-128"/>
              </a:rPr>
              <a:t>T</a:t>
            </a:r>
            <a:r>
              <a:rPr lang="en-US" sz="2400" baseline="-25000">
                <a:latin typeface="Times New Roman" charset="0"/>
                <a:ea typeface="ＭＳ Ｐゴシック" charset="-128"/>
                <a:cs typeface="ＭＳ Ｐゴシック" charset="-128"/>
              </a:rPr>
              <a:t>2 </a:t>
            </a:r>
            <a:r>
              <a:rPr lang="en-US" sz="2400" i="1">
                <a:latin typeface="Times New Roman" charset="0"/>
                <a:ea typeface="ＭＳ Ｐゴシック" charset="-128"/>
                <a:cs typeface="ＭＳ Ｐゴシック" charset="-128"/>
              </a:rPr>
              <a:t>O</a:t>
            </a:r>
            <a:r>
              <a:rPr lang="en-US" sz="2400" i="1" baseline="-25000">
                <a:latin typeface="Times New Roman" charset="0"/>
                <a:ea typeface="ＭＳ Ｐゴシック" charset="-128"/>
                <a:cs typeface="ＭＳ Ｐゴシック" charset="-128"/>
              </a:rPr>
              <a:t>c</a:t>
            </a:r>
            <a:r>
              <a:rPr lang="en-US" sz="2400" baseline="-25000">
                <a:latin typeface="Times New Roman" charset="0"/>
                <a:ea typeface="ＭＳ Ｐゴシック" charset="-128"/>
                <a:cs typeface="ＭＳ Ｐゴシック" charset="-128"/>
              </a:rPr>
              <a:t> </a:t>
            </a:r>
            <a:r>
              <a:rPr lang="en-US" sz="2400" i="1">
                <a:latin typeface="Times New Roman" charset="0"/>
                <a:ea typeface="ＭＳ Ｐゴシック" charset="-128"/>
                <a:cs typeface="ＭＳ Ｐゴシック" charset="-128"/>
              </a:rPr>
              <a:t>T</a:t>
            </a:r>
            <a:r>
              <a:rPr lang="en-US" sz="2400" baseline="-25000">
                <a:latin typeface="Times New Roman" charset="0"/>
                <a:ea typeface="ＭＳ Ｐゴシック" charset="-128"/>
                <a:cs typeface="ＭＳ Ｐゴシック" charset="-128"/>
              </a:rPr>
              <a:t>1</a:t>
            </a:r>
            <a:r>
              <a:rPr lang="en-US" sz="2400" baseline="30000">
                <a:latin typeface="Times New Roman" charset="0"/>
                <a:ea typeface="ＭＳ Ｐゴシック" charset="-128"/>
                <a:cs typeface="ＭＳ Ｐゴシック" charset="-128"/>
              </a:rPr>
              <a:t> </a:t>
            </a:r>
            <a:r>
              <a:rPr lang="en-US" sz="2400" i="1">
                <a:latin typeface="Times New Roman" charset="0"/>
                <a:ea typeface="ＭＳ Ｐゴシック" charset="-128"/>
                <a:cs typeface="ＭＳ Ｐゴシック" charset="-128"/>
              </a:rPr>
              <a:t>O</a:t>
            </a:r>
            <a:r>
              <a:rPr lang="en-US" sz="2400" i="1" baseline="-25000">
                <a:latin typeface="Times New Roman" charset="0"/>
                <a:ea typeface="ＭＳ Ｐゴシック" charset="-128"/>
                <a:cs typeface="ＭＳ Ｐゴシック" charset="-128"/>
              </a:rPr>
              <a:t>c</a:t>
            </a:r>
            <a:r>
              <a:rPr lang="en-US" sz="2400">
                <a:latin typeface="Times New Roman" charset="0"/>
                <a:ea typeface="ＭＳ Ｐゴシック" charset="-128"/>
                <a:cs typeface="ＭＳ Ｐゴシック" charset="-128"/>
              </a:rPr>
              <a:t>} </a:t>
            </a:r>
            <a:r>
              <a:rPr lang="en-US" sz="2400">
                <a:ea typeface="ＭＳ Ｐゴシック" charset="-128"/>
                <a:cs typeface="ＭＳ Ｐゴシック" charset="-128"/>
              </a:rPr>
              <a:t>U </a:t>
            </a:r>
            <a:r>
              <a:rPr lang="en-US" sz="2400">
                <a:latin typeface="Times New Roman" charset="0"/>
                <a:ea typeface="ＭＳ Ｐゴシック" charset="-128"/>
                <a:cs typeface="ＭＳ Ｐゴシック" charset="-128"/>
              </a:rPr>
              <a:t>{</a:t>
            </a:r>
            <a:r>
              <a:rPr lang="en-US" sz="2400" i="1">
                <a:latin typeface="Times New Roman" charset="0"/>
                <a:ea typeface="ＭＳ Ｐゴシック" charset="-128"/>
                <a:cs typeface="ＭＳ Ｐゴシック" charset="-128"/>
              </a:rPr>
              <a:t>O</a:t>
            </a:r>
            <a:r>
              <a:rPr lang="en-US" sz="2400" i="1" baseline="-25000">
                <a:latin typeface="Times New Roman" charset="0"/>
                <a:ea typeface="ＭＳ Ｐゴシック" charset="-128"/>
                <a:cs typeface="ＭＳ Ｐゴシック" charset="-128"/>
              </a:rPr>
              <a:t>c</a:t>
            </a:r>
            <a:r>
              <a:rPr lang="en-US" sz="2400" i="1">
                <a:latin typeface="Times New Roman" charset="0"/>
                <a:ea typeface="ＭＳ Ｐゴシック" charset="-128"/>
                <a:cs typeface="ＭＳ Ｐゴシック" charset="-128"/>
              </a:rPr>
              <a:t>T</a:t>
            </a:r>
            <a:r>
              <a:rPr lang="en-US" sz="2400" baseline="-25000">
                <a:latin typeface="Times New Roman" charset="0"/>
                <a:ea typeface="ＭＳ Ｐゴシック" charset="-128"/>
                <a:cs typeface="ＭＳ Ｐゴシック" charset="-128"/>
              </a:rPr>
              <a:t>1 </a:t>
            </a:r>
            <a:r>
              <a:rPr lang="en-US" sz="2400" i="1">
                <a:latin typeface="Times New Roman" charset="0"/>
                <a:ea typeface="ＭＳ Ｐゴシック" charset="-128"/>
                <a:cs typeface="ＭＳ Ｐゴシック" charset="-128"/>
              </a:rPr>
              <a:t>O</a:t>
            </a:r>
            <a:r>
              <a:rPr lang="en-US" sz="2400" i="1" baseline="-25000">
                <a:latin typeface="Times New Roman" charset="0"/>
                <a:ea typeface="ＭＳ Ｐゴシック" charset="-128"/>
                <a:cs typeface="ＭＳ Ｐゴシック" charset="-128"/>
              </a:rPr>
              <a:t>c</a:t>
            </a:r>
            <a:r>
              <a:rPr lang="en-US" sz="2400" baseline="-25000">
                <a:latin typeface="Times New Roman" charset="0"/>
                <a:ea typeface="ＭＳ Ｐゴシック" charset="-128"/>
                <a:cs typeface="ＭＳ Ｐゴシック" charset="-128"/>
              </a:rPr>
              <a:t> </a:t>
            </a:r>
            <a:r>
              <a:rPr lang="en-US" sz="2400" i="1">
                <a:latin typeface="Times New Roman" charset="0"/>
                <a:ea typeface="ＭＳ Ｐゴシック" charset="-128"/>
                <a:cs typeface="ＭＳ Ｐゴシック" charset="-128"/>
              </a:rPr>
              <a:t>T</a:t>
            </a:r>
            <a:r>
              <a:rPr lang="en-US" sz="2400" baseline="-25000">
                <a:latin typeface="Times New Roman" charset="0"/>
                <a:ea typeface="ＭＳ Ｐゴシック" charset="-128"/>
                <a:cs typeface="ＭＳ Ｐゴシック" charset="-128"/>
              </a:rPr>
              <a:t>2 </a:t>
            </a:r>
            <a:r>
              <a:rPr lang="en-US" sz="2400" i="1">
                <a:latin typeface="Times New Roman" charset="0"/>
                <a:ea typeface="ＭＳ Ｐゴシック" charset="-128"/>
                <a:cs typeface="ＭＳ Ｐゴシック" charset="-128"/>
              </a:rPr>
              <a:t>O</a:t>
            </a:r>
            <a:r>
              <a:rPr lang="en-US" sz="2400" i="1" baseline="-25000">
                <a:latin typeface="Times New Roman" charset="0"/>
                <a:ea typeface="ＭＳ Ｐゴシック" charset="-128"/>
                <a:cs typeface="ＭＳ Ｐゴシック" charset="-128"/>
              </a:rPr>
              <a:t>c</a:t>
            </a:r>
            <a:r>
              <a:rPr lang="en-US" sz="2400">
                <a:latin typeface="Times New Roman" charset="0"/>
                <a:ea typeface="ＭＳ Ｐゴシック" charset="-128"/>
                <a:cs typeface="ＭＳ Ｐゴシック" charset="-128"/>
              </a:rPr>
              <a:t>}</a:t>
            </a:r>
          </a:p>
          <a:p>
            <a:r>
              <a:rPr lang="en-US" sz="2400">
                <a:ea typeface="Times New Roman" charset="0"/>
                <a:cs typeface="Times New Roman" charset="0"/>
              </a:rPr>
              <a:t>This demonstrates (Q.E.D.) that the order of the twins does not matter, </a:t>
            </a:r>
            <a:r>
              <a:rPr lang="en-US" sz="2400" b="1">
                <a:ea typeface="Times New Roman" charset="0"/>
                <a:cs typeface="Times New Roman" charset="0"/>
              </a:rPr>
              <a:t>provided that the twins both coincide with a crystal symmetry element </a:t>
            </a:r>
            <a:r>
              <a:rPr lang="en-US" sz="2400">
                <a:ea typeface="Times New Roman" charset="0"/>
                <a:cs typeface="Times New Roman" charset="0"/>
              </a:rPr>
              <a:t>such that the forward and backward rotations (with all their variants) yield the same </a:t>
            </a:r>
            <a:r>
              <a:rPr lang="en-US" sz="2400" i="1">
                <a:ea typeface="Times New Roman" charset="0"/>
                <a:cs typeface="Times New Roman" charset="0"/>
              </a:rPr>
              <a:t>set</a:t>
            </a:r>
            <a:r>
              <a:rPr lang="en-US" sz="2400">
                <a:ea typeface="Times New Roman" charset="0"/>
                <a:cs typeface="Times New Roman" charset="0"/>
              </a:rPr>
              <a:t> of results.</a:t>
            </a:r>
            <a:endParaRPr lang="en-US" sz="2400">
              <a:ea typeface="ＭＳ Ｐゴシック" charset="-128"/>
              <a:cs typeface="ＭＳ Ｐゴシック" charset="-128"/>
            </a:endParaRPr>
          </a:p>
          <a:p>
            <a:endParaRPr lang="en-US" sz="2400">
              <a:ea typeface="ＭＳ Ｐゴシック" charset="-128"/>
              <a:cs typeface="ＭＳ Ｐゴシック" charset="-128"/>
            </a:endParaRPr>
          </a:p>
        </p:txBody>
      </p:sp>
      <p:sp>
        <p:nvSpPr>
          <p:cNvPr id="116740" name="Slide Number Placeholder 3"/>
          <p:cNvSpPr>
            <a:spLocks noGrp="1"/>
          </p:cNvSpPr>
          <p:nvPr>
            <p:ph type="sldNum" sz="quarter" idx="12"/>
          </p:nvPr>
        </p:nvSpPr>
        <p:spPr>
          <a:noFill/>
        </p:spPr>
        <p:txBody>
          <a:bodyPr/>
          <a:lstStyle/>
          <a:p>
            <a:fld id="{44B4175E-CDE1-4A49-8720-7A99EE36554A}" type="slidenum">
              <a:rPr lang="en-US" smtClean="0"/>
              <a:pPr/>
              <a:t>114</a:t>
            </a:fld>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r>
              <a:rPr lang="en-US" dirty="0">
                <a:ea typeface="ＭＳ Ｐゴシック" charset="0"/>
                <a:cs typeface="ＭＳ Ｐゴシック" charset="0"/>
              </a:rPr>
              <a:t>Calculation with </a:t>
            </a:r>
            <a:r>
              <a:rPr lang="en-US" dirty="0" err="1">
                <a:ea typeface="ＭＳ Ｐゴシック" charset="0"/>
                <a:cs typeface="ＭＳ Ｐゴシック" charset="0"/>
              </a:rPr>
              <a:t>rexgbs</a:t>
            </a:r>
            <a:endParaRPr lang="en-US" dirty="0">
              <a:ea typeface="ＭＳ Ｐゴシック" charset="0"/>
              <a:cs typeface="ＭＳ Ｐゴシック" charset="0"/>
            </a:endParaRPr>
          </a:p>
        </p:txBody>
      </p:sp>
      <p:sp>
        <p:nvSpPr>
          <p:cNvPr id="117763" name="Content Placeholder 2"/>
          <p:cNvSpPr>
            <a:spLocks noGrp="1"/>
          </p:cNvSpPr>
          <p:nvPr>
            <p:ph idx="1"/>
          </p:nvPr>
        </p:nvSpPr>
        <p:spPr>
          <a:xfrm>
            <a:off x="685800" y="1447800"/>
            <a:ext cx="7772400" cy="4953000"/>
          </a:xfrm>
        </p:spPr>
        <p:txBody>
          <a:bodyPr/>
          <a:lstStyle/>
          <a:p>
            <a:r>
              <a:rPr lang="en-US" sz="2000" dirty="0">
                <a:ea typeface="ＭＳ Ｐゴシック" charset="0"/>
                <a:cs typeface="ＭＳ Ｐゴシック" charset="0"/>
              </a:rPr>
              <a:t>The results shown in many of the slides in this set were calculated with </a:t>
            </a:r>
            <a:r>
              <a:rPr lang="en-US" sz="2000" dirty="0" err="1">
                <a:ea typeface="ＭＳ Ｐゴシック" charset="0"/>
                <a:cs typeface="ＭＳ Ｐゴシック" charset="0"/>
              </a:rPr>
              <a:t>rexgbs.f</a:t>
            </a:r>
            <a:r>
              <a:rPr lang="en-US" sz="2000" dirty="0">
                <a:ea typeface="ＭＳ Ｐゴシック" charset="0"/>
                <a:cs typeface="ＭＳ Ｐゴシック" charset="0"/>
              </a:rPr>
              <a:t>.  This is a program written in fortran-90 that computes the disorientation for a given input pair of orientations (or a single misorientation).  </a:t>
            </a:r>
          </a:p>
          <a:p>
            <a:r>
              <a:rPr lang="en-US" sz="2000" dirty="0">
                <a:ea typeface="ＭＳ Ｐゴシック" charset="0"/>
                <a:cs typeface="ＭＳ Ｐゴシック" charset="0"/>
              </a:rPr>
              <a:t>Crystal symmetry: as of  Sep 08, cubic, hexagonal or orthorhombic are possible.</a:t>
            </a:r>
          </a:p>
          <a:p>
            <a:r>
              <a:rPr lang="en-US" sz="2000" dirty="0">
                <a:ea typeface="ＭＳ Ｐゴシック" charset="0"/>
                <a:cs typeface="ＭＳ Ｐゴシック" charset="0"/>
              </a:rPr>
              <a:t>Input: the program can either read direct input from the terminal, or from </a:t>
            </a:r>
            <a:r>
              <a:rPr lang="en-US" sz="2000" dirty="0" err="1">
                <a:ea typeface="ＭＳ Ｐゴシック" charset="0"/>
                <a:cs typeface="ＭＳ Ｐゴシック" charset="0"/>
              </a:rPr>
              <a:t>texin</a:t>
            </a:r>
            <a:r>
              <a:rPr lang="en-US" sz="2000" dirty="0">
                <a:ea typeface="ＭＳ Ｐゴシック" charset="0"/>
                <a:cs typeface="ＭＳ Ｐゴシック" charset="0"/>
              </a:rPr>
              <a:t>, which is has to be a list of Euler angles in </a:t>
            </a:r>
            <a:r>
              <a:rPr lang="en-US" sz="2000" dirty="0" err="1">
                <a:ea typeface="ＭＳ Ｐゴシック" charset="0"/>
                <a:cs typeface="ＭＳ Ｐゴシック" charset="0"/>
              </a:rPr>
              <a:t>popLA</a:t>
            </a:r>
            <a:r>
              <a:rPr lang="en-US" sz="2000" dirty="0">
                <a:ea typeface="ＭＳ Ｐゴシック" charset="0"/>
                <a:cs typeface="ＭＳ Ｐゴシック" charset="0"/>
              </a:rPr>
              <a:t> .WTS format.  There are 4 header lines and then each line has a triple of Euler angles [in degrees] and a weight [not needed for </a:t>
            </a:r>
            <a:r>
              <a:rPr lang="en-US" sz="2000" dirty="0" err="1">
                <a:ea typeface="ＭＳ Ｐゴシック" charset="0"/>
                <a:cs typeface="ＭＳ Ｐゴシック" charset="0"/>
              </a:rPr>
              <a:t>rexgbs</a:t>
            </a:r>
            <a:r>
              <a:rPr lang="en-US" sz="2000" dirty="0">
                <a:ea typeface="ＭＳ Ｐゴシック" charset="0"/>
                <a:cs typeface="ＭＳ Ｐゴシック" charset="0"/>
              </a:rPr>
              <a:t>].  Direct input can be in Euler angles (degrees or radians), (HKL)[UVW] pairs, Rodrigues vectors, quaternions, or axis-angle.  In most cases, either a single misorientation can be entered, or a pair of orientations.</a:t>
            </a:r>
          </a:p>
        </p:txBody>
      </p:sp>
      <p:sp>
        <p:nvSpPr>
          <p:cNvPr id="117764"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048490C6-8D1A-1B42-9F8D-EE386425D174}" type="slidenum">
              <a:rPr lang="en-US" sz="1400">
                <a:latin typeface="Times New Roman" panose="02020603050405020304" pitchFamily="18" charset="0"/>
              </a:rPr>
              <a:pPr/>
              <a:t>115</a:t>
            </a:fld>
            <a:endParaRPr lang="en-US" sz="1400" dirty="0">
              <a:latin typeface="Times New Roman" panose="02020603050405020304" pitchFamily="18"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dirty="0" err="1">
                <a:ea typeface="ＭＳ Ｐゴシック" charset="0"/>
                <a:cs typeface="ＭＳ Ｐゴシック" charset="0"/>
              </a:rPr>
              <a:t>rexgbs</a:t>
            </a:r>
            <a:r>
              <a:rPr lang="en-US" dirty="0">
                <a:ea typeface="ＭＳ Ｐゴシック" charset="0"/>
                <a:cs typeface="ＭＳ Ｐゴシック" charset="0"/>
              </a:rPr>
              <a:t> output</a:t>
            </a:r>
          </a:p>
        </p:txBody>
      </p:sp>
      <p:sp>
        <p:nvSpPr>
          <p:cNvPr id="118787" name="Content Placeholder 2"/>
          <p:cNvSpPr>
            <a:spLocks noGrp="1"/>
          </p:cNvSpPr>
          <p:nvPr>
            <p:ph idx="1"/>
          </p:nvPr>
        </p:nvSpPr>
        <p:spPr/>
        <p:txBody>
          <a:bodyPr/>
          <a:lstStyle/>
          <a:p>
            <a:r>
              <a:rPr lang="en-US" sz="1600" dirty="0">
                <a:ea typeface="ＭＳ Ｐゴシック" charset="0"/>
                <a:cs typeface="ＭＳ Ｐゴシック" charset="0"/>
              </a:rPr>
              <a:t>Output: </a:t>
            </a:r>
            <a:r>
              <a:rPr lang="en-US" sz="1600" dirty="0" err="1">
                <a:ea typeface="ＭＳ Ｐゴシック" charset="0"/>
                <a:cs typeface="ＭＳ Ｐゴシック" charset="0"/>
              </a:rPr>
              <a:t>rexgbs_output.txt</a:t>
            </a:r>
            <a:r>
              <a:rPr lang="en-US" sz="1600" dirty="0">
                <a:ea typeface="ＭＳ Ｐゴシック" charset="0"/>
                <a:cs typeface="ＭＳ Ｐゴシック" charset="0"/>
              </a:rPr>
              <a:t> contains the standard output from the program (similar to what you see on the screen).  Each combination of grains (orientations) leads to a unique disorientation, printed in terms of axis-angle and quaternion.</a:t>
            </a:r>
          </a:p>
          <a:p>
            <a:r>
              <a:rPr lang="en-US" sz="1600" dirty="0">
                <a:ea typeface="ＭＳ Ｐゴシック" charset="0"/>
                <a:cs typeface="ＭＳ Ｐゴシック" charset="0"/>
              </a:rPr>
              <a:t>Output: </a:t>
            </a:r>
            <a:r>
              <a:rPr lang="en-US" sz="1600" dirty="0" err="1">
                <a:solidFill>
                  <a:srgbClr val="000000"/>
                </a:solidFill>
                <a:ea typeface="ＭＳ Ｐゴシック" charset="0"/>
                <a:cs typeface="Lucida Grande" charset="0"/>
              </a:rPr>
              <a:t>rexgbs_misors.mdf</a:t>
            </a:r>
            <a:r>
              <a:rPr lang="en-US" sz="1600" dirty="0">
                <a:solidFill>
                  <a:srgbClr val="000000"/>
                </a:solidFill>
                <a:ea typeface="ＭＳ Ｐゴシック" charset="0"/>
                <a:cs typeface="Lucida Grande" charset="0"/>
              </a:rPr>
              <a:t> contains the same output as above but listed as quaternions so that the disorientations can be plotted with </a:t>
            </a:r>
            <a:r>
              <a:rPr lang="en-US" sz="1600" dirty="0" err="1">
                <a:solidFill>
                  <a:srgbClr val="000000"/>
                </a:solidFill>
                <a:ea typeface="ＭＳ Ｐゴシック" charset="0"/>
                <a:cs typeface="Lucida Grande" charset="0"/>
              </a:rPr>
              <a:t>RF_misor</a:t>
            </a:r>
            <a:r>
              <a:rPr lang="en-US" sz="1600" dirty="0">
                <a:solidFill>
                  <a:srgbClr val="000000"/>
                </a:solidFill>
                <a:ea typeface="ＭＳ Ｐゴシック" charset="0"/>
                <a:cs typeface="Lucida Grande" charset="0"/>
              </a:rPr>
              <a:t> (latest is RF_misor_27Aug08.f).</a:t>
            </a:r>
          </a:p>
          <a:p>
            <a:r>
              <a:rPr lang="en-US" sz="1600" dirty="0">
                <a:solidFill>
                  <a:srgbClr val="000000"/>
                </a:solidFill>
                <a:ea typeface="ＭＳ Ｐゴシック" charset="0"/>
                <a:cs typeface="Lucida Grande" charset="0"/>
              </a:rPr>
              <a:t>Output: </a:t>
            </a:r>
            <a:r>
              <a:rPr lang="en-US" sz="1600" dirty="0" err="1">
                <a:solidFill>
                  <a:srgbClr val="000000"/>
                </a:solidFill>
                <a:ea typeface="ＭＳ Ｐゴシック" charset="0"/>
                <a:cs typeface="Lucida Grande" charset="0"/>
              </a:rPr>
              <a:t>rexgbs_Eulers.wts</a:t>
            </a:r>
            <a:r>
              <a:rPr lang="en-US" sz="1600" dirty="0">
                <a:solidFill>
                  <a:srgbClr val="000000"/>
                </a:solidFill>
                <a:ea typeface="ＭＳ Ｐゴシック" charset="0"/>
                <a:cs typeface="Lucida Grande" charset="0"/>
              </a:rPr>
              <a:t> contains the same information as above, except that it is formatted as a </a:t>
            </a:r>
            <a:r>
              <a:rPr lang="en-US" sz="1600" dirty="0" err="1">
                <a:solidFill>
                  <a:srgbClr val="000000"/>
                </a:solidFill>
                <a:ea typeface="ＭＳ Ｐゴシック" charset="0"/>
                <a:cs typeface="Lucida Grande" charset="0"/>
              </a:rPr>
              <a:t>popLA</a:t>
            </a:r>
            <a:r>
              <a:rPr lang="en-US" sz="1600" dirty="0">
                <a:solidFill>
                  <a:srgbClr val="000000"/>
                </a:solidFill>
                <a:ea typeface="ＭＳ Ｐゴシック" charset="0"/>
                <a:cs typeface="Lucida Grande" charset="0"/>
              </a:rPr>
              <a:t> .WTS file (4 header lines, then sets of 3 Euler angles with a weight of 1) so that it can be processed with wts2pop to examine and plot textures.</a:t>
            </a:r>
            <a:r>
              <a:rPr lang="en-US" sz="1600" dirty="0">
                <a:ea typeface="ＭＳ Ｐゴシック" charset="0"/>
                <a:cs typeface="ＭＳ Ｐゴシック" charset="0"/>
              </a:rPr>
              <a:t> The special feature of this output is that it includes all the variants of the final orientation, including the effect of an intermediate symmetry operator when requested.  This permits twin chains to be treated, as discussed in the preceding slides.</a:t>
            </a:r>
          </a:p>
          <a:p>
            <a:r>
              <a:rPr lang="en-US" sz="1600" dirty="0">
                <a:ea typeface="ＭＳ Ｐゴシック" charset="0"/>
                <a:cs typeface="ＭＳ Ｐゴシック" charset="0"/>
              </a:rPr>
              <a:t>Output: </a:t>
            </a:r>
            <a:r>
              <a:rPr lang="en-US" sz="1600" dirty="0" err="1">
                <a:ea typeface="ＭＳ Ｐゴシック" charset="0"/>
                <a:cs typeface="ＭＳ Ｐゴシック" charset="0"/>
              </a:rPr>
              <a:t>rexgbs_misors_forward.mdf</a:t>
            </a:r>
            <a:r>
              <a:rPr lang="en-US" sz="1600" dirty="0">
                <a:ea typeface="ＭＳ Ｐゴシック" charset="0"/>
                <a:cs typeface="ＭＳ Ｐゴシック" charset="0"/>
              </a:rPr>
              <a:t> contains the same information as the file above, but formatted such as to be suitable as input for </a:t>
            </a:r>
            <a:r>
              <a:rPr lang="en-US" sz="1600" dirty="0" err="1">
                <a:ea typeface="ＭＳ Ｐゴシック" charset="0"/>
                <a:cs typeface="ＭＳ Ｐゴシック" charset="0"/>
              </a:rPr>
              <a:t>RF_misor</a:t>
            </a:r>
            <a:r>
              <a:rPr lang="en-US" sz="1600" dirty="0">
                <a:ea typeface="ＭＳ Ｐゴシック" charset="0"/>
                <a:cs typeface="ＭＳ Ｐゴシック" charset="0"/>
              </a:rPr>
              <a:t>.  As of Sep 08, this does not give different results from </a:t>
            </a:r>
            <a:r>
              <a:rPr lang="en-US" sz="1600" dirty="0" err="1">
                <a:solidFill>
                  <a:srgbClr val="000000"/>
                </a:solidFill>
                <a:ea typeface="ＭＳ Ｐゴシック" charset="0"/>
                <a:cs typeface="Lucida Grande" charset="0"/>
              </a:rPr>
              <a:t>rexgbs_misors.mdf</a:t>
            </a:r>
            <a:r>
              <a:rPr lang="en-US" sz="1600" dirty="0">
                <a:solidFill>
                  <a:srgbClr val="000000"/>
                </a:solidFill>
                <a:ea typeface="ＭＳ Ｐゴシック" charset="0"/>
                <a:cs typeface="Lucida Grande" charset="0"/>
              </a:rPr>
              <a:t> </a:t>
            </a:r>
            <a:r>
              <a:rPr lang="en-US" sz="1600" dirty="0">
                <a:ea typeface="ＭＳ Ｐゴシック" charset="0"/>
                <a:cs typeface="ＭＳ Ｐゴシック" charset="0"/>
              </a:rPr>
              <a:t>when plotted in the fundamental zone (of misorientations).</a:t>
            </a:r>
          </a:p>
        </p:txBody>
      </p:sp>
      <p:sp>
        <p:nvSpPr>
          <p:cNvPr id="118788"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1CD4B4EF-EDB5-B145-A477-156E6A65125A}" type="slidenum">
              <a:rPr lang="en-US" sz="1400">
                <a:latin typeface="Times New Roman" panose="02020603050405020304" pitchFamily="18" charset="0"/>
              </a:rPr>
              <a:pPr/>
              <a:t>116</a:t>
            </a:fld>
            <a:endParaRPr lang="en-US" sz="1400" dirty="0">
              <a:latin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p>
            <a:fld id="{5CBF8280-0FC5-1F45-A42B-C2C2EBC3909F}" type="slidenum">
              <a:rPr lang="en-US" smtClean="0"/>
              <a:pPr/>
              <a:t>12</a:t>
            </a:fld>
            <a:endParaRPr lang="en-US"/>
          </a:p>
        </p:txBody>
      </p:sp>
      <p:sp>
        <p:nvSpPr>
          <p:cNvPr id="33795" name="Rectangle 2"/>
          <p:cNvSpPr>
            <a:spLocks noGrp="1" noChangeArrowheads="1"/>
          </p:cNvSpPr>
          <p:nvPr>
            <p:ph type="title"/>
          </p:nvPr>
        </p:nvSpPr>
        <p:spPr>
          <a:xfrm>
            <a:off x="685800" y="152400"/>
            <a:ext cx="8229600" cy="1143000"/>
          </a:xfrm>
        </p:spPr>
        <p:txBody>
          <a:bodyPr/>
          <a:lstStyle/>
          <a:p>
            <a:r>
              <a:rPr lang="en-US">
                <a:ea typeface="ＭＳ Ｐゴシック" charset="-128"/>
                <a:cs typeface="ＭＳ Ｐゴシック" charset="-128"/>
              </a:rPr>
              <a:t>How to construct a grain boundary</a:t>
            </a:r>
          </a:p>
        </p:txBody>
      </p:sp>
      <p:sp>
        <p:nvSpPr>
          <p:cNvPr id="33796" name="Rectangle 3"/>
          <p:cNvSpPr>
            <a:spLocks noGrp="1" noChangeArrowheads="1"/>
          </p:cNvSpPr>
          <p:nvPr>
            <p:ph type="body" idx="1"/>
          </p:nvPr>
        </p:nvSpPr>
        <p:spPr>
          <a:xfrm>
            <a:off x="457200" y="1143000"/>
            <a:ext cx="8077200" cy="4572000"/>
          </a:xfrm>
        </p:spPr>
        <p:txBody>
          <a:bodyPr/>
          <a:lstStyle/>
          <a:p>
            <a:pPr>
              <a:lnSpc>
                <a:spcPct val="90000"/>
              </a:lnSpc>
            </a:pPr>
            <a:r>
              <a:rPr lang="en-US" sz="2000" dirty="0">
                <a:ea typeface="ＭＳ Ｐゴシック" charset="-128"/>
                <a:cs typeface="ＭＳ Ｐゴシック" charset="-128"/>
              </a:rPr>
              <a:t>There are many ways to put together a grain boundary.  </a:t>
            </a:r>
          </a:p>
          <a:p>
            <a:pPr>
              <a:lnSpc>
                <a:spcPct val="90000"/>
              </a:lnSpc>
            </a:pPr>
            <a:r>
              <a:rPr lang="en-US" sz="2000" dirty="0">
                <a:ea typeface="ＭＳ Ｐゴシック" charset="-128"/>
                <a:cs typeface="ＭＳ Ｐゴシック" charset="-128"/>
              </a:rPr>
              <a:t>There is always a common crystallographic axis between the two grains: one can therefore think of turning one piece of crystal relative to the other about this common axis.  This is the </a:t>
            </a:r>
            <a:r>
              <a:rPr lang="en-US" sz="2000" i="1" dirty="0">
                <a:ea typeface="ＭＳ Ｐゴシック" charset="-128"/>
                <a:cs typeface="ＭＳ Ｐゴシック" charset="-128"/>
              </a:rPr>
              <a:t>misorientation</a:t>
            </a:r>
            <a:r>
              <a:rPr lang="en-US" sz="2000" dirty="0">
                <a:ea typeface="ＭＳ Ｐゴシック" charset="-128"/>
                <a:cs typeface="ＭＳ Ｐゴシック" charset="-128"/>
              </a:rPr>
              <a:t> concept.  A further decision is required in order to determine the boundary plane.</a:t>
            </a:r>
          </a:p>
          <a:p>
            <a:pPr>
              <a:lnSpc>
                <a:spcPct val="90000"/>
              </a:lnSpc>
            </a:pPr>
            <a:r>
              <a:rPr lang="en-US" sz="2000" dirty="0">
                <a:ea typeface="ＭＳ Ｐゴシック" charset="-128"/>
                <a:cs typeface="ＭＳ Ｐゴシック" charset="-128"/>
              </a:rPr>
              <a:t>Alternatively, one can think of cutting a particular facet on each of the two grains, and then rotating one of them to match up with the other.  This leads to the </a:t>
            </a:r>
            <a:r>
              <a:rPr lang="en-US" sz="2000" i="1" dirty="0">
                <a:ea typeface="ＭＳ Ｐゴシック" charset="-128"/>
                <a:cs typeface="ＭＳ Ｐゴシック" charset="-128"/>
              </a:rPr>
              <a:t>tilt/twist </a:t>
            </a:r>
            <a:r>
              <a:rPr lang="en-US" sz="2000" dirty="0">
                <a:ea typeface="ＭＳ Ｐゴシック" charset="-128"/>
                <a:cs typeface="ＭＳ Ｐゴシック" charset="-128"/>
              </a:rPr>
              <a:t>concept.</a:t>
            </a:r>
          </a:p>
          <a:p>
            <a:pPr>
              <a:lnSpc>
                <a:spcPct val="90000"/>
              </a:lnSpc>
            </a:pPr>
            <a:r>
              <a:rPr lang="en-US" sz="2000" dirty="0"/>
              <a:t>The choice of the particular facet </a:t>
            </a:r>
            <a:br>
              <a:rPr lang="en-US" sz="2000" dirty="0"/>
            </a:br>
            <a:r>
              <a:rPr lang="en-US" sz="2000" dirty="0"/>
              <a:t>defines the GB normal, and the </a:t>
            </a:r>
            <a:br>
              <a:rPr lang="en-US" sz="2000" dirty="0"/>
            </a:br>
            <a:r>
              <a:rPr lang="en-US" sz="2000" dirty="0"/>
              <a:t>rotation defines the misorientation.</a:t>
            </a:r>
          </a:p>
          <a:p>
            <a:pPr>
              <a:lnSpc>
                <a:spcPct val="90000"/>
              </a:lnSpc>
            </a:pPr>
            <a:r>
              <a:rPr lang="en-US" sz="2000" dirty="0">
                <a:ea typeface="ＭＳ Ｐゴシック" charset="-128"/>
                <a:cs typeface="ＭＳ Ｐゴシック" charset="-128"/>
              </a:rPr>
              <a:t>Note: the misorientation axis is,</a:t>
            </a:r>
            <a:br>
              <a:rPr lang="en-US" sz="2000" dirty="0">
                <a:ea typeface="ＭＳ Ｐゴシック" charset="-128"/>
                <a:cs typeface="ＭＳ Ｐゴシック" charset="-128"/>
              </a:rPr>
            </a:br>
            <a:r>
              <a:rPr lang="en-US" sz="2000" dirty="0">
                <a:ea typeface="ＭＳ Ｐゴシック" charset="-128"/>
                <a:cs typeface="ＭＳ Ｐゴシック" charset="-128"/>
              </a:rPr>
              <a:t>in general, unrelated to the boundary</a:t>
            </a:r>
            <a:br>
              <a:rPr lang="en-US" sz="2000" dirty="0">
                <a:ea typeface="ＭＳ Ｐゴシック" charset="-128"/>
                <a:cs typeface="ＭＳ Ｐゴシック" charset="-128"/>
              </a:rPr>
            </a:br>
            <a:r>
              <a:rPr lang="en-US" sz="2000" dirty="0">
                <a:ea typeface="ＭＳ Ｐゴシック" charset="-128"/>
                <a:cs typeface="ＭＳ Ｐゴシック" charset="-128"/>
              </a:rPr>
              <a:t>plane.</a:t>
            </a:r>
          </a:p>
        </p:txBody>
      </p:sp>
      <p:pic>
        <p:nvPicPr>
          <p:cNvPr id="5" name="Picture 4" descr="twist-GB-medium.gif"/>
          <p:cNvPicPr>
            <a:picLocks noChangeAspect="1"/>
          </p:cNvPicPr>
          <p:nvPr/>
        </p:nvPicPr>
        <p:blipFill>
          <a:blip r:embed="rId3"/>
          <a:stretch>
            <a:fillRect/>
          </a:stretch>
        </p:blipFill>
        <p:spPr>
          <a:xfrm>
            <a:off x="5105400" y="3479800"/>
            <a:ext cx="3378200" cy="3378200"/>
          </a:xfrm>
          <a:prstGeom prst="rect">
            <a:avLst/>
          </a:prstGeom>
        </p:spPr>
      </p:pic>
      <p:sp>
        <p:nvSpPr>
          <p:cNvPr id="6" name="Rectangle 5"/>
          <p:cNvSpPr/>
          <p:nvPr/>
        </p:nvSpPr>
        <p:spPr>
          <a:xfrm>
            <a:off x="990600" y="5892224"/>
            <a:ext cx="3810000" cy="584776"/>
          </a:xfrm>
          <a:prstGeom prst="rect">
            <a:avLst/>
          </a:prstGeom>
        </p:spPr>
        <p:txBody>
          <a:bodyPr wrap="square">
            <a:spAutoFit/>
          </a:bodyPr>
          <a:lstStyle/>
          <a:p>
            <a:r>
              <a:rPr lang="en-US" dirty="0"/>
              <a:t>http://</a:t>
            </a:r>
            <a:r>
              <a:rPr lang="en-US" dirty="0" err="1"/>
              <a:t>www.lce.hut.fi/research/eas/nanosystems/proj_gb</a:t>
            </a:r>
            <a:r>
              <a:rPr lang="en-US" dirty="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p>
            <a:fld id="{04745B88-E506-7142-872D-01E8ED79EA14}" type="slidenum">
              <a:rPr lang="en-US" smtClean="0"/>
              <a:pPr/>
              <a:t>13</a:t>
            </a:fld>
            <a:endParaRPr lang="en-US"/>
          </a:p>
        </p:txBody>
      </p:sp>
      <p:sp>
        <p:nvSpPr>
          <p:cNvPr id="35843" name="Rectangle 2"/>
          <p:cNvSpPr>
            <a:spLocks noGrp="1" noChangeArrowheads="1"/>
          </p:cNvSpPr>
          <p:nvPr>
            <p:ph type="title"/>
          </p:nvPr>
        </p:nvSpPr>
        <p:spPr/>
        <p:txBody>
          <a:bodyPr/>
          <a:lstStyle/>
          <a:p>
            <a:r>
              <a:rPr lang="en-US">
                <a:ea typeface="ＭＳ Ｐゴシック" charset="-128"/>
                <a:cs typeface="ＭＳ Ｐゴシック" charset="-128"/>
              </a:rPr>
              <a:t>Differences in Orientation</a:t>
            </a:r>
          </a:p>
        </p:txBody>
      </p:sp>
      <p:sp>
        <p:nvSpPr>
          <p:cNvPr id="35844" name="Rectangle 3"/>
          <p:cNvSpPr>
            <a:spLocks noGrp="1" noChangeArrowheads="1"/>
          </p:cNvSpPr>
          <p:nvPr>
            <p:ph type="body" idx="1"/>
          </p:nvPr>
        </p:nvSpPr>
        <p:spPr>
          <a:xfrm>
            <a:off x="685800" y="1447800"/>
            <a:ext cx="7924800" cy="4800600"/>
          </a:xfrm>
        </p:spPr>
        <p:txBody>
          <a:bodyPr/>
          <a:lstStyle/>
          <a:p>
            <a:r>
              <a:rPr lang="en-US" sz="2000" dirty="0">
                <a:ea typeface="ＭＳ Ｐゴシック" charset="-128"/>
                <a:cs typeface="ＭＳ Ｐゴシック" charset="-128"/>
              </a:rPr>
              <a:t>Preparation for the math of misorientations: the difference in orientation between two grains is a transformation, just as an orientation is the </a:t>
            </a:r>
            <a:r>
              <a:rPr lang="en-US" sz="2000" dirty="0"/>
              <a:t>transformation that </a:t>
            </a:r>
            <a:r>
              <a:rPr lang="en-US" sz="2000" dirty="0">
                <a:ea typeface="ＭＳ Ｐゴシック" charset="-128"/>
                <a:cs typeface="ＭＳ Ｐゴシック" charset="-128"/>
              </a:rPr>
              <a:t>describes a texture component.</a:t>
            </a:r>
          </a:p>
          <a:p>
            <a:r>
              <a:rPr lang="en-US" sz="2000" dirty="0">
                <a:ea typeface="ＭＳ Ｐゴシック" charset="-128"/>
                <a:cs typeface="ＭＳ Ｐゴシック" charset="-128"/>
              </a:rPr>
              <a:t>Convention: we use different methods (axis-angle , or </a:t>
            </a:r>
            <a:r>
              <a:rPr lang="en-US" sz="2000" dirty="0" err="1">
                <a:ea typeface="ＭＳ Ｐゴシック" charset="-128"/>
                <a:cs typeface="ＭＳ Ｐゴシック" charset="-128"/>
              </a:rPr>
              <a:t>Rodrigues</a:t>
            </a:r>
            <a:r>
              <a:rPr lang="en-US" sz="2000" dirty="0">
                <a:ea typeface="ＭＳ Ｐゴシック" charset="-128"/>
                <a:cs typeface="ＭＳ Ｐゴシック" charset="-128"/>
              </a:rPr>
              <a:t> vectors) to describe GB misorientation than we do for texture.  This is because the rotation axis is often important in terms of </a:t>
            </a:r>
            <a:r>
              <a:rPr lang="en-US" sz="2000" dirty="0"/>
              <a:t>its crystallographic alignment (by contrast to orientations, where it is generally of minor interest).</a:t>
            </a:r>
            <a:endParaRPr lang="en-US" sz="2000" dirty="0">
              <a:ea typeface="ＭＳ Ｐゴシック" charset="-128"/>
              <a:cs typeface="ＭＳ Ｐゴシック" charset="-128"/>
            </a:endParaRPr>
          </a:p>
          <a:p>
            <a:r>
              <a:rPr lang="en-US" sz="2000" dirty="0">
                <a:ea typeface="ＭＳ Ｐゴシック" charset="-128"/>
                <a:cs typeface="ＭＳ Ｐゴシック" charset="-128"/>
              </a:rPr>
              <a:t>Note that we could use Euler angles for everything,</a:t>
            </a:r>
            <a:r>
              <a:rPr lang="en-US" sz="2000" dirty="0"/>
              <a:t> – see for example </a:t>
            </a:r>
            <a:r>
              <a:rPr lang="en-US" altLang="ja-JP" sz="2000" dirty="0"/>
              <a:t>Zhao, J. and B. L. Adams (1988). "Definition of an asymmetric domain for </a:t>
            </a:r>
            <a:r>
              <a:rPr lang="en-US" altLang="ja-JP" sz="2000" dirty="0" err="1"/>
              <a:t>intercrystalline</a:t>
            </a:r>
            <a:r>
              <a:rPr lang="en-US" altLang="ja-JP" sz="2000" dirty="0"/>
              <a:t> misorientation in cubic materials in the space of Euler angles." </a:t>
            </a:r>
            <a:r>
              <a:rPr lang="en-US" altLang="ja-JP" sz="2000" i="1" dirty="0" err="1"/>
              <a:t>Acta</a:t>
            </a:r>
            <a:r>
              <a:rPr lang="en-US" altLang="ja-JP" sz="2000" i="1" dirty="0"/>
              <a:t> </a:t>
            </a:r>
            <a:r>
              <a:rPr lang="en-US" altLang="ja-JP" sz="2000" i="1" dirty="0" err="1"/>
              <a:t>Crystallographica</a:t>
            </a:r>
            <a:r>
              <a:rPr lang="en-US" altLang="ja-JP" sz="2000" dirty="0"/>
              <a:t> </a:t>
            </a:r>
            <a:r>
              <a:rPr lang="en-US" altLang="ja-JP" sz="2000" b="1" dirty="0"/>
              <a:t>A44</a:t>
            </a:r>
            <a:r>
              <a:rPr lang="en-US" altLang="ja-JP" sz="2000" dirty="0"/>
              <a:t>: 326-336</a:t>
            </a:r>
            <a:r>
              <a:rPr lang="en-US" sz="2000" dirty="0">
                <a:ea typeface="ＭＳ Ｐゴシック" charset="-128"/>
                <a:cs typeface="ＭＳ Ｐゴシック" charset="-128"/>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2"/>
          </p:nvPr>
        </p:nvSpPr>
        <p:spPr>
          <a:noFill/>
        </p:spPr>
        <p:txBody>
          <a:bodyPr/>
          <a:lstStyle/>
          <a:p>
            <a:fld id="{470F189A-6278-8B44-BB34-D7731F0D3E15}" type="slidenum">
              <a:rPr lang="en-US" smtClean="0"/>
              <a:pPr/>
              <a:t>14</a:t>
            </a:fld>
            <a:endParaRPr lang="en-US"/>
          </a:p>
        </p:txBody>
      </p:sp>
      <p:sp>
        <p:nvSpPr>
          <p:cNvPr id="41987" name="Rectangle 2"/>
          <p:cNvSpPr>
            <a:spLocks noGrp="1" noChangeArrowheads="1"/>
          </p:cNvSpPr>
          <p:nvPr>
            <p:ph type="title"/>
          </p:nvPr>
        </p:nvSpPr>
        <p:spPr/>
        <p:txBody>
          <a:bodyPr/>
          <a:lstStyle/>
          <a:p>
            <a:r>
              <a:rPr lang="en-US">
                <a:ea typeface="ＭＳ Ｐゴシック" charset="-128"/>
                <a:cs typeface="ＭＳ Ｐゴシック" charset="-128"/>
              </a:rPr>
              <a:t>Alternate Diagram</a:t>
            </a:r>
          </a:p>
        </p:txBody>
      </p:sp>
      <p:sp>
        <p:nvSpPr>
          <p:cNvPr id="41988" name="Line 3"/>
          <p:cNvSpPr>
            <a:spLocks noChangeShapeType="1"/>
          </p:cNvSpPr>
          <p:nvPr/>
        </p:nvSpPr>
        <p:spPr bwMode="auto">
          <a:xfrm>
            <a:off x="2971800" y="3733800"/>
            <a:ext cx="3505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989" name="Line 4"/>
          <p:cNvSpPr>
            <a:spLocks noChangeShapeType="1"/>
          </p:cNvSpPr>
          <p:nvPr/>
        </p:nvSpPr>
        <p:spPr bwMode="auto">
          <a:xfrm flipV="1">
            <a:off x="6477000" y="2362200"/>
            <a:ext cx="1143000" cy="1371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990" name="Line 5"/>
          <p:cNvSpPr>
            <a:spLocks noChangeShapeType="1"/>
          </p:cNvSpPr>
          <p:nvPr/>
        </p:nvSpPr>
        <p:spPr bwMode="auto">
          <a:xfrm flipV="1">
            <a:off x="1828800" y="3733800"/>
            <a:ext cx="1143000" cy="1371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991" name="Line 6"/>
          <p:cNvSpPr>
            <a:spLocks noChangeShapeType="1"/>
          </p:cNvSpPr>
          <p:nvPr/>
        </p:nvSpPr>
        <p:spPr bwMode="auto">
          <a:xfrm flipH="1" flipV="1">
            <a:off x="1600200" y="1981200"/>
            <a:ext cx="1371600" cy="1752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992" name="Line 7"/>
          <p:cNvSpPr>
            <a:spLocks noChangeShapeType="1"/>
          </p:cNvSpPr>
          <p:nvPr/>
        </p:nvSpPr>
        <p:spPr bwMode="auto">
          <a:xfrm flipH="1" flipV="1">
            <a:off x="6477000" y="3733800"/>
            <a:ext cx="1371600" cy="1752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993" name="AutoShape 8"/>
          <p:cNvSpPr>
            <a:spLocks noChangeArrowheads="1"/>
          </p:cNvSpPr>
          <p:nvPr/>
        </p:nvSpPr>
        <p:spPr bwMode="auto">
          <a:xfrm rot="-2150089">
            <a:off x="3627438" y="2117725"/>
            <a:ext cx="838200" cy="914400"/>
          </a:xfrm>
          <a:prstGeom prst="cube">
            <a:avLst>
              <a:gd name="adj" fmla="val 25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41994" name="AutoShape 9"/>
          <p:cNvSpPr>
            <a:spLocks noChangeArrowheads="1"/>
          </p:cNvSpPr>
          <p:nvPr/>
        </p:nvSpPr>
        <p:spPr bwMode="auto">
          <a:xfrm rot="950973">
            <a:off x="4618038" y="4327525"/>
            <a:ext cx="914400" cy="914400"/>
          </a:xfrm>
          <a:prstGeom prst="cube">
            <a:avLst>
              <a:gd name="adj" fmla="val 25000"/>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sp>
        <p:nvSpPr>
          <p:cNvPr id="41995" name="Text Box 10"/>
          <p:cNvSpPr txBox="1">
            <a:spLocks noChangeArrowheads="1"/>
          </p:cNvSpPr>
          <p:nvPr/>
        </p:nvSpPr>
        <p:spPr bwMode="auto">
          <a:xfrm>
            <a:off x="5592763" y="4983163"/>
            <a:ext cx="579437" cy="579437"/>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Times" charset="0"/>
              </a:rPr>
              <a:t>g</a:t>
            </a:r>
            <a:r>
              <a:rPr lang="en-US" sz="3200" baseline="-25000">
                <a:solidFill>
                  <a:schemeClr val="accent2"/>
                </a:solidFill>
                <a:latin typeface="Times" charset="0"/>
              </a:rPr>
              <a:t>A</a:t>
            </a:r>
            <a:endParaRPr lang="en-US" sz="3200">
              <a:latin typeface="Times" charset="0"/>
            </a:endParaRPr>
          </a:p>
        </p:txBody>
      </p:sp>
      <p:sp>
        <p:nvSpPr>
          <p:cNvPr id="41996" name="Text Box 11"/>
          <p:cNvSpPr txBox="1">
            <a:spLocks noChangeArrowheads="1"/>
          </p:cNvSpPr>
          <p:nvPr/>
        </p:nvSpPr>
        <p:spPr bwMode="auto">
          <a:xfrm>
            <a:off x="4465638" y="1736725"/>
            <a:ext cx="565150" cy="579438"/>
          </a:xfrm>
          <a:prstGeom prst="rect">
            <a:avLst/>
          </a:prstGeom>
          <a:noFill/>
          <a:ln w="9525">
            <a:noFill/>
            <a:miter lim="800000"/>
            <a:headEnd/>
            <a:tailEnd/>
          </a:ln>
        </p:spPr>
        <p:txBody>
          <a:bodyPr wrap="none">
            <a:prstTxWarp prst="textNoShape">
              <a:avLst/>
            </a:prstTxWarp>
            <a:spAutoFit/>
          </a:bodyPr>
          <a:lstStyle/>
          <a:p>
            <a:r>
              <a:rPr lang="en-US" sz="3200">
                <a:solidFill>
                  <a:srgbClr val="008000"/>
                </a:solidFill>
                <a:latin typeface="Times" charset="0"/>
              </a:rPr>
              <a:t>g</a:t>
            </a:r>
            <a:r>
              <a:rPr lang="en-US" sz="3200" baseline="-25000">
                <a:solidFill>
                  <a:srgbClr val="008000"/>
                </a:solidFill>
                <a:latin typeface="Times" charset="0"/>
              </a:rPr>
              <a:t>B</a:t>
            </a:r>
            <a:endParaRPr lang="en-US" sz="3200">
              <a:latin typeface="Times" charset="0"/>
            </a:endParaRPr>
          </a:p>
        </p:txBody>
      </p:sp>
      <p:sp>
        <p:nvSpPr>
          <p:cNvPr id="41997" name="Text Box 12"/>
          <p:cNvSpPr txBox="1">
            <a:spLocks noChangeArrowheads="1"/>
          </p:cNvSpPr>
          <p:nvPr/>
        </p:nvSpPr>
        <p:spPr bwMode="auto">
          <a:xfrm>
            <a:off x="7239000" y="3429000"/>
            <a:ext cx="565150" cy="579438"/>
          </a:xfrm>
          <a:prstGeom prst="rect">
            <a:avLst/>
          </a:prstGeom>
          <a:noFill/>
          <a:ln w="9525">
            <a:noFill/>
            <a:miter lim="800000"/>
            <a:headEnd/>
            <a:tailEnd/>
          </a:ln>
        </p:spPr>
        <p:txBody>
          <a:bodyPr wrap="none">
            <a:prstTxWarp prst="textNoShape">
              <a:avLst/>
            </a:prstTxWarp>
            <a:spAutoFit/>
          </a:bodyPr>
          <a:lstStyle/>
          <a:p>
            <a:r>
              <a:rPr lang="en-US" sz="3200">
                <a:latin typeface="Times" charset="0"/>
              </a:rPr>
              <a:t>g</a:t>
            </a:r>
            <a:r>
              <a:rPr lang="en-US" sz="3200" baseline="-25000">
                <a:latin typeface="Times" charset="0"/>
              </a:rPr>
              <a:t>C</a:t>
            </a:r>
            <a:endParaRPr lang="en-US" sz="3200">
              <a:latin typeface="Times" charset="0"/>
            </a:endParaRPr>
          </a:p>
        </p:txBody>
      </p:sp>
      <p:sp>
        <p:nvSpPr>
          <p:cNvPr id="41998" name="Text Box 13"/>
          <p:cNvSpPr txBox="1">
            <a:spLocks noChangeArrowheads="1"/>
          </p:cNvSpPr>
          <p:nvPr/>
        </p:nvSpPr>
        <p:spPr bwMode="auto">
          <a:xfrm>
            <a:off x="1447800" y="3138488"/>
            <a:ext cx="579438" cy="579437"/>
          </a:xfrm>
          <a:prstGeom prst="rect">
            <a:avLst/>
          </a:prstGeom>
          <a:noFill/>
          <a:ln w="9525">
            <a:noFill/>
            <a:miter lim="800000"/>
            <a:headEnd/>
            <a:tailEnd/>
          </a:ln>
        </p:spPr>
        <p:txBody>
          <a:bodyPr wrap="none">
            <a:prstTxWarp prst="textNoShape">
              <a:avLst/>
            </a:prstTxWarp>
            <a:spAutoFit/>
          </a:bodyPr>
          <a:lstStyle/>
          <a:p>
            <a:r>
              <a:rPr lang="en-US" sz="3200">
                <a:latin typeface="Times" charset="0"/>
              </a:rPr>
              <a:t>g</a:t>
            </a:r>
            <a:r>
              <a:rPr lang="en-US" sz="3200" baseline="-25000">
                <a:latin typeface="Times" charset="0"/>
              </a:rPr>
              <a:t>D</a:t>
            </a:r>
            <a:endParaRPr lang="en-US" sz="3200">
              <a:latin typeface="Times" charset="0"/>
            </a:endParaRPr>
          </a:p>
        </p:txBody>
      </p:sp>
      <p:sp>
        <p:nvSpPr>
          <p:cNvPr id="41999" name="Text Box 14"/>
          <p:cNvSpPr txBox="1">
            <a:spLocks noChangeArrowheads="1"/>
          </p:cNvSpPr>
          <p:nvPr/>
        </p:nvSpPr>
        <p:spPr bwMode="auto">
          <a:xfrm>
            <a:off x="2286000" y="5167313"/>
            <a:ext cx="1138238" cy="579437"/>
          </a:xfrm>
          <a:prstGeom prst="rect">
            <a:avLst/>
          </a:prstGeom>
          <a:noFill/>
          <a:ln w="9525">
            <a:noFill/>
            <a:miter lim="800000"/>
            <a:headEnd/>
            <a:tailEnd/>
          </a:ln>
        </p:spPr>
        <p:txBody>
          <a:bodyPr wrap="none">
            <a:prstTxWarp prst="textNoShape">
              <a:avLst/>
            </a:prstTxWarp>
            <a:spAutoFit/>
          </a:bodyPr>
          <a:lstStyle/>
          <a:p>
            <a:r>
              <a:rPr lang="en-US" sz="3200">
                <a:latin typeface="Times" charset="0"/>
              </a:rPr>
              <a:t>TJ</a:t>
            </a:r>
            <a:r>
              <a:rPr lang="en-US" sz="3200" baseline="-25000">
                <a:latin typeface="Times" charset="0"/>
              </a:rPr>
              <a:t>ABC</a:t>
            </a:r>
            <a:endParaRPr lang="en-US" sz="3200">
              <a:latin typeface="Times" charset="0"/>
            </a:endParaRPr>
          </a:p>
        </p:txBody>
      </p:sp>
      <p:sp>
        <p:nvSpPr>
          <p:cNvPr id="42000" name="Line 15"/>
          <p:cNvSpPr>
            <a:spLocks noChangeShapeType="1"/>
          </p:cNvSpPr>
          <p:nvPr/>
        </p:nvSpPr>
        <p:spPr bwMode="auto">
          <a:xfrm flipV="1">
            <a:off x="2667000" y="3886200"/>
            <a:ext cx="304800" cy="1219200"/>
          </a:xfrm>
          <a:prstGeom prst="line">
            <a:avLst/>
          </a:prstGeom>
          <a:noFill/>
          <a:ln w="9525">
            <a:solidFill>
              <a:srgbClr val="FF0000"/>
            </a:solidFill>
            <a:prstDash val="sysDot"/>
            <a:round/>
            <a:headEnd/>
            <a:tailEnd type="triangle" w="med" len="med"/>
          </a:ln>
        </p:spPr>
        <p:txBody>
          <a:bodyPr wrap="none" anchor="ctr">
            <a:prstTxWarp prst="textNoShape">
              <a:avLst/>
            </a:prstTxWarp>
          </a:bodyPr>
          <a:lstStyle/>
          <a:p>
            <a:endParaRPr lang="en-US"/>
          </a:p>
        </p:txBody>
      </p:sp>
      <p:sp>
        <p:nvSpPr>
          <p:cNvPr id="42001" name="Text Box 16"/>
          <p:cNvSpPr txBox="1">
            <a:spLocks noChangeArrowheads="1"/>
          </p:cNvSpPr>
          <p:nvPr/>
        </p:nvSpPr>
        <p:spPr bwMode="auto">
          <a:xfrm>
            <a:off x="6553200" y="1676400"/>
            <a:ext cx="1138238" cy="579438"/>
          </a:xfrm>
          <a:prstGeom prst="rect">
            <a:avLst/>
          </a:prstGeom>
          <a:noFill/>
          <a:ln w="9525">
            <a:noFill/>
            <a:miter lim="800000"/>
            <a:headEnd/>
            <a:tailEnd/>
          </a:ln>
        </p:spPr>
        <p:txBody>
          <a:bodyPr wrap="none">
            <a:prstTxWarp prst="textNoShape">
              <a:avLst/>
            </a:prstTxWarp>
            <a:spAutoFit/>
          </a:bodyPr>
          <a:lstStyle/>
          <a:p>
            <a:r>
              <a:rPr lang="en-US" sz="3200">
                <a:latin typeface="Times" charset="0"/>
              </a:rPr>
              <a:t>TJ</a:t>
            </a:r>
            <a:r>
              <a:rPr lang="en-US" sz="3200" baseline="-25000">
                <a:latin typeface="Times" charset="0"/>
              </a:rPr>
              <a:t>ACB</a:t>
            </a:r>
            <a:endParaRPr lang="en-US" sz="3200">
              <a:latin typeface="Times" charset="0"/>
            </a:endParaRPr>
          </a:p>
        </p:txBody>
      </p:sp>
      <p:sp>
        <p:nvSpPr>
          <p:cNvPr id="42002" name="Line 17"/>
          <p:cNvSpPr>
            <a:spLocks noChangeShapeType="1"/>
          </p:cNvSpPr>
          <p:nvPr/>
        </p:nvSpPr>
        <p:spPr bwMode="auto">
          <a:xfrm flipH="1">
            <a:off x="6477000" y="2209800"/>
            <a:ext cx="381000" cy="1371600"/>
          </a:xfrm>
          <a:prstGeom prst="line">
            <a:avLst/>
          </a:prstGeom>
          <a:noFill/>
          <a:ln w="9525">
            <a:solidFill>
              <a:srgbClr val="FF0000"/>
            </a:solidFill>
            <a:prstDash val="sysDot"/>
            <a:round/>
            <a:headEnd/>
            <a:tailEnd type="triangle" w="med" len="med"/>
          </a:ln>
        </p:spPr>
        <p:txBody>
          <a:bodyPr wrap="none" anchor="ctr">
            <a:prstTxWarp prst="textNoShape">
              <a:avLst/>
            </a:prstTxWarp>
          </a:bodyPr>
          <a:lstStyle/>
          <a:p>
            <a:endParaRPr lang="en-US"/>
          </a:p>
        </p:txBody>
      </p:sp>
      <p:sp>
        <p:nvSpPr>
          <p:cNvPr id="42003" name="AutoShape 18"/>
          <p:cNvSpPr>
            <a:spLocks noChangeArrowheads="1"/>
          </p:cNvSpPr>
          <p:nvPr/>
        </p:nvSpPr>
        <p:spPr bwMode="auto">
          <a:xfrm>
            <a:off x="4343400" y="3124200"/>
            <a:ext cx="381000" cy="990600"/>
          </a:xfrm>
          <a:prstGeom prst="upArrow">
            <a:avLst>
              <a:gd name="adj1" fmla="val 50000"/>
              <a:gd name="adj2" fmla="val 650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42004" name="Text Box 19"/>
          <p:cNvSpPr txBox="1">
            <a:spLocks noChangeArrowheads="1"/>
          </p:cNvSpPr>
          <p:nvPr/>
        </p:nvSpPr>
        <p:spPr bwMode="auto">
          <a:xfrm>
            <a:off x="4784725" y="3017838"/>
            <a:ext cx="1182688" cy="579437"/>
          </a:xfrm>
          <a:prstGeom prst="rect">
            <a:avLst/>
          </a:prstGeom>
          <a:noFill/>
          <a:ln w="9525">
            <a:noFill/>
            <a:miter lim="800000"/>
            <a:headEnd/>
            <a:tailEnd/>
          </a:ln>
        </p:spPr>
        <p:txBody>
          <a:bodyPr wrap="none">
            <a:prstTxWarp prst="textNoShape">
              <a:avLst/>
            </a:prstTxWarp>
            <a:spAutoFit/>
          </a:bodyPr>
          <a:lstStyle/>
          <a:p>
            <a:r>
              <a:rPr lang="en-US" sz="3200">
                <a:solidFill>
                  <a:srgbClr val="FF0000"/>
                </a:solidFill>
                <a:latin typeface="Times" charset="0"/>
              </a:rPr>
              <a:t>g</a:t>
            </a:r>
            <a:r>
              <a:rPr lang="en-US" sz="3200" baseline="-25000">
                <a:solidFill>
                  <a:srgbClr val="FF0000"/>
                </a:solidFill>
                <a:latin typeface="Times" charset="0"/>
              </a:rPr>
              <a:t>B</a:t>
            </a:r>
            <a:r>
              <a:rPr lang="en-US" sz="3200">
                <a:solidFill>
                  <a:srgbClr val="FF0000"/>
                </a:solidFill>
                <a:latin typeface="Times" charset="0"/>
              </a:rPr>
              <a:t>g</a:t>
            </a:r>
            <a:r>
              <a:rPr lang="en-US" sz="3200" baseline="-25000">
                <a:solidFill>
                  <a:srgbClr val="FF0000"/>
                </a:solidFill>
                <a:latin typeface="Times" charset="0"/>
              </a:rPr>
              <a:t>A</a:t>
            </a:r>
            <a:r>
              <a:rPr lang="en-US" sz="3200" baseline="30000">
                <a:solidFill>
                  <a:srgbClr val="FF0000"/>
                </a:solidFill>
                <a:latin typeface="Times" charset="0"/>
              </a:rPr>
              <a:t>-1</a:t>
            </a:r>
            <a:endParaRPr lang="en-US" sz="3200" baseline="-25000">
              <a:solidFill>
                <a:srgbClr val="FF0000"/>
              </a:solidFill>
              <a:latin typeface="Times"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Slide Number Placeholder 4"/>
          <p:cNvSpPr>
            <a:spLocks noGrp="1"/>
          </p:cNvSpPr>
          <p:nvPr>
            <p:ph type="sldNum" sz="quarter" idx="12"/>
          </p:nvPr>
        </p:nvSpPr>
        <p:spPr>
          <a:noFill/>
        </p:spPr>
        <p:txBody>
          <a:bodyPr/>
          <a:lstStyle/>
          <a:p>
            <a:fld id="{520C85CA-5444-654F-9084-523E2BA610CF}" type="slidenum">
              <a:rPr lang="en-US" smtClean="0"/>
              <a:pPr/>
              <a:t>15</a:t>
            </a:fld>
            <a:endParaRPr lang="en-US"/>
          </a:p>
        </p:txBody>
      </p:sp>
      <p:sp>
        <p:nvSpPr>
          <p:cNvPr id="88068" name="Rectangle 2"/>
          <p:cNvSpPr>
            <a:spLocks noGrp="1" noChangeArrowheads="1"/>
          </p:cNvSpPr>
          <p:nvPr>
            <p:ph type="title"/>
          </p:nvPr>
        </p:nvSpPr>
        <p:spPr/>
        <p:txBody>
          <a:bodyPr/>
          <a:lstStyle/>
          <a:p>
            <a:r>
              <a:rPr lang="en-US">
                <a:ea typeface="ＭＳ Ｐゴシック" charset="-128"/>
                <a:cs typeface="ＭＳ Ｐゴシック" charset="-128"/>
              </a:rPr>
              <a:t>Switching Symmetry</a:t>
            </a:r>
          </a:p>
        </p:txBody>
      </p:sp>
      <p:sp>
        <p:nvSpPr>
          <p:cNvPr id="88069" name="Line 3"/>
          <p:cNvSpPr>
            <a:spLocks noChangeShapeType="1"/>
          </p:cNvSpPr>
          <p:nvPr/>
        </p:nvSpPr>
        <p:spPr bwMode="auto">
          <a:xfrm>
            <a:off x="2971800" y="3733800"/>
            <a:ext cx="3505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8070" name="Line 4"/>
          <p:cNvSpPr>
            <a:spLocks noChangeShapeType="1"/>
          </p:cNvSpPr>
          <p:nvPr/>
        </p:nvSpPr>
        <p:spPr bwMode="auto">
          <a:xfrm flipV="1">
            <a:off x="6477000" y="2362200"/>
            <a:ext cx="1143000" cy="1371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8071" name="Line 5"/>
          <p:cNvSpPr>
            <a:spLocks noChangeShapeType="1"/>
          </p:cNvSpPr>
          <p:nvPr/>
        </p:nvSpPr>
        <p:spPr bwMode="auto">
          <a:xfrm flipV="1">
            <a:off x="1828800" y="3733800"/>
            <a:ext cx="1143000" cy="1371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8072" name="Line 6"/>
          <p:cNvSpPr>
            <a:spLocks noChangeShapeType="1"/>
          </p:cNvSpPr>
          <p:nvPr/>
        </p:nvSpPr>
        <p:spPr bwMode="auto">
          <a:xfrm flipH="1" flipV="1">
            <a:off x="1600200" y="1981200"/>
            <a:ext cx="1371600" cy="1752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8073" name="Line 7"/>
          <p:cNvSpPr>
            <a:spLocks noChangeShapeType="1"/>
          </p:cNvSpPr>
          <p:nvPr/>
        </p:nvSpPr>
        <p:spPr bwMode="auto">
          <a:xfrm flipH="1" flipV="1">
            <a:off x="6477000" y="3733800"/>
            <a:ext cx="1371600" cy="1752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8074" name="AutoShape 8"/>
          <p:cNvSpPr>
            <a:spLocks noChangeArrowheads="1"/>
          </p:cNvSpPr>
          <p:nvPr/>
        </p:nvSpPr>
        <p:spPr bwMode="auto">
          <a:xfrm rot="-2150089">
            <a:off x="3627438" y="2117725"/>
            <a:ext cx="838200" cy="914400"/>
          </a:xfrm>
          <a:prstGeom prst="cube">
            <a:avLst>
              <a:gd name="adj" fmla="val 25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88075" name="AutoShape 9"/>
          <p:cNvSpPr>
            <a:spLocks noChangeArrowheads="1"/>
          </p:cNvSpPr>
          <p:nvPr/>
        </p:nvSpPr>
        <p:spPr bwMode="auto">
          <a:xfrm rot="950973">
            <a:off x="4618038" y="4327525"/>
            <a:ext cx="914400" cy="914400"/>
          </a:xfrm>
          <a:prstGeom prst="cube">
            <a:avLst>
              <a:gd name="adj" fmla="val 25000"/>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sp>
        <p:nvSpPr>
          <p:cNvPr id="88076" name="Text Box 10"/>
          <p:cNvSpPr txBox="1">
            <a:spLocks noChangeArrowheads="1"/>
          </p:cNvSpPr>
          <p:nvPr/>
        </p:nvSpPr>
        <p:spPr bwMode="auto">
          <a:xfrm>
            <a:off x="5638800" y="4419600"/>
            <a:ext cx="579438" cy="579438"/>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Times" charset="0"/>
              </a:rPr>
              <a:t>g</a:t>
            </a:r>
            <a:r>
              <a:rPr lang="en-US" sz="3200" baseline="-25000">
                <a:solidFill>
                  <a:schemeClr val="accent2"/>
                </a:solidFill>
                <a:latin typeface="Times" charset="0"/>
              </a:rPr>
              <a:t>A</a:t>
            </a:r>
            <a:endParaRPr lang="en-US" sz="3200">
              <a:latin typeface="Times" charset="0"/>
            </a:endParaRPr>
          </a:p>
        </p:txBody>
      </p:sp>
      <p:sp>
        <p:nvSpPr>
          <p:cNvPr id="88077" name="Text Box 11"/>
          <p:cNvSpPr txBox="1">
            <a:spLocks noChangeArrowheads="1"/>
          </p:cNvSpPr>
          <p:nvPr/>
        </p:nvSpPr>
        <p:spPr bwMode="auto">
          <a:xfrm>
            <a:off x="4465638" y="1736725"/>
            <a:ext cx="565150" cy="579438"/>
          </a:xfrm>
          <a:prstGeom prst="rect">
            <a:avLst/>
          </a:prstGeom>
          <a:noFill/>
          <a:ln w="9525">
            <a:noFill/>
            <a:miter lim="800000"/>
            <a:headEnd/>
            <a:tailEnd/>
          </a:ln>
        </p:spPr>
        <p:txBody>
          <a:bodyPr wrap="none">
            <a:prstTxWarp prst="textNoShape">
              <a:avLst/>
            </a:prstTxWarp>
            <a:spAutoFit/>
          </a:bodyPr>
          <a:lstStyle/>
          <a:p>
            <a:r>
              <a:rPr lang="en-US" sz="3200">
                <a:solidFill>
                  <a:srgbClr val="008000"/>
                </a:solidFill>
                <a:latin typeface="Times" charset="0"/>
              </a:rPr>
              <a:t>g</a:t>
            </a:r>
            <a:r>
              <a:rPr lang="en-US" sz="3200" baseline="-25000">
                <a:solidFill>
                  <a:srgbClr val="008000"/>
                </a:solidFill>
                <a:latin typeface="Times" charset="0"/>
              </a:rPr>
              <a:t>B</a:t>
            </a:r>
            <a:endParaRPr lang="en-US" sz="3200">
              <a:latin typeface="Times" charset="0"/>
            </a:endParaRPr>
          </a:p>
        </p:txBody>
      </p:sp>
      <p:sp>
        <p:nvSpPr>
          <p:cNvPr id="88078" name="Text Box 12"/>
          <p:cNvSpPr txBox="1">
            <a:spLocks noChangeArrowheads="1"/>
          </p:cNvSpPr>
          <p:nvPr/>
        </p:nvSpPr>
        <p:spPr bwMode="auto">
          <a:xfrm>
            <a:off x="4784725" y="2947988"/>
            <a:ext cx="3922713" cy="701675"/>
          </a:xfrm>
          <a:prstGeom prst="rect">
            <a:avLst/>
          </a:prstGeom>
          <a:noFill/>
          <a:ln w="9525">
            <a:noFill/>
            <a:miter lim="800000"/>
            <a:headEnd/>
            <a:tailEnd/>
          </a:ln>
        </p:spPr>
        <p:txBody>
          <a:bodyPr wrap="none">
            <a:prstTxWarp prst="textNoShape">
              <a:avLst/>
            </a:prstTxWarp>
            <a:spAutoFit/>
          </a:bodyPr>
          <a:lstStyle/>
          <a:p>
            <a:r>
              <a:rPr lang="en-US" sz="4000" i="1">
                <a:latin typeface="Times" charset="0"/>
              </a:rPr>
              <a:t>∆g=g</a:t>
            </a:r>
            <a:r>
              <a:rPr lang="en-US" sz="4000" i="1" baseline="-25000">
                <a:latin typeface="Times" charset="0"/>
              </a:rPr>
              <a:t>B</a:t>
            </a:r>
            <a:r>
              <a:rPr lang="en-US" sz="4000" i="1">
                <a:latin typeface="Times" charset="0"/>
              </a:rPr>
              <a:t>g</a:t>
            </a:r>
            <a:r>
              <a:rPr lang="en-US" sz="4000" i="1" baseline="-25000">
                <a:latin typeface="Times" charset="0"/>
              </a:rPr>
              <a:t>A</a:t>
            </a:r>
            <a:r>
              <a:rPr lang="en-US" sz="4000" i="1" baseline="30000">
                <a:latin typeface="Times" charset="0"/>
              </a:rPr>
              <a:t>-1</a:t>
            </a:r>
            <a:r>
              <a:rPr lang="en-US" sz="4000" i="1">
                <a:latin typeface="Times" charset="0"/>
                <a:sym typeface="Symbol" charset="2"/>
              </a:rPr>
              <a:t> </a:t>
            </a:r>
            <a:r>
              <a:rPr lang="en-US" sz="4000" i="1">
                <a:latin typeface="Times" charset="0"/>
              </a:rPr>
              <a:t>g</a:t>
            </a:r>
            <a:r>
              <a:rPr lang="en-US" sz="4000" i="1" baseline="-25000">
                <a:latin typeface="Times" charset="0"/>
              </a:rPr>
              <a:t>A</a:t>
            </a:r>
            <a:r>
              <a:rPr lang="en-US" sz="4000" i="1">
                <a:latin typeface="Times" charset="0"/>
              </a:rPr>
              <a:t>g</a:t>
            </a:r>
            <a:r>
              <a:rPr lang="en-US" sz="4000" i="1" baseline="-25000">
                <a:latin typeface="Times" charset="0"/>
              </a:rPr>
              <a:t>B</a:t>
            </a:r>
            <a:r>
              <a:rPr lang="en-US" sz="4000" i="1" baseline="30000">
                <a:latin typeface="Times" charset="0"/>
              </a:rPr>
              <a:t>-1</a:t>
            </a:r>
            <a:endParaRPr lang="en-US" sz="3200" i="1" baseline="30000">
              <a:solidFill>
                <a:srgbClr val="FF0000"/>
              </a:solidFill>
              <a:latin typeface="Times" charset="0"/>
            </a:endParaRPr>
          </a:p>
        </p:txBody>
      </p:sp>
      <p:sp>
        <p:nvSpPr>
          <p:cNvPr id="88079" name="Line 13"/>
          <p:cNvSpPr>
            <a:spLocks noChangeShapeType="1"/>
          </p:cNvSpPr>
          <p:nvPr/>
        </p:nvSpPr>
        <p:spPr bwMode="auto">
          <a:xfrm flipH="1" flipV="1">
            <a:off x="3505200" y="1371600"/>
            <a:ext cx="1981200" cy="4343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a:p>
        </p:txBody>
      </p:sp>
      <p:sp>
        <p:nvSpPr>
          <p:cNvPr id="88080" name="Freeform 14"/>
          <p:cNvSpPr>
            <a:spLocks/>
          </p:cNvSpPr>
          <p:nvPr/>
        </p:nvSpPr>
        <p:spPr bwMode="auto">
          <a:xfrm>
            <a:off x="4305300" y="3886200"/>
            <a:ext cx="838200" cy="457200"/>
          </a:xfrm>
          <a:custGeom>
            <a:avLst/>
            <a:gdLst>
              <a:gd name="T0" fmla="*/ 2147483647 w 528"/>
              <a:gd name="T1" fmla="*/ 2147483647 h 288"/>
              <a:gd name="T2" fmla="*/ 2147483647 w 528"/>
              <a:gd name="T3" fmla="*/ 2147483647 h 288"/>
              <a:gd name="T4" fmla="*/ 2147483647 w 528"/>
              <a:gd name="T5" fmla="*/ 2147483647 h 288"/>
              <a:gd name="T6" fmla="*/ 2147483647 w 528"/>
              <a:gd name="T7" fmla="*/ 2147483647 h 288"/>
              <a:gd name="T8" fmla="*/ 2147483647 w 528"/>
              <a:gd name="T9" fmla="*/ 2147483647 h 288"/>
              <a:gd name="T10" fmla="*/ 2147483647 w 528"/>
              <a:gd name="T11" fmla="*/ 2147483647 h 288"/>
              <a:gd name="T12" fmla="*/ 2147483647 w 528"/>
              <a:gd name="T13" fmla="*/ 0 h 288"/>
              <a:gd name="T14" fmla="*/ 0 60000 65536"/>
              <a:gd name="T15" fmla="*/ 0 60000 65536"/>
              <a:gd name="T16" fmla="*/ 0 60000 65536"/>
              <a:gd name="T17" fmla="*/ 0 60000 65536"/>
              <a:gd name="T18" fmla="*/ 0 60000 65536"/>
              <a:gd name="T19" fmla="*/ 0 60000 65536"/>
              <a:gd name="T20" fmla="*/ 0 60000 65536"/>
              <a:gd name="T21" fmla="*/ 0 w 528"/>
              <a:gd name="T22" fmla="*/ 0 h 288"/>
              <a:gd name="T23" fmla="*/ 528 w 528"/>
              <a:gd name="T24" fmla="*/ 288 h 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288">
                <a:moveTo>
                  <a:pt x="24" y="144"/>
                </a:moveTo>
                <a:cubicBezTo>
                  <a:pt x="12" y="180"/>
                  <a:pt x="0" y="216"/>
                  <a:pt x="24" y="240"/>
                </a:cubicBezTo>
                <a:cubicBezTo>
                  <a:pt x="48" y="264"/>
                  <a:pt x="112" y="288"/>
                  <a:pt x="168" y="288"/>
                </a:cubicBezTo>
                <a:cubicBezTo>
                  <a:pt x="224" y="288"/>
                  <a:pt x="304" y="264"/>
                  <a:pt x="360" y="240"/>
                </a:cubicBezTo>
                <a:cubicBezTo>
                  <a:pt x="416" y="216"/>
                  <a:pt x="480" y="176"/>
                  <a:pt x="504" y="144"/>
                </a:cubicBezTo>
                <a:cubicBezTo>
                  <a:pt x="528" y="112"/>
                  <a:pt x="511" y="71"/>
                  <a:pt x="504" y="48"/>
                </a:cubicBezTo>
                <a:cubicBezTo>
                  <a:pt x="496" y="24"/>
                  <a:pt x="476" y="12"/>
                  <a:pt x="456" y="0"/>
                </a:cubicBezTo>
              </a:path>
            </a:pathLst>
          </a:custGeom>
          <a:noFill/>
          <a:ln w="38100">
            <a:solidFill>
              <a:srgbClr val="FF0000"/>
            </a:solidFill>
            <a:round/>
            <a:headEnd/>
            <a:tailEnd type="triangle" w="med" len="med"/>
          </a:ln>
        </p:spPr>
        <p:txBody>
          <a:bodyPr wrap="none" anchor="ctr">
            <a:prstTxWarp prst="textNoShape">
              <a:avLst/>
            </a:prstTxWarp>
          </a:bodyPr>
          <a:lstStyle/>
          <a:p>
            <a:endParaRPr lang="en-US"/>
          </a:p>
        </p:txBody>
      </p:sp>
      <p:graphicFrame>
        <p:nvGraphicFramePr>
          <p:cNvPr id="88066" name="Object 2"/>
          <p:cNvGraphicFramePr>
            <a:graphicFrameLocks noChangeAspect="1"/>
          </p:cNvGraphicFramePr>
          <p:nvPr/>
        </p:nvGraphicFramePr>
        <p:xfrm>
          <a:off x="2895600" y="1371600"/>
          <a:ext cx="419100" cy="628650"/>
        </p:xfrm>
        <a:graphic>
          <a:graphicData uri="http://schemas.openxmlformats.org/presentationml/2006/ole">
            <mc:AlternateContent xmlns:mc="http://schemas.openxmlformats.org/markup-compatibility/2006">
              <mc:Choice xmlns:v="urn:schemas-microsoft-com:vml" Requires="v">
                <p:oleObj name="Equation" r:id="rId3" imgW="127000" imgH="190500" progId="Equation.3">
                  <p:embed/>
                </p:oleObj>
              </mc:Choice>
              <mc:Fallback>
                <p:oleObj name="Equation" r:id="rId3" imgW="127000" imgH="1905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371600"/>
                        <a:ext cx="419100" cy="6286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88081" name="Text Box 16"/>
          <p:cNvSpPr txBox="1">
            <a:spLocks noChangeArrowheads="1"/>
          </p:cNvSpPr>
          <p:nvPr/>
        </p:nvSpPr>
        <p:spPr bwMode="auto">
          <a:xfrm>
            <a:off x="187325" y="4587875"/>
            <a:ext cx="8423275" cy="2041525"/>
          </a:xfrm>
          <a:prstGeom prst="rect">
            <a:avLst/>
          </a:prstGeom>
          <a:noFill/>
          <a:ln w="9525">
            <a:noFill/>
            <a:miter lim="800000"/>
            <a:headEnd/>
            <a:tailEnd/>
          </a:ln>
        </p:spPr>
        <p:txBody>
          <a:bodyPr wrap="none">
            <a:prstTxWarp prst="textNoShape">
              <a:avLst/>
            </a:prstTxWarp>
            <a:spAutoFit/>
          </a:bodyPr>
          <a:lstStyle/>
          <a:p>
            <a:r>
              <a:rPr lang="en-US" sz="3200" i="1" dirty="0">
                <a:latin typeface="Times" charset="0"/>
              </a:rPr>
              <a:t>Switching symmetry:</a:t>
            </a:r>
            <a:br>
              <a:rPr lang="en-US" sz="3200" i="1" dirty="0">
                <a:latin typeface="Times" charset="0"/>
              </a:rPr>
            </a:br>
            <a:r>
              <a:rPr lang="en-US" sz="3200" i="1" dirty="0">
                <a:latin typeface="Times" charset="0"/>
              </a:rPr>
              <a:t>A to B is indistinguishable </a:t>
            </a:r>
            <a:br>
              <a:rPr lang="en-US" sz="3200" i="1" dirty="0">
                <a:latin typeface="Times" charset="0"/>
              </a:rPr>
            </a:br>
            <a:r>
              <a:rPr lang="en-US" sz="3200" i="1" dirty="0">
                <a:latin typeface="Times" charset="0"/>
              </a:rPr>
              <a:t>from B to A because there is no difference in grain</a:t>
            </a:r>
            <a:br>
              <a:rPr lang="en-US" sz="3200" i="1" dirty="0">
                <a:latin typeface="Times" charset="0"/>
              </a:rPr>
            </a:br>
            <a:r>
              <a:rPr lang="en-US" sz="3200" i="1" dirty="0">
                <a:latin typeface="Times" charset="0"/>
              </a:rPr>
              <a:t>boundary structure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dirty="0">
                <a:latin typeface="Times" charset="0"/>
                <a:ea typeface="ＭＳ Ｐゴシック" charset="0"/>
                <a:cs typeface="ＭＳ Ｐゴシック" charset="0"/>
              </a:rPr>
              <a:t>Switching Symmetry: Details</a:t>
            </a:r>
          </a:p>
        </p:txBody>
      </p:sp>
      <p:sp>
        <p:nvSpPr>
          <p:cNvPr id="5837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842C46D3-84EA-A247-BED4-8A1BF9A7A95E}" type="slidenum">
              <a:rPr lang="en-US" sz="1400">
                <a:latin typeface="Times" charset="0"/>
              </a:rPr>
              <a:pPr/>
              <a:t>16</a:t>
            </a:fld>
            <a:endParaRPr lang="en-US" sz="1400">
              <a:latin typeface="Times" charset="0"/>
            </a:endParaRPr>
          </a:p>
        </p:txBody>
      </p:sp>
      <p:sp>
        <p:nvSpPr>
          <p:cNvPr id="4" name="Rectangle 3"/>
          <p:cNvSpPr txBox="1">
            <a:spLocks noChangeArrowheads="1"/>
          </p:cNvSpPr>
          <p:nvPr/>
        </p:nvSpPr>
        <p:spPr bwMode="auto">
          <a:xfrm>
            <a:off x="685800" y="1295400"/>
            <a:ext cx="7924800" cy="4953000"/>
          </a:xfrm>
          <a:prstGeom prst="rect">
            <a:avLst/>
          </a:prstGeom>
          <a:noFill/>
          <a:ln w="9525">
            <a:noFill/>
            <a:miter lim="800000"/>
            <a:headEnd/>
            <a:tailEnd/>
          </a:ln>
        </p:spPr>
        <p:txBody>
          <a:bodyPr/>
          <a:lstStyle>
            <a:lvl1pPr marL="342900" indent="-342900">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pPr>
              <a:lnSpc>
                <a:spcPct val="90000"/>
              </a:lnSpc>
              <a:spcBef>
                <a:spcPct val="20000"/>
              </a:spcBef>
              <a:buFontTx/>
              <a:buChar char="•"/>
            </a:pPr>
            <a:r>
              <a:rPr lang="en-US" sz="2400" dirty="0">
                <a:cs typeface="Times" charset="0"/>
              </a:rPr>
              <a:t>What do we mean by </a:t>
            </a:r>
            <a:r>
              <a:rPr lang="en-US" sz="2400" i="1" dirty="0">
                <a:cs typeface="Times" charset="0"/>
              </a:rPr>
              <a:t>switching symmetry</a:t>
            </a:r>
            <a:r>
              <a:rPr lang="en-US" sz="2400" dirty="0">
                <a:cs typeface="Times" charset="0"/>
              </a:rPr>
              <a:t>?</a:t>
            </a:r>
          </a:p>
          <a:p>
            <a:pPr>
              <a:lnSpc>
                <a:spcPct val="90000"/>
              </a:lnSpc>
              <a:spcBef>
                <a:spcPct val="20000"/>
              </a:spcBef>
              <a:buFontTx/>
              <a:buChar char="•"/>
            </a:pPr>
            <a:r>
              <a:rPr lang="en-US" sz="2400" dirty="0">
                <a:cs typeface="Times" charset="0"/>
              </a:rPr>
              <a:t>The idea is that going from grain A to grain B makes no difference to the physical nature of the boundary.  Therefore we consider the two descriptions to be physically equivalent.</a:t>
            </a:r>
          </a:p>
          <a:p>
            <a:pPr>
              <a:lnSpc>
                <a:spcPct val="90000"/>
              </a:lnSpc>
              <a:spcBef>
                <a:spcPct val="20000"/>
              </a:spcBef>
              <a:buFontTx/>
              <a:buChar char="•"/>
            </a:pPr>
            <a:r>
              <a:rPr lang="en-US" sz="2400" dirty="0">
                <a:cs typeface="Times" charset="0"/>
              </a:rPr>
              <a:t>The mathematical descriptions are different, however.  Therefore we have to describe the set of equivalent misorientations as the union of the forward and backward sets.  </a:t>
            </a:r>
          </a:p>
          <a:p>
            <a:pPr>
              <a:lnSpc>
                <a:spcPct val="90000"/>
              </a:lnSpc>
              <a:spcBef>
                <a:spcPct val="20000"/>
              </a:spcBef>
              <a:buFontTx/>
              <a:buChar char="•"/>
            </a:pPr>
            <a:r>
              <a:rPr lang="en-US" sz="2400" dirty="0">
                <a:cs typeface="Times" charset="0"/>
              </a:rPr>
              <a:t>Also, collapsing the descriptions into a fundamental zone with only one unique descriptor of each misorientation requires care with the shape and symmetry elements used.  We call the unique descriptor the “disorientation”.</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p>
            <a:fld id="{565CDD9C-3723-3F49-9992-6510CED07C7B}" type="slidenum">
              <a:rPr lang="en-US" smtClean="0"/>
              <a:pPr/>
              <a:t>17</a:t>
            </a:fld>
            <a:endParaRPr lang="en-US"/>
          </a:p>
        </p:txBody>
      </p:sp>
      <p:sp>
        <p:nvSpPr>
          <p:cNvPr id="44035" name="Rectangle 2"/>
          <p:cNvSpPr>
            <a:spLocks noGrp="1" noChangeArrowheads="1"/>
          </p:cNvSpPr>
          <p:nvPr>
            <p:ph type="title"/>
          </p:nvPr>
        </p:nvSpPr>
        <p:spPr>
          <a:xfrm>
            <a:off x="533400" y="152400"/>
            <a:ext cx="8458200" cy="1143000"/>
          </a:xfrm>
        </p:spPr>
        <p:txBody>
          <a:bodyPr/>
          <a:lstStyle/>
          <a:p>
            <a:r>
              <a:rPr lang="en-US">
                <a:ea typeface="ＭＳ Ｐゴシック" charset="-128"/>
                <a:cs typeface="ＭＳ Ｐゴシック" charset="-128"/>
              </a:rPr>
              <a:t>Representations of Misorientation</a:t>
            </a:r>
          </a:p>
        </p:txBody>
      </p:sp>
      <p:sp>
        <p:nvSpPr>
          <p:cNvPr id="44036" name="Rectangle 3"/>
          <p:cNvSpPr>
            <a:spLocks noGrp="1" noChangeArrowheads="1"/>
          </p:cNvSpPr>
          <p:nvPr>
            <p:ph type="body" idx="1"/>
          </p:nvPr>
        </p:nvSpPr>
        <p:spPr>
          <a:xfrm>
            <a:off x="457200" y="1295400"/>
            <a:ext cx="8382000" cy="5029200"/>
          </a:xfrm>
        </p:spPr>
        <p:txBody>
          <a:bodyPr/>
          <a:lstStyle/>
          <a:p>
            <a:r>
              <a:rPr lang="en-US" dirty="0">
                <a:ea typeface="ＭＳ Ｐゴシック" charset="-128"/>
                <a:cs typeface="ＭＳ Ｐゴシック" charset="-128"/>
              </a:rPr>
              <a:t>What is different from Texture Components?</a:t>
            </a:r>
          </a:p>
          <a:p>
            <a:r>
              <a:rPr lang="en-US" dirty="0">
                <a:ea typeface="ＭＳ Ｐゴシック" charset="-128"/>
                <a:cs typeface="ＭＳ Ｐゴシック" charset="-128"/>
              </a:rPr>
              <a:t>Miller indices not useful (except for describing the misorientation axis).</a:t>
            </a:r>
          </a:p>
          <a:p>
            <a:r>
              <a:rPr lang="en-US" dirty="0">
                <a:ea typeface="ＭＳ Ｐゴシック" charset="-128"/>
                <a:cs typeface="ＭＳ Ｐゴシック" charset="-128"/>
              </a:rPr>
              <a:t>Euler angles can be used but untypical.</a:t>
            </a:r>
          </a:p>
          <a:p>
            <a:r>
              <a:rPr lang="en-US" dirty="0">
                <a:ea typeface="ＭＳ Ｐゴシック" charset="-128"/>
                <a:cs typeface="ＭＳ Ｐゴシック" charset="-128"/>
              </a:rPr>
              <a:t>Reference frame is usually the crystal lattice (in one grain), </a:t>
            </a:r>
            <a:r>
              <a:rPr lang="en-US" i="1" dirty="0">
                <a:ea typeface="ＭＳ Ｐゴシック" charset="-128"/>
                <a:cs typeface="ＭＳ Ｐゴシック" charset="-128"/>
              </a:rPr>
              <a:t>not</a:t>
            </a:r>
            <a:r>
              <a:rPr lang="en-US" dirty="0">
                <a:ea typeface="ＭＳ Ｐゴシック" charset="-128"/>
                <a:cs typeface="ＭＳ Ｐゴシック" charset="-128"/>
              </a:rPr>
              <a:t> the sample frame.  </a:t>
            </a:r>
          </a:p>
          <a:p>
            <a:r>
              <a:rPr lang="en-US" dirty="0">
                <a:ea typeface="ＭＳ Ｐゴシック" charset="-128"/>
                <a:cs typeface="ＭＳ Ｐゴシック" charset="-128"/>
              </a:rPr>
              <a:t>Application of symmetry is different (no sample symmetry!)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p>
            <a:fld id="{1F0E8DD2-A8AB-C743-B70E-1B4BE51CE903}" type="slidenum">
              <a:rPr lang="en-US" smtClean="0"/>
              <a:pPr/>
              <a:t>18</a:t>
            </a:fld>
            <a:endParaRPr lang="en-US"/>
          </a:p>
        </p:txBody>
      </p:sp>
      <p:sp>
        <p:nvSpPr>
          <p:cNvPr id="46083" name="Rectangle 2"/>
          <p:cNvSpPr>
            <a:spLocks noGrp="1" noChangeArrowheads="1"/>
          </p:cNvSpPr>
          <p:nvPr>
            <p:ph type="title"/>
          </p:nvPr>
        </p:nvSpPr>
        <p:spPr/>
        <p:txBody>
          <a:bodyPr/>
          <a:lstStyle/>
          <a:p>
            <a:r>
              <a:rPr lang="en-US">
                <a:ea typeface="ＭＳ Ｐゴシック" charset="-128"/>
                <a:cs typeface="ＭＳ Ｐゴシック" charset="-128"/>
              </a:rPr>
              <a:t>Grain Boundaries vs. Texture</a:t>
            </a:r>
          </a:p>
        </p:txBody>
      </p:sp>
      <p:sp>
        <p:nvSpPr>
          <p:cNvPr id="46084" name="Rectangle 3"/>
          <p:cNvSpPr>
            <a:spLocks noGrp="1" noChangeArrowheads="1"/>
          </p:cNvSpPr>
          <p:nvPr>
            <p:ph type="body" idx="1"/>
          </p:nvPr>
        </p:nvSpPr>
        <p:spPr>
          <a:xfrm>
            <a:off x="685800" y="1447800"/>
            <a:ext cx="7848600" cy="4876800"/>
          </a:xfrm>
        </p:spPr>
        <p:txBody>
          <a:bodyPr/>
          <a:lstStyle/>
          <a:p>
            <a:pPr>
              <a:lnSpc>
                <a:spcPct val="90000"/>
              </a:lnSpc>
            </a:pPr>
            <a:r>
              <a:rPr lang="en-US" sz="2800" dirty="0">
                <a:ea typeface="ＭＳ Ｐゴシック" charset="-128"/>
                <a:cs typeface="ＭＳ Ｐゴシック" charset="-128"/>
              </a:rPr>
              <a:t>Why use the crystal lattice as a frame?  Grain boundary structure is closely related to the </a:t>
            </a:r>
            <a:r>
              <a:rPr lang="en-US" sz="2800" i="1" dirty="0">
                <a:ea typeface="ＭＳ Ｐゴシック" charset="-128"/>
                <a:cs typeface="ＭＳ Ｐゴシック" charset="-128"/>
              </a:rPr>
              <a:t>rotation axis</a:t>
            </a:r>
            <a:r>
              <a:rPr lang="en-US" sz="2800" dirty="0">
                <a:ea typeface="ＭＳ Ｐゴシック" charset="-128"/>
                <a:cs typeface="ＭＳ Ｐゴシック" charset="-128"/>
              </a:rPr>
              <a:t>, i.e. the common crystallographic axis between the two grains.</a:t>
            </a:r>
          </a:p>
          <a:p>
            <a:pPr>
              <a:lnSpc>
                <a:spcPct val="90000"/>
              </a:lnSpc>
            </a:pPr>
            <a:r>
              <a:rPr lang="en-US" sz="2800" dirty="0">
                <a:ea typeface="ＭＳ Ｐゴシック" charset="-128"/>
                <a:cs typeface="ＭＳ Ｐゴシック" charset="-128"/>
              </a:rPr>
              <a:t>The crystal symmetry applies to both sides of the grain boundary; in order to put the misorientation into the </a:t>
            </a:r>
            <a:r>
              <a:rPr lang="en-US" sz="2800" i="1" dirty="0">
                <a:ea typeface="ＭＳ Ｐゴシック" charset="-128"/>
                <a:cs typeface="ＭＳ Ｐゴシック" charset="-128"/>
              </a:rPr>
              <a:t>fundamental zone</a:t>
            </a:r>
            <a:r>
              <a:rPr lang="en-US" sz="2800" dirty="0">
                <a:ea typeface="ＭＳ Ｐゴシック" charset="-128"/>
                <a:cs typeface="ＭＳ Ｐゴシック" charset="-128"/>
              </a:rPr>
              <a:t> (or </a:t>
            </a:r>
            <a:r>
              <a:rPr lang="en-US" sz="2800" i="1" dirty="0">
                <a:ea typeface="ＭＳ Ｐゴシック" charset="-128"/>
                <a:cs typeface="ＭＳ Ｐゴシック" charset="-128"/>
              </a:rPr>
              <a:t>asymmetric unit</a:t>
            </a:r>
            <a:r>
              <a:rPr lang="en-US" sz="2800" dirty="0">
                <a:ea typeface="ＭＳ Ｐゴシック" charset="-128"/>
                <a:cs typeface="ＭＳ Ｐゴシック" charset="-128"/>
              </a:rPr>
              <a:t>) two sets of 24 operators (for </a:t>
            </a:r>
            <a:r>
              <a:rPr lang="en-US" sz="2800" i="1" dirty="0">
                <a:ea typeface="ＭＳ Ｐゴシック" charset="-128"/>
                <a:cs typeface="ＭＳ Ｐゴシック" charset="-128"/>
              </a:rPr>
              <a:t>cubic </a:t>
            </a:r>
            <a:r>
              <a:rPr lang="en-US" sz="2800" dirty="0">
                <a:ea typeface="ＭＳ Ｐゴシック" charset="-128"/>
                <a:cs typeface="ＭＳ Ｐゴシック" charset="-128"/>
              </a:rPr>
              <a:t>symmetry) with the </a:t>
            </a:r>
            <a:r>
              <a:rPr lang="en-US" sz="2800" i="1" dirty="0">
                <a:ea typeface="ＭＳ Ｐゴシック" charset="-128"/>
                <a:cs typeface="ＭＳ Ｐゴシック" charset="-128"/>
              </a:rPr>
              <a:t>switching symmetry </a:t>
            </a:r>
            <a:r>
              <a:rPr lang="en-US" sz="2800" dirty="0">
                <a:ea typeface="ＭＳ Ｐゴシック" charset="-128"/>
                <a:cs typeface="ＭＳ Ｐゴシック" charset="-128"/>
              </a:rPr>
              <a:t>must be used.  However only one set of 24 symmetry operators are needed to find the </a:t>
            </a:r>
            <a:r>
              <a:rPr lang="en-US" sz="2800" i="1" dirty="0">
                <a:ea typeface="ＭＳ Ｐゴシック" charset="-128"/>
                <a:cs typeface="ＭＳ Ｐゴシック" charset="-128"/>
              </a:rPr>
              <a:t>minimum rotation angle</a:t>
            </a:r>
            <a:r>
              <a:rPr lang="en-US" sz="2800" dirty="0">
                <a:ea typeface="ＭＳ Ｐゴシック" charset="-128"/>
                <a:cs typeface="ＭＳ Ｐゴシック" charset="-128"/>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p:spPr>
        <p:txBody>
          <a:bodyPr/>
          <a:lstStyle/>
          <a:p>
            <a:fld id="{4FFF658C-7D99-A245-9E95-C1E907F99BBD}" type="slidenum">
              <a:rPr lang="en-US" smtClean="0"/>
              <a:pPr/>
              <a:t>19</a:t>
            </a:fld>
            <a:endParaRPr lang="en-US"/>
          </a:p>
        </p:txBody>
      </p:sp>
      <p:sp>
        <p:nvSpPr>
          <p:cNvPr id="48131" name="Rectangle 2"/>
          <p:cNvSpPr>
            <a:spLocks noGrp="1" noChangeArrowheads="1"/>
          </p:cNvSpPr>
          <p:nvPr>
            <p:ph type="title"/>
          </p:nvPr>
        </p:nvSpPr>
        <p:spPr/>
        <p:txBody>
          <a:bodyPr/>
          <a:lstStyle/>
          <a:p>
            <a:r>
              <a:rPr lang="en-US">
                <a:ea typeface="ＭＳ Ｐゴシック" charset="-128"/>
                <a:cs typeface="ＭＳ Ｐゴシック" charset="-128"/>
              </a:rPr>
              <a:t>Disorientation</a:t>
            </a:r>
          </a:p>
        </p:txBody>
      </p:sp>
      <p:sp>
        <p:nvSpPr>
          <p:cNvPr id="48132" name="Rectangle 3"/>
          <p:cNvSpPr>
            <a:spLocks noGrp="1" noChangeArrowheads="1"/>
          </p:cNvSpPr>
          <p:nvPr>
            <p:ph type="body" idx="1"/>
          </p:nvPr>
        </p:nvSpPr>
        <p:spPr>
          <a:xfrm>
            <a:off x="609600" y="1295400"/>
            <a:ext cx="8229600" cy="5257800"/>
          </a:xfrm>
        </p:spPr>
        <p:txBody>
          <a:bodyPr/>
          <a:lstStyle/>
          <a:p>
            <a:pPr>
              <a:lnSpc>
                <a:spcPct val="90000"/>
              </a:lnSpc>
            </a:pPr>
            <a:r>
              <a:rPr lang="en-US" sz="2800" dirty="0">
                <a:latin typeface="Calibri" panose="020F0502020204030204" pitchFamily="34" charset="0"/>
                <a:cs typeface="Calibri" panose="020F0502020204030204" pitchFamily="34" charset="0"/>
              </a:rPr>
              <a:t>Thanks to the cubic crystal symmetry, no two cubic lattices can be different by more than </a:t>
            </a:r>
            <a:r>
              <a:rPr lang="en-US" sz="2800" dirty="0">
                <a:latin typeface="Cambria Math" panose="02040503050406030204" pitchFamily="18" charset="0"/>
                <a:ea typeface="Cambria Math" panose="02040503050406030204" pitchFamily="18" charset="0"/>
                <a:cs typeface="Calibri" panose="020F0502020204030204" pitchFamily="34" charset="0"/>
              </a:rPr>
              <a:t>~62.8° </a:t>
            </a:r>
            <a:r>
              <a:rPr lang="en-US" sz="2800" dirty="0">
                <a:latin typeface="Calibri" panose="020F0502020204030204" pitchFamily="34" charset="0"/>
                <a:cs typeface="Calibri" panose="020F0502020204030204" pitchFamily="34" charset="0"/>
              </a:rPr>
              <a:t>(see papers by Mackenzie).</a:t>
            </a:r>
          </a:p>
          <a:p>
            <a:pPr>
              <a:lnSpc>
                <a:spcPct val="90000"/>
              </a:lnSpc>
            </a:pPr>
            <a:r>
              <a:rPr lang="en-US" sz="2800" dirty="0">
                <a:latin typeface="Calibri" panose="020F0502020204030204" pitchFamily="34" charset="0"/>
                <a:cs typeface="Calibri" panose="020F0502020204030204" pitchFamily="34" charset="0"/>
              </a:rPr>
              <a:t>Combining two orientations can lead to a rotation angle as high as </a:t>
            </a:r>
            <a:r>
              <a:rPr lang="en-US" sz="2800" dirty="0">
                <a:latin typeface="Cambria Math" panose="02040503050406030204" pitchFamily="18" charset="0"/>
                <a:ea typeface="Cambria Math" panose="02040503050406030204" pitchFamily="18" charset="0"/>
                <a:cs typeface="Calibri" panose="020F0502020204030204" pitchFamily="34" charset="0"/>
              </a:rPr>
              <a:t>180°</a:t>
            </a:r>
            <a:r>
              <a:rPr lang="en-US" sz="2800" dirty="0">
                <a:latin typeface="Calibri" panose="020F0502020204030204" pitchFamily="34" charset="0"/>
                <a:cs typeface="Calibri" panose="020F0502020204030204" pitchFamily="34" charset="0"/>
              </a:rPr>
              <a:t>: applying crystal symmetry operators decreases the required rotation angle.</a:t>
            </a:r>
          </a:p>
          <a:p>
            <a:pPr>
              <a:lnSpc>
                <a:spcPct val="90000"/>
              </a:lnSpc>
            </a:pPr>
            <a:r>
              <a:rPr lang="en-US" sz="2800" dirty="0">
                <a:latin typeface="Calibri" panose="020F0502020204030204" pitchFamily="34" charset="0"/>
                <a:cs typeface="Calibri" panose="020F0502020204030204" pitchFamily="34" charset="0"/>
              </a:rPr>
              <a:t>Disorientation:= (is defined as) the minimum rotation angle between two lattices with the misorientation axis located in the Standard Stereographic Triangle. Alternatively, the </a:t>
            </a:r>
            <a:r>
              <a:rPr lang="en-US" sz="2800" i="1" dirty="0">
                <a:latin typeface="Calibri" panose="020F0502020204030204" pitchFamily="34" charset="0"/>
                <a:cs typeface="Calibri" panose="020F0502020204030204" pitchFamily="34" charset="0"/>
              </a:rPr>
              <a:t>disorientation </a:t>
            </a:r>
            <a:r>
              <a:rPr lang="en-US" sz="2800" dirty="0">
                <a:latin typeface="Calibri" panose="020F0502020204030204" pitchFamily="34" charset="0"/>
                <a:cs typeface="Calibri" panose="020F0502020204030204" pitchFamily="34" charset="0"/>
              </a:rPr>
              <a:t>is the misorientation described in a particular </a:t>
            </a:r>
            <a:r>
              <a:rPr lang="en-US" sz="2800" i="1" dirty="0">
                <a:latin typeface="Calibri" panose="020F0502020204030204" pitchFamily="34" charset="0"/>
                <a:cs typeface="Calibri" panose="020F0502020204030204" pitchFamily="34" charset="0"/>
              </a:rPr>
              <a:t>fundamental zone</a:t>
            </a:r>
            <a:r>
              <a:rPr lang="en-US" sz="2800" dirty="0">
                <a:latin typeface="Calibri" panose="020F0502020204030204" pitchFamily="34" charset="0"/>
                <a:cs typeface="Calibri" panose="020F0502020204030204" pitchFamily="34"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54938295-1BDA-9B4E-B42A-05EB8C51F567}" type="slidenum">
              <a:rPr lang="en-US" smtClean="0"/>
              <a:pPr/>
              <a:t>2</a:t>
            </a:fld>
            <a:endParaRPr lang="en-US"/>
          </a:p>
        </p:txBody>
      </p:sp>
      <p:sp>
        <p:nvSpPr>
          <p:cNvPr id="16387" name="Rectangle 2"/>
          <p:cNvSpPr>
            <a:spLocks noGrp="1" noChangeArrowheads="1"/>
          </p:cNvSpPr>
          <p:nvPr>
            <p:ph type="title"/>
          </p:nvPr>
        </p:nvSpPr>
        <p:spPr>
          <a:xfrm>
            <a:off x="685800" y="0"/>
            <a:ext cx="7772400" cy="1143000"/>
          </a:xfrm>
        </p:spPr>
        <p:txBody>
          <a:bodyPr/>
          <a:lstStyle/>
          <a:p>
            <a:r>
              <a:rPr lang="en-US"/>
              <a:t>Objectives</a:t>
            </a:r>
          </a:p>
        </p:txBody>
      </p:sp>
      <p:sp>
        <p:nvSpPr>
          <p:cNvPr id="16388" name="Rectangle 3"/>
          <p:cNvSpPr>
            <a:spLocks noGrp="1" noChangeArrowheads="1"/>
          </p:cNvSpPr>
          <p:nvPr>
            <p:ph type="body" idx="1"/>
          </p:nvPr>
        </p:nvSpPr>
        <p:spPr>
          <a:xfrm>
            <a:off x="381000" y="1143000"/>
            <a:ext cx="8305800" cy="5410200"/>
          </a:xfrm>
        </p:spPr>
        <p:txBody>
          <a:bodyPr/>
          <a:lstStyle/>
          <a:p>
            <a:r>
              <a:rPr lang="en-US" sz="1600" dirty="0"/>
              <a:t>Identify the Grain Boundary as an important element of microstructure and focus on the lattice misorientation associated with interfaces.</a:t>
            </a:r>
          </a:p>
          <a:p>
            <a:r>
              <a:rPr lang="en-US" sz="1600" dirty="0"/>
              <a:t>Define the </a:t>
            </a:r>
            <a:r>
              <a:rPr lang="en-US" sz="1600" i="1" dirty="0"/>
              <a:t>Misorientation Distribution</a:t>
            </a:r>
            <a:r>
              <a:rPr lang="en-US" sz="1600" dirty="0"/>
              <a:t> (</a:t>
            </a:r>
            <a:r>
              <a:rPr lang="en-US" sz="1600" b="1" dirty="0"/>
              <a:t>MD</a:t>
            </a:r>
            <a:r>
              <a:rPr lang="en-US" sz="1600" dirty="0"/>
              <a:t>) or</a:t>
            </a:r>
            <a:r>
              <a:rPr lang="en-US" sz="1600" i="1" dirty="0"/>
              <a:t> Misorientation Distribution Function </a:t>
            </a:r>
            <a:r>
              <a:rPr lang="en-US" sz="1600" dirty="0"/>
              <a:t>(</a:t>
            </a:r>
            <a:r>
              <a:rPr lang="en-US" sz="1600" b="1" dirty="0"/>
              <a:t>MDF</a:t>
            </a:r>
            <a:r>
              <a:rPr lang="en-US" sz="1600" dirty="0"/>
              <a:t>) and describe typical features of misorientation distributions and their representations.</a:t>
            </a:r>
          </a:p>
          <a:p>
            <a:r>
              <a:rPr lang="en-US" sz="1600" dirty="0"/>
              <a:t>Describe the crystallography of grain boundaries, using the </a:t>
            </a:r>
            <a:r>
              <a:rPr lang="en-US" sz="1600" i="1" dirty="0" err="1"/>
              <a:t>Rodrigues</a:t>
            </a:r>
            <a:r>
              <a:rPr lang="en-US" sz="1600" i="1" dirty="0"/>
              <a:t>-Frank vector </a:t>
            </a:r>
            <a:r>
              <a:rPr lang="en-US" sz="1600" dirty="0"/>
              <a:t>[</a:t>
            </a:r>
            <a:r>
              <a:rPr lang="en-US" altLang="ja-JP" sz="1600" dirty="0"/>
              <a:t>Frank, F. (1988), “Orientation mapping.” </a:t>
            </a:r>
            <a:r>
              <a:rPr lang="en-US" altLang="ja-JP" sz="1600" i="1" dirty="0"/>
              <a:t>Metallurgical Transactions</a:t>
            </a:r>
            <a:r>
              <a:rPr lang="en-US" altLang="ja-JP" sz="1600" dirty="0"/>
              <a:t> </a:t>
            </a:r>
            <a:r>
              <a:rPr lang="en-US" altLang="ja-JP" sz="1600" b="1" dirty="0"/>
              <a:t>19A</a:t>
            </a:r>
            <a:r>
              <a:rPr lang="en-US" altLang="ja-JP" sz="1600" dirty="0"/>
              <a:t> 403-408</a:t>
            </a:r>
            <a:r>
              <a:rPr lang="en-US" sz="1600" dirty="0"/>
              <a:t>].</a:t>
            </a:r>
          </a:p>
          <a:p>
            <a:r>
              <a:rPr lang="en-US" sz="1600" dirty="0"/>
              <a:t>Describe the effect of symmetry on the Rodrigues space; also the shape of the space (i.e., the fundamental zone) required to describe a unique set of grain boundary types in Rodrigues space, axis-angle space and Euler space.</a:t>
            </a:r>
          </a:p>
          <a:p>
            <a:r>
              <a:rPr lang="en-US" sz="1600" dirty="0"/>
              <a:t>Demonstrate how to obtain the misorientation and apply symmetry to get the disorientation in the FZ. Explain the importance of active vs passive rotations and how swapping the order in which </a:t>
            </a:r>
            <a:r>
              <a:rPr lang="en-US" sz="1600" dirty="0" err="1">
                <a:latin typeface="Cambria Math" panose="02040503050406030204" pitchFamily="18" charset="0"/>
                <a:ea typeface="Cambria Math" panose="02040503050406030204" pitchFamily="18" charset="0"/>
              </a:rPr>
              <a:t>g</a:t>
            </a:r>
            <a:r>
              <a:rPr lang="en-US" sz="1600" baseline="-25000" dirty="0" err="1">
                <a:latin typeface="Cambria Math" panose="02040503050406030204" pitchFamily="18" charset="0"/>
                <a:ea typeface="Cambria Math" panose="02040503050406030204" pitchFamily="18" charset="0"/>
              </a:rPr>
              <a:t>A</a:t>
            </a:r>
            <a:r>
              <a:rPr lang="en-US" sz="1600" dirty="0"/>
              <a:t> and </a:t>
            </a:r>
            <a:r>
              <a:rPr lang="en-US" sz="1600" dirty="0" err="1">
                <a:latin typeface="Cambria Math" panose="02040503050406030204" pitchFamily="18" charset="0"/>
                <a:ea typeface="Cambria Math" panose="02040503050406030204" pitchFamily="18" charset="0"/>
              </a:rPr>
              <a:t>g</a:t>
            </a:r>
            <a:r>
              <a:rPr lang="en-US" sz="1600" baseline="-25000" dirty="0" err="1">
                <a:latin typeface="Cambria Math" panose="02040503050406030204" pitchFamily="18" charset="0"/>
                <a:ea typeface="Cambria Math" panose="02040503050406030204" pitchFamily="18" charset="0"/>
              </a:rPr>
              <a:t>B</a:t>
            </a:r>
            <a:r>
              <a:rPr lang="en-US" sz="1600" baseline="30000" dirty="0" err="1">
                <a:latin typeface="Cambria Math" panose="02040503050406030204" pitchFamily="18" charset="0"/>
                <a:ea typeface="Cambria Math" panose="02040503050406030204" pitchFamily="18" charset="0"/>
              </a:rPr>
              <a:t>T</a:t>
            </a:r>
            <a:r>
              <a:rPr lang="en-US" sz="1600" dirty="0"/>
              <a:t> can lead to the misorientation axis being in the sample frame instead of the local crystal frame.</a:t>
            </a:r>
          </a:p>
          <a:p>
            <a:r>
              <a:rPr lang="en-US" sz="1600" dirty="0"/>
              <a:t>The discussion provided here is entirely in terms of cubic crystal symmetry.  </a:t>
            </a:r>
            <a:r>
              <a:rPr lang="en-US" sz="1600"/>
              <a:t>Obviously, </a:t>
            </a:r>
            <a:r>
              <a:rPr lang="en-US" sz="1600" dirty="0"/>
              <a:t>the details change for different classes of crystal symmetry.</a:t>
            </a:r>
          </a:p>
          <a:p>
            <a:r>
              <a:rPr lang="en-US" sz="1600" dirty="0"/>
              <a:t>Overall objective of the discussion of grain boundaries is to illustrate the power of gathering data on a statistical basis, which complements the more traditional approach of studying high symmetry boundaries in the transmission electron microscope.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p>
            <a:fld id="{9D7E9D06-EA07-6849-B8BB-CD3921EF41E8}" type="slidenum">
              <a:rPr lang="en-US" smtClean="0"/>
              <a:pPr/>
              <a:t>20</a:t>
            </a:fld>
            <a:endParaRPr lang="en-US"/>
          </a:p>
        </p:txBody>
      </p:sp>
      <p:sp>
        <p:nvSpPr>
          <p:cNvPr id="50179" name="Rectangle 2"/>
          <p:cNvSpPr>
            <a:spLocks noGrp="1" noChangeArrowheads="1"/>
          </p:cNvSpPr>
          <p:nvPr>
            <p:ph type="title"/>
          </p:nvPr>
        </p:nvSpPr>
        <p:spPr/>
        <p:txBody>
          <a:bodyPr/>
          <a:lstStyle/>
          <a:p>
            <a:r>
              <a:rPr lang="en-US">
                <a:ea typeface="ＭＳ Ｐゴシック" charset="-128"/>
                <a:cs typeface="ＭＳ Ｐゴシック" charset="-128"/>
              </a:rPr>
              <a:t>Grain Boundary Representation</a:t>
            </a:r>
          </a:p>
        </p:txBody>
      </p:sp>
      <p:sp>
        <p:nvSpPr>
          <p:cNvPr id="50180" name="Rectangle 3"/>
          <p:cNvSpPr>
            <a:spLocks noGrp="1" noChangeArrowheads="1"/>
          </p:cNvSpPr>
          <p:nvPr>
            <p:ph type="body" idx="1"/>
          </p:nvPr>
        </p:nvSpPr>
        <p:spPr>
          <a:xfrm>
            <a:off x="685800" y="1447800"/>
            <a:ext cx="7696200" cy="4953000"/>
          </a:xfrm>
        </p:spPr>
        <p:txBody>
          <a:bodyPr/>
          <a:lstStyle/>
          <a:p>
            <a:r>
              <a:rPr lang="en-US">
                <a:ea typeface="ＭＳ Ｐゴシック" charset="-128"/>
                <a:cs typeface="ＭＳ Ｐゴシック" charset="-128"/>
              </a:rPr>
              <a:t>Axis-angle representation: axis is the common crystal axis (but it is also possible to describe the axis in the sample frame); angle is the rotation angle, </a:t>
            </a:r>
            <a:r>
              <a:rPr lang="en-US" i="1">
                <a:latin typeface="Symbol" charset="2"/>
                <a:ea typeface="ＭＳ Ｐゴシック" charset="-128"/>
                <a:cs typeface="ＭＳ Ｐゴシック" charset="-128"/>
              </a:rPr>
              <a:t>q</a:t>
            </a:r>
            <a:r>
              <a:rPr lang="en-US">
                <a:ea typeface="ＭＳ Ｐゴシック" charset="-128"/>
                <a:cs typeface="ＭＳ Ｐゴシック" charset="-128"/>
              </a:rPr>
              <a:t>.</a:t>
            </a:r>
          </a:p>
          <a:p>
            <a:r>
              <a:rPr lang="en-US">
                <a:ea typeface="ＭＳ Ｐゴシック" charset="-128"/>
                <a:cs typeface="ＭＳ Ｐゴシック" charset="-128"/>
              </a:rPr>
              <a:t>3x3 Rotation matrix, </a:t>
            </a:r>
            <a:r>
              <a:rPr lang="en-US" i="1">
                <a:solidFill>
                  <a:srgbClr val="FF0000"/>
                </a:solidFill>
                <a:latin typeface="Times New Roman" charset="0"/>
                <a:ea typeface="ＭＳ Ｐゴシック" charset="-128"/>
                <a:cs typeface="ＭＳ Ｐゴシック" charset="-128"/>
              </a:rPr>
              <a:t>∆g=g</a:t>
            </a:r>
            <a:r>
              <a:rPr lang="en-US" i="1" baseline="-25000">
                <a:solidFill>
                  <a:srgbClr val="FF0000"/>
                </a:solidFill>
                <a:latin typeface="Times New Roman" charset="0"/>
                <a:ea typeface="ＭＳ Ｐゴシック" charset="-128"/>
                <a:cs typeface="ＭＳ Ｐゴシック" charset="-128"/>
              </a:rPr>
              <a:t>B</a:t>
            </a:r>
            <a:r>
              <a:rPr lang="en-US" i="1">
                <a:solidFill>
                  <a:srgbClr val="FF0000"/>
                </a:solidFill>
                <a:latin typeface="Times New Roman" charset="0"/>
                <a:ea typeface="ＭＳ Ｐゴシック" charset="-128"/>
                <a:cs typeface="ＭＳ Ｐゴシック" charset="-128"/>
              </a:rPr>
              <a:t>g</a:t>
            </a:r>
            <a:r>
              <a:rPr lang="en-US" i="1" baseline="-25000">
                <a:solidFill>
                  <a:srgbClr val="FF0000"/>
                </a:solidFill>
                <a:latin typeface="Times New Roman" charset="0"/>
                <a:ea typeface="ＭＳ Ｐゴシック" charset="-128"/>
                <a:cs typeface="ＭＳ Ｐゴシック" charset="-128"/>
              </a:rPr>
              <a:t>A</a:t>
            </a:r>
            <a:r>
              <a:rPr lang="en-US" sz="4000" i="1" baseline="30000">
                <a:solidFill>
                  <a:srgbClr val="FF0000"/>
                </a:solidFill>
                <a:latin typeface="Times New Roman" charset="0"/>
                <a:ea typeface="ＭＳ Ｐゴシック" charset="-128"/>
                <a:cs typeface="ＭＳ Ｐゴシック" charset="-128"/>
              </a:rPr>
              <a:t>T</a:t>
            </a:r>
            <a:r>
              <a:rPr lang="en-US">
                <a:ea typeface="ＭＳ Ｐゴシック" charset="-128"/>
                <a:cs typeface="ＭＳ Ｐゴシック" charset="-128"/>
              </a:rPr>
              <a:t>.</a:t>
            </a:r>
          </a:p>
          <a:p>
            <a:r>
              <a:rPr lang="en-US">
                <a:ea typeface="ＭＳ Ｐゴシック" charset="-128"/>
                <a:cs typeface="ＭＳ Ｐゴシック" charset="-128"/>
              </a:rPr>
              <a:t>Rodrigues vector: 3 component vector whose direction is the axis direction and whose length = tan(</a:t>
            </a:r>
            <a:r>
              <a:rPr lang="en-US" i="1">
                <a:latin typeface="Symbol" charset="2"/>
                <a:ea typeface="ＭＳ Ｐゴシック" charset="-128"/>
                <a:cs typeface="ＭＳ Ｐゴシック" charset="-128"/>
              </a:rPr>
              <a:t>q</a:t>
            </a:r>
            <a:r>
              <a:rPr lang="en-US">
                <a:ea typeface="ＭＳ Ｐゴシック" charset="-128"/>
                <a:cs typeface="ＭＳ Ｐゴシック" charset="-128"/>
              </a:rPr>
              <a:t> /2).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541A795A-44BE-0F44-BCCF-AADAA9C5ED28}" type="slidenum">
              <a:rPr lang="en-US" sz="1400">
                <a:latin typeface="Times" charset="0"/>
              </a:rPr>
              <a:pPr/>
              <a:t>21</a:t>
            </a:fld>
            <a:endParaRPr lang="en-US" sz="1400">
              <a:latin typeface="Times" charset="0"/>
            </a:endParaRPr>
          </a:p>
        </p:txBody>
      </p:sp>
      <p:sp>
        <p:nvSpPr>
          <p:cNvPr id="52228" name="Rectangle 2"/>
          <p:cNvSpPr>
            <a:spLocks noGrp="1" noChangeArrowheads="1"/>
          </p:cNvSpPr>
          <p:nvPr>
            <p:ph type="title"/>
          </p:nvPr>
        </p:nvSpPr>
        <p:spPr>
          <a:xfrm>
            <a:off x="0" y="76200"/>
            <a:ext cx="9144000" cy="1143000"/>
          </a:xfrm>
        </p:spPr>
        <p:txBody>
          <a:bodyPr/>
          <a:lstStyle/>
          <a:p>
            <a:r>
              <a:rPr lang="en-US">
                <a:latin typeface="Times" charset="0"/>
                <a:ea typeface="ＭＳ Ｐゴシック" charset="0"/>
                <a:cs typeface="ＭＳ Ｐゴシック" charset="0"/>
              </a:rPr>
              <a:t>How to Choose the </a:t>
            </a:r>
            <a:br>
              <a:rPr lang="en-US">
                <a:latin typeface="Times" charset="0"/>
                <a:ea typeface="ＭＳ Ｐゴシック" charset="0"/>
                <a:cs typeface="ＭＳ Ｐゴシック" charset="0"/>
              </a:rPr>
            </a:br>
            <a:r>
              <a:rPr lang="en-US">
                <a:latin typeface="Times" charset="0"/>
                <a:ea typeface="ＭＳ Ｐゴシック" charset="0"/>
                <a:cs typeface="ＭＳ Ｐゴシック" charset="0"/>
              </a:rPr>
              <a:t>Misorientation Angle: matrix</a:t>
            </a:r>
          </a:p>
        </p:txBody>
      </p:sp>
      <p:sp>
        <p:nvSpPr>
          <p:cNvPr id="52229" name="Rectangle 3"/>
          <p:cNvSpPr>
            <a:spLocks noGrp="1" noChangeArrowheads="1"/>
          </p:cNvSpPr>
          <p:nvPr>
            <p:ph type="body" idx="1"/>
          </p:nvPr>
        </p:nvSpPr>
        <p:spPr>
          <a:xfrm>
            <a:off x="685800" y="1447800"/>
            <a:ext cx="7696200" cy="2698750"/>
          </a:xfrm>
        </p:spPr>
        <p:txBody>
          <a:bodyPr/>
          <a:lstStyle/>
          <a:p>
            <a:r>
              <a:rPr lang="en-US" sz="2800">
                <a:latin typeface="Arial" charset="0"/>
                <a:ea typeface="ＭＳ Ｐゴシック" charset="0"/>
                <a:cs typeface="ＭＳ Ｐゴシック" charset="0"/>
              </a:rPr>
              <a:t>If the </a:t>
            </a:r>
            <a:r>
              <a:rPr lang="en-US" sz="2800" i="1">
                <a:latin typeface="Arial" charset="0"/>
                <a:ea typeface="ＭＳ Ｐゴシック" charset="0"/>
                <a:cs typeface="ＭＳ Ｐゴシック" charset="0"/>
              </a:rPr>
              <a:t>rotation angle </a:t>
            </a:r>
            <a:r>
              <a:rPr lang="en-US" sz="2800">
                <a:latin typeface="Arial" charset="0"/>
                <a:ea typeface="ＭＳ Ｐゴシック" charset="0"/>
                <a:cs typeface="ＭＳ Ｐゴシック" charset="0"/>
              </a:rPr>
              <a:t>is the </a:t>
            </a:r>
            <a:r>
              <a:rPr lang="en-US" sz="2800" i="1">
                <a:latin typeface="Arial" charset="0"/>
                <a:ea typeface="ＭＳ Ｐゴシック" charset="0"/>
                <a:cs typeface="ＭＳ Ｐゴシック" charset="0"/>
              </a:rPr>
              <a:t>only</a:t>
            </a:r>
            <a:r>
              <a:rPr lang="en-US" sz="2800">
                <a:latin typeface="Arial" charset="0"/>
                <a:ea typeface="ＭＳ Ｐゴシック" charset="0"/>
                <a:cs typeface="ＭＳ Ｐゴシック" charset="0"/>
              </a:rPr>
              <a:t> criterion, then only one set of 24 operators (</a:t>
            </a:r>
            <a:r>
              <a:rPr lang="en-US" sz="2800" i="1">
                <a:latin typeface="Arial" charset="0"/>
                <a:ea typeface="ＭＳ Ｐゴシック" charset="0"/>
                <a:cs typeface="ＭＳ Ｐゴシック" charset="0"/>
              </a:rPr>
              <a:t>cubic</a:t>
            </a:r>
            <a:r>
              <a:rPr lang="en-US" sz="2800">
                <a:latin typeface="Arial" charset="0"/>
                <a:ea typeface="ＭＳ Ｐゴシック" charset="0"/>
                <a:cs typeface="ＭＳ Ｐゴシック" charset="0"/>
              </a:rPr>
              <a:t>) need be applied: sample versus crystal frame is indifferent because the angle (from the trace of a rotation matrix) is </a:t>
            </a:r>
            <a:r>
              <a:rPr lang="en-US" sz="2800" i="1">
                <a:latin typeface="Arial" charset="0"/>
                <a:ea typeface="ＭＳ Ｐゴシック" charset="0"/>
                <a:cs typeface="ＭＳ Ｐゴシック" charset="0"/>
              </a:rPr>
              <a:t>invariant </a:t>
            </a:r>
            <a:r>
              <a:rPr lang="en-US" sz="2800">
                <a:latin typeface="Arial" charset="0"/>
                <a:ea typeface="ＭＳ Ｐゴシック" charset="0"/>
                <a:cs typeface="ＭＳ Ｐゴシック" charset="0"/>
              </a:rPr>
              <a:t>under axis transformation.</a:t>
            </a:r>
          </a:p>
        </p:txBody>
      </p:sp>
      <p:graphicFrame>
        <p:nvGraphicFramePr>
          <p:cNvPr id="52226" name="Object 2"/>
          <p:cNvGraphicFramePr>
            <a:graphicFrameLocks noChangeAspect="1"/>
          </p:cNvGraphicFramePr>
          <p:nvPr/>
        </p:nvGraphicFramePr>
        <p:xfrm>
          <a:off x="2754313" y="4046538"/>
          <a:ext cx="5684837" cy="1401762"/>
        </p:xfrm>
        <a:graphic>
          <a:graphicData uri="http://schemas.openxmlformats.org/presentationml/2006/ole">
            <mc:AlternateContent xmlns:mc="http://schemas.openxmlformats.org/markup-compatibility/2006">
              <mc:Choice xmlns:v="urn:schemas-microsoft-com:vml" Requires="v">
                <p:oleObj name="Equation" r:id="rId3" imgW="1955800" imgH="482600" progId="Equation.3">
                  <p:embed/>
                </p:oleObj>
              </mc:Choice>
              <mc:Fallback>
                <p:oleObj name="Equation" r:id="rId3" imgW="1955800" imgH="482600" progId="Equation.3">
                  <p:embed/>
                  <p:pic>
                    <p:nvPicPr>
                      <p:cNvPr id="522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4313" y="4046538"/>
                        <a:ext cx="5684837" cy="14017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2230" name="Text Box 5"/>
          <p:cNvSpPr txBox="1">
            <a:spLocks noChangeArrowheads="1"/>
          </p:cNvSpPr>
          <p:nvPr/>
        </p:nvSpPr>
        <p:spPr bwMode="auto">
          <a:xfrm>
            <a:off x="593725" y="5562600"/>
            <a:ext cx="7788275"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2400">
                <a:latin typeface="Times" charset="0"/>
              </a:rPr>
              <a:t>Note: taking absolute value of the misorientation angle accounts for switching symmetry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874822E0-7C61-4E48-8246-1E539EFD9FD6}" type="slidenum">
              <a:rPr lang="en-US" sz="1400">
                <a:latin typeface="Times" charset="0"/>
              </a:rPr>
              <a:pPr/>
              <a:t>22</a:t>
            </a:fld>
            <a:endParaRPr lang="en-US" sz="1400">
              <a:latin typeface="Times" charset="0"/>
            </a:endParaRPr>
          </a:p>
        </p:txBody>
      </p:sp>
      <p:sp>
        <p:nvSpPr>
          <p:cNvPr id="54275" name="Rectangle 2"/>
          <p:cNvSpPr>
            <a:spLocks noGrp="1" noChangeArrowheads="1"/>
          </p:cNvSpPr>
          <p:nvPr>
            <p:ph type="title"/>
          </p:nvPr>
        </p:nvSpPr>
        <p:spPr>
          <a:xfrm>
            <a:off x="0" y="76200"/>
            <a:ext cx="9144000" cy="1143000"/>
          </a:xfrm>
        </p:spPr>
        <p:txBody>
          <a:bodyPr/>
          <a:lstStyle/>
          <a:p>
            <a:r>
              <a:rPr lang="en-US">
                <a:latin typeface="Times" charset="0"/>
                <a:ea typeface="ＭＳ Ｐゴシック" charset="0"/>
                <a:cs typeface="ＭＳ Ｐゴシック" charset="0"/>
              </a:rPr>
              <a:t>How to Choose the </a:t>
            </a:r>
            <a:br>
              <a:rPr lang="en-US">
                <a:latin typeface="Times" charset="0"/>
                <a:ea typeface="ＭＳ Ｐゴシック" charset="0"/>
                <a:cs typeface="ＭＳ Ｐゴシック" charset="0"/>
              </a:rPr>
            </a:br>
            <a:r>
              <a:rPr lang="en-US">
                <a:latin typeface="Times" charset="0"/>
                <a:ea typeface="ＭＳ Ｐゴシック" charset="0"/>
                <a:cs typeface="ＭＳ Ｐゴシック" charset="0"/>
              </a:rPr>
              <a:t>Misorientation Angle: quaternions</a:t>
            </a:r>
          </a:p>
        </p:txBody>
      </p:sp>
      <p:sp>
        <p:nvSpPr>
          <p:cNvPr id="54276" name="Rectangle 3"/>
          <p:cNvSpPr>
            <a:spLocks noGrp="1" noChangeArrowheads="1"/>
          </p:cNvSpPr>
          <p:nvPr>
            <p:ph type="body" idx="1"/>
          </p:nvPr>
        </p:nvSpPr>
        <p:spPr>
          <a:xfrm>
            <a:off x="685800" y="1447800"/>
            <a:ext cx="7772400" cy="4572000"/>
          </a:xfrm>
        </p:spPr>
        <p:txBody>
          <a:bodyPr/>
          <a:lstStyle/>
          <a:p>
            <a:pPr>
              <a:lnSpc>
                <a:spcPct val="90000"/>
              </a:lnSpc>
            </a:pPr>
            <a:r>
              <a:rPr lang="en-US" sz="2400">
                <a:latin typeface="Arial" charset="0"/>
                <a:ea typeface="ＭＳ Ｐゴシック" charset="0"/>
                <a:cs typeface="Times" charset="0"/>
              </a:rPr>
              <a:t>This algorithm is valid </a:t>
            </a:r>
            <a:r>
              <a:rPr lang="en-US" sz="2400" b="1">
                <a:latin typeface="Arial" charset="0"/>
                <a:ea typeface="ＭＳ Ｐゴシック" charset="0"/>
                <a:cs typeface="Times" charset="0"/>
              </a:rPr>
              <a:t>only </a:t>
            </a:r>
            <a:r>
              <a:rPr lang="en-US" sz="2400">
                <a:latin typeface="Arial" charset="0"/>
                <a:ea typeface="ＭＳ Ｐゴシック" charset="0"/>
                <a:cs typeface="Times" charset="0"/>
              </a:rPr>
              <a:t>for cubic-cubic misorientations and for obtaining </a:t>
            </a:r>
            <a:r>
              <a:rPr lang="en-US" sz="2400" i="1">
                <a:latin typeface="Arial" charset="0"/>
                <a:ea typeface="ＭＳ Ｐゴシック" charset="0"/>
                <a:cs typeface="Times" charset="0"/>
              </a:rPr>
              <a:t>only </a:t>
            </a:r>
            <a:r>
              <a:rPr lang="en-US" sz="2400">
                <a:latin typeface="Arial" charset="0"/>
                <a:ea typeface="ＭＳ Ｐゴシック" charset="0"/>
                <a:cs typeface="Times" charset="0"/>
              </a:rPr>
              <a:t>the angle (not the axis).</a:t>
            </a:r>
          </a:p>
          <a:p>
            <a:pPr>
              <a:lnSpc>
                <a:spcPct val="90000"/>
              </a:lnSpc>
            </a:pPr>
            <a:r>
              <a:rPr lang="en-US" sz="2400">
                <a:latin typeface="Arial" charset="0"/>
                <a:ea typeface="ＭＳ Ｐゴシック" charset="0"/>
                <a:cs typeface="Times" charset="0"/>
              </a:rPr>
              <a:t>Arrange </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4</a:t>
            </a:r>
            <a:r>
              <a:rPr lang="en-US" sz="2400" i="1" baseline="-25000">
                <a:latin typeface="Arial" charset="0"/>
                <a:ea typeface="ＭＳ Ｐゴシック" charset="0"/>
                <a:cs typeface="Times" charset="0"/>
              </a:rPr>
              <a:t> </a:t>
            </a:r>
            <a:r>
              <a:rPr lang="en-US" sz="2400" i="1">
                <a:latin typeface="Arial" charset="0"/>
                <a:ea typeface="ＭＳ Ｐゴシック" charset="0"/>
                <a:cs typeface="ＭＳ Ｐゴシック" charset="0"/>
                <a:sym typeface="Symbol" charset="0"/>
              </a:rPr>
              <a:t></a:t>
            </a:r>
            <a:r>
              <a:rPr lang="en-US" sz="2400" i="1">
                <a:latin typeface="Times New Roman" charset="0"/>
                <a:ea typeface="ＭＳ Ｐゴシック" charset="0"/>
                <a:cs typeface="Times" charset="0"/>
              </a:rPr>
              <a:t> q</a:t>
            </a:r>
            <a:r>
              <a:rPr lang="en-US" sz="2400" i="1" baseline="-25000">
                <a:latin typeface="Times New Roman" charset="0"/>
                <a:ea typeface="ＭＳ Ｐゴシック" charset="0"/>
                <a:cs typeface="Times" charset="0"/>
              </a:rPr>
              <a:t>3 </a:t>
            </a:r>
            <a:r>
              <a:rPr lang="en-US" sz="2400" i="1">
                <a:latin typeface="Arial" charset="0"/>
                <a:ea typeface="ＭＳ Ｐゴシック" charset="0"/>
                <a:cs typeface="ＭＳ Ｐゴシック" charset="0"/>
                <a:sym typeface="Symbol" charset="0"/>
              </a:rPr>
              <a:t></a:t>
            </a:r>
            <a:r>
              <a:rPr lang="en-US" sz="2400" i="1">
                <a:latin typeface="Arial" charset="0"/>
                <a:ea typeface="ＭＳ Ｐゴシック" charset="0"/>
                <a:cs typeface="Times" charset="0"/>
              </a:rPr>
              <a:t> </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2 </a:t>
            </a:r>
            <a:r>
              <a:rPr lang="en-US" sz="2400" i="1">
                <a:latin typeface="Arial" charset="0"/>
                <a:ea typeface="ＭＳ Ｐゴシック" charset="0"/>
                <a:cs typeface="ＭＳ Ｐゴシック" charset="0"/>
                <a:sym typeface="Symbol" charset="0"/>
              </a:rPr>
              <a:t></a:t>
            </a:r>
            <a:r>
              <a:rPr lang="en-US" sz="2400" i="1">
                <a:latin typeface="Arial" charset="0"/>
                <a:ea typeface="ＭＳ Ｐゴシック" charset="0"/>
                <a:cs typeface="Times" charset="0"/>
              </a:rPr>
              <a:t> </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1 </a:t>
            </a:r>
            <a:r>
              <a:rPr lang="en-US" sz="2400" i="1">
                <a:latin typeface="Arial" charset="0"/>
                <a:ea typeface="ＭＳ Ｐゴシック" charset="0"/>
                <a:cs typeface="ＭＳ Ｐゴシック" charset="0"/>
                <a:sym typeface="Symbol" charset="0"/>
              </a:rPr>
              <a:t></a:t>
            </a:r>
            <a:r>
              <a:rPr lang="en-US" sz="2400" i="1">
                <a:latin typeface="Arial" charset="0"/>
                <a:ea typeface="ＭＳ Ｐゴシック" charset="0"/>
                <a:cs typeface="Times" charset="0"/>
              </a:rPr>
              <a:t> </a:t>
            </a:r>
            <a:r>
              <a:rPr lang="en-US" sz="2400" i="1">
                <a:latin typeface="Times New Roman" charset="0"/>
                <a:ea typeface="ＭＳ Ｐゴシック" charset="0"/>
                <a:cs typeface="Times" charset="0"/>
              </a:rPr>
              <a:t>0</a:t>
            </a:r>
            <a:r>
              <a:rPr lang="en-US" sz="2400">
                <a:latin typeface="Times New Roman" charset="0"/>
                <a:ea typeface="ＭＳ Ｐゴシック" charset="0"/>
                <a:cs typeface="Times" charset="0"/>
              </a:rPr>
              <a:t>.</a:t>
            </a:r>
            <a:r>
              <a:rPr lang="en-US" sz="2400">
                <a:latin typeface="Arial" charset="0"/>
                <a:ea typeface="ＭＳ Ｐゴシック" charset="0"/>
                <a:cs typeface="Times" charset="0"/>
              </a:rPr>
              <a:t> </a:t>
            </a:r>
            <a:br>
              <a:rPr lang="en-US" sz="2400">
                <a:latin typeface="Arial" charset="0"/>
                <a:ea typeface="ＭＳ Ｐゴシック" charset="0"/>
                <a:cs typeface="Times" charset="0"/>
              </a:rPr>
            </a:br>
            <a:r>
              <a:rPr lang="en-US" sz="2400">
                <a:latin typeface="Arial" charset="0"/>
                <a:ea typeface="ＭＳ Ｐゴシック" charset="0"/>
                <a:cs typeface="Times" charset="0"/>
              </a:rPr>
              <a:t>Choose the maximum value of the fourth component, </a:t>
            </a:r>
            <a:r>
              <a:rPr lang="en-US" sz="2400">
                <a:latin typeface="Times New Roman" charset="0"/>
                <a:ea typeface="ＭＳ Ｐゴシック" charset="0"/>
                <a:cs typeface="Times" charset="0"/>
              </a:rPr>
              <a:t>q</a:t>
            </a:r>
            <a:r>
              <a:rPr lang="en-US" sz="2400" baseline="-25000">
                <a:latin typeface="Times New Roman" charset="0"/>
                <a:ea typeface="ＭＳ Ｐゴシック" charset="0"/>
                <a:cs typeface="Times" charset="0"/>
              </a:rPr>
              <a:t>4</a:t>
            </a:r>
            <a:r>
              <a:rPr lang="ja-JP" altLang="en-US" sz="2400" baseline="30000">
                <a:latin typeface="Times New Roman" charset="0"/>
                <a:ea typeface="ＭＳ Ｐゴシック" charset="0"/>
                <a:cs typeface="Times" charset="0"/>
              </a:rPr>
              <a:t>’</a:t>
            </a:r>
            <a:r>
              <a:rPr lang="en-US" sz="2400">
                <a:latin typeface="Arial" charset="0"/>
                <a:ea typeface="ＭＳ Ｐゴシック" charset="0"/>
                <a:cs typeface="Times" charset="0"/>
              </a:rPr>
              <a:t>, from three variants as follows:</a:t>
            </a:r>
            <a:br>
              <a:rPr lang="en-US" sz="2400">
                <a:latin typeface="Arial" charset="0"/>
                <a:ea typeface="ＭＳ Ｐゴシック" charset="0"/>
                <a:cs typeface="Times" charset="0"/>
              </a:rPr>
            </a:br>
            <a:r>
              <a:rPr lang="en-US" sz="2400">
                <a:latin typeface="Arial" charset="0"/>
                <a:ea typeface="ＭＳ Ｐゴシック" charset="0"/>
                <a:cs typeface="Times" charset="0"/>
              </a:rPr>
              <a:t>[i]  </a:t>
            </a:r>
            <a:r>
              <a:rPr lang="en-US" sz="2400">
                <a:latin typeface="Times New Roman" charset="0"/>
                <a:ea typeface="ＭＳ Ｐゴシック" charset="0"/>
                <a:cs typeface="Times" charset="0"/>
              </a:rPr>
              <a:t>(</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1</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2</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3</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4</a:t>
            </a:r>
            <a:r>
              <a:rPr lang="en-US" sz="2400">
                <a:latin typeface="Times New Roman" charset="0"/>
                <a:ea typeface="ＭＳ Ｐゴシック" charset="0"/>
                <a:cs typeface="Times" charset="0"/>
              </a:rPr>
              <a:t>)</a:t>
            </a:r>
            <a:br>
              <a:rPr lang="en-US" sz="2400">
                <a:latin typeface="Times New Roman" charset="0"/>
                <a:ea typeface="ＭＳ Ｐゴシック" charset="0"/>
                <a:cs typeface="Times" charset="0"/>
              </a:rPr>
            </a:br>
            <a:r>
              <a:rPr lang="en-US" sz="2400">
                <a:latin typeface="Arial" charset="0"/>
                <a:ea typeface="ＭＳ Ｐゴシック" charset="0"/>
                <a:cs typeface="Times" charset="0"/>
              </a:rPr>
              <a:t>[ii] </a:t>
            </a:r>
            <a:r>
              <a:rPr lang="en-US" sz="2400">
                <a:latin typeface="Times New Roman" charset="0"/>
                <a:ea typeface="ＭＳ Ｐゴシック" charset="0"/>
                <a:cs typeface="Times" charset="0"/>
              </a:rPr>
              <a:t>(</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1</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2</a:t>
            </a:r>
            <a:r>
              <a:rPr lang="en-US" sz="2400" i="1">
                <a:latin typeface="Times New Roman" charset="0"/>
                <a:ea typeface="ＭＳ Ｐゴシック" charset="0"/>
                <a:cs typeface="Times" charset="0"/>
              </a:rPr>
              <a:t>, q</a:t>
            </a:r>
            <a:r>
              <a:rPr lang="en-US" sz="2400" i="1" baseline="-25000">
                <a:latin typeface="Times New Roman" charset="0"/>
                <a:ea typeface="ＭＳ Ｐゴシック" charset="0"/>
                <a:cs typeface="Times" charset="0"/>
              </a:rPr>
              <a:t>1</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2</a:t>
            </a:r>
            <a:r>
              <a:rPr lang="en-US" sz="2400" i="1">
                <a:latin typeface="Times New Roman" charset="0"/>
                <a:ea typeface="ＭＳ Ｐゴシック" charset="0"/>
                <a:cs typeface="Times" charset="0"/>
              </a:rPr>
              <a:t>, q</a:t>
            </a:r>
            <a:r>
              <a:rPr lang="en-US" sz="2400" i="1" baseline="-25000">
                <a:latin typeface="Times New Roman" charset="0"/>
                <a:ea typeface="ＭＳ Ｐゴシック" charset="0"/>
                <a:cs typeface="Times" charset="0"/>
              </a:rPr>
              <a:t>3</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4</a:t>
            </a:r>
            <a:r>
              <a:rPr lang="en-US" sz="2400" i="1">
                <a:latin typeface="Times New Roman" charset="0"/>
                <a:ea typeface="ＭＳ Ｐゴシック" charset="0"/>
                <a:cs typeface="Times" charset="0"/>
              </a:rPr>
              <a:t>, q</a:t>
            </a:r>
            <a:r>
              <a:rPr lang="en-US" sz="2400" i="1" baseline="-25000">
                <a:latin typeface="Times New Roman" charset="0"/>
                <a:ea typeface="ＭＳ Ｐゴシック" charset="0"/>
                <a:cs typeface="Times" charset="0"/>
              </a:rPr>
              <a:t>3</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4</a:t>
            </a:r>
            <a:r>
              <a:rPr lang="en-US" sz="2400">
                <a:latin typeface="Times New Roman" charset="0"/>
                <a:ea typeface="ＭＳ Ｐゴシック" charset="0"/>
                <a:cs typeface="Times" charset="0"/>
              </a:rPr>
              <a:t>)/</a:t>
            </a:r>
            <a:r>
              <a:rPr lang="en-US" sz="2400">
                <a:latin typeface="Arial" charset="0"/>
                <a:ea typeface="ＭＳ Ｐゴシック" charset="0"/>
                <a:cs typeface="Times" charset="0"/>
              </a:rPr>
              <a:t>√2</a:t>
            </a:r>
            <a:br>
              <a:rPr lang="en-US" sz="2400">
                <a:latin typeface="Arial" charset="0"/>
                <a:ea typeface="ＭＳ Ｐゴシック" charset="0"/>
                <a:cs typeface="Times" charset="0"/>
              </a:rPr>
            </a:br>
            <a:r>
              <a:rPr lang="en-US" sz="2400">
                <a:latin typeface="Arial" charset="0"/>
                <a:ea typeface="ＭＳ Ｐゴシック" charset="0"/>
                <a:cs typeface="Times" charset="0"/>
              </a:rPr>
              <a:t>[iii] </a:t>
            </a:r>
            <a:r>
              <a:rPr lang="en-US" sz="2400">
                <a:latin typeface="Times New Roman" charset="0"/>
                <a:ea typeface="ＭＳ Ｐゴシック" charset="0"/>
                <a:cs typeface="Times" charset="0"/>
              </a:rPr>
              <a:t>(</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1</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2</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3</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4</a:t>
            </a:r>
            <a:r>
              <a:rPr lang="en-US" sz="2400" i="1">
                <a:latin typeface="Times New Roman" charset="0"/>
                <a:ea typeface="ＭＳ Ｐゴシック" charset="0"/>
                <a:cs typeface="Times" charset="0"/>
              </a:rPr>
              <a:t>, q</a:t>
            </a:r>
            <a:r>
              <a:rPr lang="en-US" sz="2400" i="1" baseline="-25000">
                <a:latin typeface="Times New Roman" charset="0"/>
                <a:ea typeface="ＭＳ Ｐゴシック" charset="0"/>
                <a:cs typeface="Times" charset="0"/>
              </a:rPr>
              <a:t>1</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2</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3</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4</a:t>
            </a:r>
            <a:r>
              <a:rPr lang="en-US" sz="2400" i="1">
                <a:latin typeface="Times New Roman" charset="0"/>
                <a:ea typeface="ＭＳ Ｐゴシック" charset="0"/>
                <a:cs typeface="Times" charset="0"/>
              </a:rPr>
              <a:t>, -q</a:t>
            </a:r>
            <a:r>
              <a:rPr lang="en-US" sz="2400" i="1" baseline="-25000">
                <a:latin typeface="Times New Roman" charset="0"/>
                <a:ea typeface="ＭＳ Ｐゴシック" charset="0"/>
                <a:cs typeface="Times" charset="0"/>
              </a:rPr>
              <a:t>1</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2</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3</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4</a:t>
            </a:r>
            <a:r>
              <a:rPr lang="en-US" sz="2400" i="1">
                <a:latin typeface="Times New Roman" charset="0"/>
                <a:ea typeface="ＭＳ Ｐゴシック" charset="0"/>
                <a:cs typeface="Times" charset="0"/>
              </a:rPr>
              <a:t>, q</a:t>
            </a:r>
            <a:r>
              <a:rPr lang="en-US" sz="2400" i="1" baseline="-25000">
                <a:latin typeface="Times New Roman" charset="0"/>
                <a:ea typeface="ＭＳ Ｐゴシック" charset="0"/>
                <a:cs typeface="Times" charset="0"/>
              </a:rPr>
              <a:t>1</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2</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3</a:t>
            </a:r>
            <a:r>
              <a:rPr lang="en-US" sz="2400" i="1">
                <a:latin typeface="Times New Roman" charset="0"/>
                <a:ea typeface="ＭＳ Ｐゴシック" charset="0"/>
                <a:cs typeface="Times" charset="0"/>
              </a:rPr>
              <a:t>+q</a:t>
            </a:r>
            <a:r>
              <a:rPr lang="en-US" sz="2400" i="1" baseline="-25000">
                <a:latin typeface="Times New Roman" charset="0"/>
                <a:ea typeface="ＭＳ Ｐゴシック" charset="0"/>
                <a:cs typeface="Times" charset="0"/>
              </a:rPr>
              <a:t>4</a:t>
            </a:r>
            <a:r>
              <a:rPr lang="en-US" sz="2400">
                <a:latin typeface="Times New Roman" charset="0"/>
                <a:ea typeface="ＭＳ Ｐゴシック" charset="0"/>
                <a:cs typeface="Times" charset="0"/>
              </a:rPr>
              <a:t>)/2</a:t>
            </a:r>
            <a:endParaRPr lang="en-US" sz="2400">
              <a:latin typeface="Arial" charset="0"/>
              <a:ea typeface="ＭＳ Ｐゴシック" charset="0"/>
              <a:cs typeface="Times" charset="0"/>
            </a:endParaRPr>
          </a:p>
          <a:p>
            <a:pPr>
              <a:lnSpc>
                <a:spcPct val="90000"/>
              </a:lnSpc>
            </a:pPr>
            <a:r>
              <a:rPr lang="en-US" sz="2400">
                <a:latin typeface="Arial" charset="0"/>
                <a:ea typeface="ＭＳ Ｐゴシック" charset="0"/>
                <a:cs typeface="ＭＳ Ｐゴシック" charset="0"/>
              </a:rPr>
              <a:t>Reference: Sutton &amp; Balluffi, section 1.3.3.4; see also H. Grimmer, </a:t>
            </a:r>
            <a:r>
              <a:rPr lang="en-US" sz="2400" i="1">
                <a:latin typeface="Arial" charset="0"/>
                <a:ea typeface="ＭＳ Ｐゴシック" charset="0"/>
                <a:cs typeface="ＭＳ Ｐゴシック" charset="0"/>
              </a:rPr>
              <a:t>Acta Cryst</a:t>
            </a:r>
            <a:r>
              <a:rPr lang="en-US" sz="2400">
                <a:latin typeface="Arial" charset="0"/>
                <a:ea typeface="ＭＳ Ｐゴシック" charset="0"/>
                <a:cs typeface="ＭＳ Ｐゴシック" charset="0"/>
              </a:rPr>
              <a:t>., </a:t>
            </a:r>
            <a:r>
              <a:rPr lang="en-US" sz="2400" b="1">
                <a:latin typeface="Arial" charset="0"/>
                <a:ea typeface="ＭＳ Ｐゴシック" charset="0"/>
                <a:cs typeface="ＭＳ Ｐゴシック" charset="0"/>
              </a:rPr>
              <a:t>A30</a:t>
            </a:r>
            <a:r>
              <a:rPr lang="en-US" sz="2400">
                <a:latin typeface="Arial" charset="0"/>
                <a:ea typeface="ＭＳ Ｐゴシック" charset="0"/>
                <a:cs typeface="ＭＳ Ｐゴシック" charset="0"/>
              </a:rPr>
              <a:t>, 685 (1974) for more detail.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9B9F6017-CDF6-FF4C-AE61-EFE929E0BC95}" type="slidenum">
              <a:rPr lang="en-US" sz="1400">
                <a:latin typeface="Times" charset="0"/>
              </a:rPr>
              <a:pPr/>
              <a:t>23</a:t>
            </a:fld>
            <a:endParaRPr lang="en-US" sz="1400">
              <a:latin typeface="Times" charset="0"/>
            </a:endParaRPr>
          </a:p>
        </p:txBody>
      </p:sp>
      <p:sp>
        <p:nvSpPr>
          <p:cNvPr id="59396"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Crystal vs Sample Frame</a:t>
            </a:r>
          </a:p>
        </p:txBody>
      </p:sp>
      <p:sp>
        <p:nvSpPr>
          <p:cNvPr id="59397" name="Line 3"/>
          <p:cNvSpPr>
            <a:spLocks noChangeShapeType="1"/>
          </p:cNvSpPr>
          <p:nvPr/>
        </p:nvSpPr>
        <p:spPr bwMode="auto">
          <a:xfrm>
            <a:off x="4217988" y="4267200"/>
            <a:ext cx="2286000"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9398" name="Line 4"/>
          <p:cNvSpPr>
            <a:spLocks noChangeShapeType="1"/>
          </p:cNvSpPr>
          <p:nvPr/>
        </p:nvSpPr>
        <p:spPr bwMode="auto">
          <a:xfrm flipV="1">
            <a:off x="4217988" y="3810000"/>
            <a:ext cx="26670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9399" name="Line 5"/>
          <p:cNvSpPr>
            <a:spLocks noChangeShapeType="1"/>
          </p:cNvSpPr>
          <p:nvPr/>
        </p:nvSpPr>
        <p:spPr bwMode="auto">
          <a:xfrm flipV="1">
            <a:off x="4217988" y="1524000"/>
            <a:ext cx="0" cy="2743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9400" name="Text Box 6"/>
          <p:cNvSpPr txBox="1">
            <a:spLocks noChangeArrowheads="1"/>
          </p:cNvSpPr>
          <p:nvPr/>
        </p:nvSpPr>
        <p:spPr bwMode="auto">
          <a:xfrm>
            <a:off x="6046788" y="5638800"/>
            <a:ext cx="336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2400">
                <a:latin typeface="Times" charset="0"/>
              </a:rPr>
              <a:t>x</a:t>
            </a:r>
          </a:p>
        </p:txBody>
      </p:sp>
      <p:sp>
        <p:nvSpPr>
          <p:cNvPr id="59401" name="Text Box 7"/>
          <p:cNvSpPr txBox="1">
            <a:spLocks noChangeArrowheads="1"/>
          </p:cNvSpPr>
          <p:nvPr/>
        </p:nvSpPr>
        <p:spPr bwMode="auto">
          <a:xfrm>
            <a:off x="3608388" y="1447800"/>
            <a:ext cx="3190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2400">
                <a:latin typeface="Times" charset="0"/>
              </a:rPr>
              <a:t>z</a:t>
            </a:r>
          </a:p>
        </p:txBody>
      </p:sp>
      <p:sp>
        <p:nvSpPr>
          <p:cNvPr id="59402" name="Text Box 8"/>
          <p:cNvSpPr txBox="1">
            <a:spLocks noChangeArrowheads="1"/>
          </p:cNvSpPr>
          <p:nvPr/>
        </p:nvSpPr>
        <p:spPr bwMode="auto">
          <a:xfrm>
            <a:off x="6884988" y="3505200"/>
            <a:ext cx="336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2400">
                <a:latin typeface="Times" charset="0"/>
              </a:rPr>
              <a:t>y</a:t>
            </a:r>
          </a:p>
        </p:txBody>
      </p:sp>
      <p:sp>
        <p:nvSpPr>
          <p:cNvPr id="59403" name="Text Box 11"/>
          <p:cNvSpPr txBox="1">
            <a:spLocks noChangeArrowheads="1"/>
          </p:cNvSpPr>
          <p:nvPr/>
        </p:nvSpPr>
        <p:spPr bwMode="auto">
          <a:xfrm>
            <a:off x="6046788" y="4419600"/>
            <a:ext cx="773112"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3200" i="1">
                <a:solidFill>
                  <a:schemeClr val="accent2"/>
                </a:solidFill>
                <a:latin typeface="Times" charset="0"/>
              </a:rPr>
              <a:t>g</a:t>
            </a:r>
            <a:r>
              <a:rPr lang="en-US" sz="3200" i="1" baseline="-25000">
                <a:solidFill>
                  <a:schemeClr val="accent2"/>
                </a:solidFill>
                <a:latin typeface="Times" charset="0"/>
              </a:rPr>
              <a:t>A</a:t>
            </a:r>
            <a:r>
              <a:rPr lang="en-US" sz="3200" i="1" baseline="30000">
                <a:solidFill>
                  <a:schemeClr val="accent2"/>
                </a:solidFill>
                <a:latin typeface="Times" charset="0"/>
              </a:rPr>
              <a:t>-1</a:t>
            </a:r>
            <a:endParaRPr lang="en-US" sz="3200" i="1">
              <a:solidFill>
                <a:schemeClr val="accent2"/>
              </a:solidFill>
              <a:latin typeface="Times" charset="0"/>
            </a:endParaRPr>
          </a:p>
        </p:txBody>
      </p:sp>
      <p:sp>
        <p:nvSpPr>
          <p:cNvPr id="59404" name="Text Box 12"/>
          <p:cNvSpPr txBox="1">
            <a:spLocks noChangeArrowheads="1"/>
          </p:cNvSpPr>
          <p:nvPr/>
        </p:nvSpPr>
        <p:spPr bwMode="auto">
          <a:xfrm>
            <a:off x="5665788" y="1752600"/>
            <a:ext cx="550862"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3200" i="1">
                <a:solidFill>
                  <a:srgbClr val="008000"/>
                </a:solidFill>
                <a:latin typeface="Times" charset="0"/>
              </a:rPr>
              <a:t>g</a:t>
            </a:r>
            <a:r>
              <a:rPr lang="en-US" sz="3200" i="1" baseline="-25000">
                <a:solidFill>
                  <a:srgbClr val="008000"/>
                </a:solidFill>
                <a:latin typeface="Times" charset="0"/>
              </a:rPr>
              <a:t>B</a:t>
            </a:r>
            <a:endParaRPr lang="en-US" sz="3200" i="1">
              <a:solidFill>
                <a:srgbClr val="008000"/>
              </a:solidFill>
              <a:latin typeface="Times" charset="0"/>
            </a:endParaRPr>
          </a:p>
        </p:txBody>
      </p:sp>
      <p:sp>
        <p:nvSpPr>
          <p:cNvPr id="59405" name="Line 13"/>
          <p:cNvSpPr>
            <a:spLocks noChangeShapeType="1"/>
          </p:cNvSpPr>
          <p:nvPr/>
        </p:nvSpPr>
        <p:spPr bwMode="auto">
          <a:xfrm flipV="1">
            <a:off x="4751388" y="3733800"/>
            <a:ext cx="0" cy="914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06" name="Line 14"/>
          <p:cNvSpPr>
            <a:spLocks noChangeShapeType="1"/>
          </p:cNvSpPr>
          <p:nvPr/>
        </p:nvSpPr>
        <p:spPr bwMode="auto">
          <a:xfrm flipV="1">
            <a:off x="5005388" y="3225800"/>
            <a:ext cx="0" cy="914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07" name="Line 15"/>
          <p:cNvSpPr>
            <a:spLocks noChangeShapeType="1"/>
          </p:cNvSpPr>
          <p:nvPr/>
        </p:nvSpPr>
        <p:spPr bwMode="auto">
          <a:xfrm flipV="1">
            <a:off x="4764088" y="4483100"/>
            <a:ext cx="7620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08" name="Line 16"/>
          <p:cNvSpPr>
            <a:spLocks noChangeShapeType="1"/>
          </p:cNvSpPr>
          <p:nvPr/>
        </p:nvSpPr>
        <p:spPr bwMode="auto">
          <a:xfrm flipV="1">
            <a:off x="4230688" y="3213100"/>
            <a:ext cx="7620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09" name="Line 17"/>
          <p:cNvSpPr>
            <a:spLocks noChangeShapeType="1"/>
          </p:cNvSpPr>
          <p:nvPr/>
        </p:nvSpPr>
        <p:spPr bwMode="auto">
          <a:xfrm flipV="1">
            <a:off x="4751388" y="3581400"/>
            <a:ext cx="7620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10" name="Line 18"/>
          <p:cNvSpPr>
            <a:spLocks noChangeShapeType="1"/>
          </p:cNvSpPr>
          <p:nvPr/>
        </p:nvSpPr>
        <p:spPr bwMode="auto">
          <a:xfrm>
            <a:off x="5018088" y="4127500"/>
            <a:ext cx="5334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11" name="Line 19"/>
          <p:cNvSpPr>
            <a:spLocks noChangeShapeType="1"/>
          </p:cNvSpPr>
          <p:nvPr/>
        </p:nvSpPr>
        <p:spPr bwMode="auto">
          <a:xfrm>
            <a:off x="5005388" y="3187700"/>
            <a:ext cx="5334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12" name="Line 20"/>
          <p:cNvSpPr>
            <a:spLocks noChangeShapeType="1"/>
          </p:cNvSpPr>
          <p:nvPr/>
        </p:nvSpPr>
        <p:spPr bwMode="auto">
          <a:xfrm>
            <a:off x="4217988" y="3352800"/>
            <a:ext cx="5334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13" name="Line 21"/>
          <p:cNvSpPr>
            <a:spLocks noChangeShapeType="1"/>
          </p:cNvSpPr>
          <p:nvPr/>
        </p:nvSpPr>
        <p:spPr bwMode="auto">
          <a:xfrm flipV="1">
            <a:off x="5538788" y="3568700"/>
            <a:ext cx="0" cy="914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14" name="AutoShape 22"/>
          <p:cNvSpPr>
            <a:spLocks noChangeArrowheads="1"/>
          </p:cNvSpPr>
          <p:nvPr/>
        </p:nvSpPr>
        <p:spPr bwMode="auto">
          <a:xfrm>
            <a:off x="5208588" y="2514600"/>
            <a:ext cx="685800" cy="609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9525">
            <a:solidFill>
              <a:schemeClr val="tx1"/>
            </a:solidFill>
            <a:miter lim="800000"/>
            <a:headEnd/>
            <a:tailEnd/>
          </a:ln>
        </p:spPr>
        <p:txBody>
          <a:bodyPr wrap="none" anchor="ctr"/>
          <a:lstStyle/>
          <a:p>
            <a:endParaRPr lang="en-US"/>
          </a:p>
        </p:txBody>
      </p:sp>
      <p:sp>
        <p:nvSpPr>
          <p:cNvPr id="59415" name="AutoShape 23"/>
          <p:cNvSpPr>
            <a:spLocks noChangeArrowheads="1"/>
          </p:cNvSpPr>
          <p:nvPr/>
        </p:nvSpPr>
        <p:spPr bwMode="auto">
          <a:xfrm>
            <a:off x="5208588" y="4038600"/>
            <a:ext cx="838200" cy="304800"/>
          </a:xfrm>
          <a:prstGeom prst="leftArrow">
            <a:avLst>
              <a:gd name="adj1" fmla="val 50000"/>
              <a:gd name="adj2" fmla="val 68750"/>
            </a:avLst>
          </a:prstGeom>
          <a:solidFill>
            <a:srgbClr val="FF0000"/>
          </a:solidFill>
          <a:ln w="9525">
            <a:solidFill>
              <a:schemeClr val="tx1"/>
            </a:solidFill>
            <a:miter lim="800000"/>
            <a:headEnd/>
            <a:tailEnd/>
          </a:ln>
        </p:spPr>
        <p:txBody>
          <a:bodyPr wrap="none" anchor="ctr"/>
          <a:lstStyle/>
          <a:p>
            <a:endParaRPr lang="en-US"/>
          </a:p>
        </p:txBody>
      </p:sp>
      <p:sp>
        <p:nvSpPr>
          <p:cNvPr id="59416" name="Text Box 24"/>
          <p:cNvSpPr txBox="1">
            <a:spLocks noChangeArrowheads="1"/>
          </p:cNvSpPr>
          <p:nvPr/>
        </p:nvSpPr>
        <p:spPr bwMode="auto">
          <a:xfrm>
            <a:off x="3744913" y="4632325"/>
            <a:ext cx="1504950"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2400">
                <a:latin typeface="Times" charset="0"/>
              </a:rPr>
              <a:t>reference</a:t>
            </a:r>
            <a:br>
              <a:rPr lang="en-US" sz="2400">
                <a:latin typeface="Times" charset="0"/>
              </a:rPr>
            </a:br>
            <a:r>
              <a:rPr lang="en-US" sz="2400">
                <a:latin typeface="Times" charset="0"/>
              </a:rPr>
              <a:t>position:</a:t>
            </a:r>
            <a:br>
              <a:rPr lang="en-US" sz="2400">
                <a:latin typeface="Times" charset="0"/>
              </a:rPr>
            </a:br>
            <a:r>
              <a:rPr lang="en-US" sz="2400">
                <a:latin typeface="Times" charset="0"/>
              </a:rPr>
              <a:t>(001)[100]</a:t>
            </a:r>
          </a:p>
        </p:txBody>
      </p:sp>
      <p:pic>
        <p:nvPicPr>
          <p:cNvPr id="59417" name="Picture 25"/>
          <p:cNvPicPr>
            <a:picLocks noChangeAspect="1" noChangeArrowheads="1"/>
          </p:cNvPicPr>
          <p:nvPr/>
        </p:nvPicPr>
        <p:blipFill>
          <a:blip r:embed="rId3">
            <a:extLst>
              <a:ext uri="{28A0092B-C50C-407E-A947-70E740481C1C}">
                <a14:useLocalDpi xmlns:a14="http://schemas.microsoft.com/office/drawing/2010/main" val="0"/>
              </a:ext>
            </a:extLst>
          </a:blip>
          <a:srcRect r="61737" b="59717"/>
          <a:stretch>
            <a:fillRect/>
          </a:stretch>
        </p:blipFill>
        <p:spPr bwMode="auto">
          <a:xfrm>
            <a:off x="5894388" y="2362200"/>
            <a:ext cx="23622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418" name="Line 26"/>
          <p:cNvSpPr>
            <a:spLocks noChangeShapeType="1"/>
          </p:cNvSpPr>
          <p:nvPr/>
        </p:nvSpPr>
        <p:spPr bwMode="auto">
          <a:xfrm flipH="1" flipV="1">
            <a:off x="7418388" y="2362200"/>
            <a:ext cx="0" cy="24384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9419" name="Freeform 27"/>
          <p:cNvSpPr>
            <a:spLocks/>
          </p:cNvSpPr>
          <p:nvPr/>
        </p:nvSpPr>
        <p:spPr bwMode="auto">
          <a:xfrm rot="905823">
            <a:off x="6961188" y="4267200"/>
            <a:ext cx="838200" cy="457200"/>
          </a:xfrm>
          <a:custGeom>
            <a:avLst/>
            <a:gdLst>
              <a:gd name="T0" fmla="*/ 2147483647 w 528"/>
              <a:gd name="T1" fmla="*/ 2147483647 h 288"/>
              <a:gd name="T2" fmla="*/ 2147483647 w 528"/>
              <a:gd name="T3" fmla="*/ 2147483647 h 288"/>
              <a:gd name="T4" fmla="*/ 2147483647 w 528"/>
              <a:gd name="T5" fmla="*/ 2147483647 h 288"/>
              <a:gd name="T6" fmla="*/ 2147483647 w 528"/>
              <a:gd name="T7" fmla="*/ 2147483647 h 288"/>
              <a:gd name="T8" fmla="*/ 2147483647 w 528"/>
              <a:gd name="T9" fmla="*/ 2147483647 h 288"/>
              <a:gd name="T10" fmla="*/ 2147483647 w 528"/>
              <a:gd name="T11" fmla="*/ 2147483647 h 288"/>
              <a:gd name="T12" fmla="*/ 2147483647 w 528"/>
              <a:gd name="T13" fmla="*/ 0 h 288"/>
              <a:gd name="T14" fmla="*/ 0 60000 65536"/>
              <a:gd name="T15" fmla="*/ 0 60000 65536"/>
              <a:gd name="T16" fmla="*/ 0 60000 65536"/>
              <a:gd name="T17" fmla="*/ 0 60000 65536"/>
              <a:gd name="T18" fmla="*/ 0 60000 65536"/>
              <a:gd name="T19" fmla="*/ 0 60000 65536"/>
              <a:gd name="T20" fmla="*/ 0 60000 65536"/>
              <a:gd name="T21" fmla="*/ 0 w 528"/>
              <a:gd name="T22" fmla="*/ 0 h 288"/>
              <a:gd name="T23" fmla="*/ 528 w 528"/>
              <a:gd name="T24" fmla="*/ 288 h 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288">
                <a:moveTo>
                  <a:pt x="24" y="144"/>
                </a:moveTo>
                <a:cubicBezTo>
                  <a:pt x="12" y="180"/>
                  <a:pt x="0" y="216"/>
                  <a:pt x="24" y="240"/>
                </a:cubicBezTo>
                <a:cubicBezTo>
                  <a:pt x="48" y="264"/>
                  <a:pt x="112" y="288"/>
                  <a:pt x="168" y="288"/>
                </a:cubicBezTo>
                <a:cubicBezTo>
                  <a:pt x="224" y="288"/>
                  <a:pt x="304" y="264"/>
                  <a:pt x="360" y="240"/>
                </a:cubicBezTo>
                <a:cubicBezTo>
                  <a:pt x="416" y="216"/>
                  <a:pt x="480" y="176"/>
                  <a:pt x="504" y="144"/>
                </a:cubicBezTo>
                <a:cubicBezTo>
                  <a:pt x="528" y="112"/>
                  <a:pt x="511" y="71"/>
                  <a:pt x="504" y="48"/>
                </a:cubicBezTo>
                <a:cubicBezTo>
                  <a:pt x="496" y="24"/>
                  <a:pt x="476" y="12"/>
                  <a:pt x="456" y="0"/>
                </a:cubicBezTo>
              </a:path>
            </a:pathLst>
          </a:custGeom>
          <a:noFill/>
          <a:ln w="38100">
            <a:solidFill>
              <a:srgbClr val="FF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9420" name="Text Box 28"/>
          <p:cNvSpPr txBox="1">
            <a:spLocks noChangeArrowheads="1"/>
          </p:cNvSpPr>
          <p:nvPr/>
        </p:nvSpPr>
        <p:spPr bwMode="auto">
          <a:xfrm>
            <a:off x="7799388" y="4602163"/>
            <a:ext cx="11938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3200">
                <a:solidFill>
                  <a:srgbClr val="FF0000"/>
                </a:solidFill>
                <a:latin typeface="Symbol" charset="0"/>
              </a:rPr>
              <a:t>q</a:t>
            </a:r>
            <a:r>
              <a:rPr lang="en-US" sz="3200">
                <a:solidFill>
                  <a:srgbClr val="FF0000"/>
                </a:solidFill>
                <a:latin typeface="Times" charset="0"/>
              </a:rPr>
              <a:t>=60°</a:t>
            </a:r>
          </a:p>
        </p:txBody>
      </p:sp>
      <p:graphicFrame>
        <p:nvGraphicFramePr>
          <p:cNvPr id="59394" name="Object 2"/>
          <p:cNvGraphicFramePr>
            <a:graphicFrameLocks noChangeAspect="1"/>
          </p:cNvGraphicFramePr>
          <p:nvPr/>
        </p:nvGraphicFramePr>
        <p:xfrm>
          <a:off x="7265988" y="1600200"/>
          <a:ext cx="419100" cy="628650"/>
        </p:xfrm>
        <a:graphic>
          <a:graphicData uri="http://schemas.openxmlformats.org/presentationml/2006/ole">
            <mc:AlternateContent xmlns:mc="http://schemas.openxmlformats.org/markup-compatibility/2006">
              <mc:Choice xmlns:v="urn:schemas-microsoft-com:vml" Requires="v">
                <p:oleObj name="Equation" r:id="rId4" imgW="127000" imgH="190500" progId="Equation.3">
                  <p:embed/>
                </p:oleObj>
              </mc:Choice>
              <mc:Fallback>
                <p:oleObj name="Equation" r:id="rId4" imgW="127000" imgH="190500" progId="Equation.3">
                  <p:embed/>
                  <p:pic>
                    <p:nvPicPr>
                      <p:cNvPr id="5939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5988" y="1600200"/>
                        <a:ext cx="419100" cy="6286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9421" name="Text Box 30"/>
          <p:cNvSpPr txBox="1">
            <a:spLocks noChangeArrowheads="1"/>
          </p:cNvSpPr>
          <p:nvPr/>
        </p:nvSpPr>
        <p:spPr bwMode="auto">
          <a:xfrm>
            <a:off x="407988" y="1225550"/>
            <a:ext cx="3552825" cy="436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2800"/>
              <a:t>Components of</a:t>
            </a:r>
            <a:br>
              <a:rPr lang="en-US" sz="2800"/>
            </a:br>
            <a:r>
              <a:rPr lang="en-US" sz="2800"/>
              <a:t>the rotation axis</a:t>
            </a:r>
            <a:br>
              <a:rPr lang="en-US" sz="2800"/>
            </a:br>
            <a:r>
              <a:rPr lang="en-US" sz="2800"/>
              <a:t>are always </a:t>
            </a:r>
            <a:br>
              <a:rPr lang="en-US" sz="2800"/>
            </a:br>
            <a:r>
              <a:rPr lang="en-US" sz="2800"/>
              <a:t>(1/√3,1/√3,1/√3) in</a:t>
            </a:r>
            <a:br>
              <a:rPr lang="en-US" sz="2800"/>
            </a:br>
            <a:r>
              <a:rPr lang="en-US" sz="2800"/>
              <a:t>the crystal frame:</a:t>
            </a:r>
            <a:br>
              <a:rPr lang="en-US" sz="2800"/>
            </a:br>
            <a:r>
              <a:rPr lang="en-US" sz="2800"/>
              <a:t>in the sample frame</a:t>
            </a:r>
            <a:br>
              <a:rPr lang="en-US" sz="2800"/>
            </a:br>
            <a:r>
              <a:rPr lang="en-US" sz="2800"/>
              <a:t>the components</a:t>
            </a:r>
            <a:br>
              <a:rPr lang="en-US" sz="2800"/>
            </a:br>
            <a:r>
              <a:rPr lang="en-US" sz="2800"/>
              <a:t>depend on the</a:t>
            </a:r>
            <a:br>
              <a:rPr lang="en-US" sz="2800"/>
            </a:br>
            <a:r>
              <a:rPr lang="en-US" sz="2800"/>
              <a:t>orientations of</a:t>
            </a:r>
            <a:br>
              <a:rPr lang="en-US" sz="2800"/>
            </a:br>
            <a:r>
              <a:rPr lang="en-US" sz="2800"/>
              <a:t>the grains.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C4A2B175-D23C-0342-A79A-BB6B03DF8E04}" type="slidenum">
              <a:rPr lang="en-US" sz="1400">
                <a:latin typeface="Times" charset="0"/>
              </a:rPr>
              <a:pPr/>
              <a:t>24</a:t>
            </a:fld>
            <a:endParaRPr lang="en-US" sz="1400">
              <a:latin typeface="Times" charset="0"/>
            </a:endParaRPr>
          </a:p>
        </p:txBody>
      </p:sp>
      <p:sp>
        <p:nvSpPr>
          <p:cNvPr id="61443"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Worked Example</a:t>
            </a:r>
          </a:p>
        </p:txBody>
      </p:sp>
      <p:sp>
        <p:nvSpPr>
          <p:cNvPr id="61444" name="Rectangle 3"/>
          <p:cNvSpPr>
            <a:spLocks noChangeArrowheads="1"/>
          </p:cNvSpPr>
          <p:nvPr/>
        </p:nvSpPr>
        <p:spPr bwMode="auto">
          <a:xfrm>
            <a:off x="609600" y="1066800"/>
            <a:ext cx="82296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2400" dirty="0">
                <a:latin typeface="Calibri" panose="020F0502020204030204" pitchFamily="34" charset="0"/>
                <a:cs typeface="Calibri" panose="020F0502020204030204" pitchFamily="34" charset="0"/>
              </a:rPr>
              <a:t>In this example, we take a pair of orientations that were chosen to have a 60°&lt;111&gt; misorientation between them (rotation axis expressed in crystal coordinates).  In fact the pair of orientations are the two sample symmetry related Copper components, which are twin related.</a:t>
            </a:r>
          </a:p>
          <a:p>
            <a:pPr marL="342900" indent="-342900">
              <a:spcBef>
                <a:spcPct val="20000"/>
              </a:spcBef>
              <a:buFontTx/>
              <a:buChar char="•"/>
            </a:pPr>
            <a:r>
              <a:rPr lang="en-US" sz="2400" dirty="0">
                <a:latin typeface="Calibri" panose="020F0502020204030204" pitchFamily="34" charset="0"/>
                <a:cs typeface="Calibri" panose="020F0502020204030204" pitchFamily="34" charset="0"/>
              </a:rPr>
              <a:t>We calculate the 3x3 Rotation matrix for each orientation, </a:t>
            </a:r>
            <a:r>
              <a:rPr lang="en-US" sz="2400" i="1" dirty="0" err="1">
                <a:latin typeface="Times New Roman" charset="0"/>
              </a:rPr>
              <a:t>g</a:t>
            </a:r>
            <a:r>
              <a:rPr lang="en-US" sz="2400" i="1" baseline="-25000" dirty="0" err="1">
                <a:latin typeface="Times New Roman" charset="0"/>
              </a:rPr>
              <a:t>A</a:t>
            </a:r>
            <a:r>
              <a:rPr lang="en-US" sz="2400" dirty="0"/>
              <a:t> </a:t>
            </a:r>
            <a:r>
              <a:rPr lang="en-US" sz="2400" dirty="0">
                <a:latin typeface="Calibri" panose="020F0502020204030204" pitchFamily="34" charset="0"/>
                <a:cs typeface="Calibri" panose="020F0502020204030204" pitchFamily="34" charset="0"/>
              </a:rPr>
              <a:t>and </a:t>
            </a:r>
            <a:r>
              <a:rPr lang="en-US" sz="2400" i="1" dirty="0" err="1">
                <a:latin typeface="Times New Roman" charset="0"/>
              </a:rPr>
              <a:t>g</a:t>
            </a:r>
            <a:r>
              <a:rPr lang="en-US" sz="2400" i="1" baseline="-25000" dirty="0" err="1">
                <a:latin typeface="Times New Roman" charset="0"/>
              </a:rPr>
              <a:t>B</a:t>
            </a:r>
            <a:r>
              <a:rPr lang="en-US" sz="2400" dirty="0"/>
              <a:t>, </a:t>
            </a:r>
            <a:r>
              <a:rPr lang="en-US" sz="2400" dirty="0">
                <a:latin typeface="Calibri" panose="020F0502020204030204" pitchFamily="34" charset="0"/>
                <a:cs typeface="Calibri" panose="020F0502020204030204" pitchFamily="34" charset="0"/>
              </a:rPr>
              <a:t>and then form the </a:t>
            </a:r>
            <a:r>
              <a:rPr lang="en-US" sz="2400" dirty="0">
                <a:solidFill>
                  <a:srgbClr val="CC0000"/>
                </a:solidFill>
                <a:latin typeface="Calibri" panose="020F0502020204030204" pitchFamily="34" charset="0"/>
                <a:cs typeface="Calibri" panose="020F0502020204030204" pitchFamily="34" charset="0"/>
              </a:rPr>
              <a:t>misorientation </a:t>
            </a:r>
            <a:r>
              <a:rPr lang="en-US" sz="2400" dirty="0">
                <a:latin typeface="Calibri" panose="020F0502020204030204" pitchFamily="34" charset="0"/>
                <a:cs typeface="Calibri" panose="020F0502020204030204" pitchFamily="34" charset="0"/>
              </a:rPr>
              <a:t>matrix, </a:t>
            </a:r>
            <a:r>
              <a:rPr lang="en-US" sz="2400" i="1" dirty="0">
                <a:solidFill>
                  <a:srgbClr val="CC0000"/>
                </a:solidFill>
                <a:latin typeface="Times New Roman" charset="0"/>
              </a:rPr>
              <a:t>∆g=g</a:t>
            </a:r>
            <a:r>
              <a:rPr lang="en-US" sz="2400" i="1" baseline="-25000" dirty="0">
                <a:solidFill>
                  <a:srgbClr val="CC0000"/>
                </a:solidFill>
                <a:latin typeface="Times New Roman" charset="0"/>
              </a:rPr>
              <a:t>B</a:t>
            </a:r>
            <a:r>
              <a:rPr lang="en-US" sz="2400" i="1" dirty="0">
                <a:solidFill>
                  <a:srgbClr val="CC0000"/>
                </a:solidFill>
                <a:latin typeface="Times New Roman" charset="0"/>
              </a:rPr>
              <a:t>g</a:t>
            </a:r>
            <a:r>
              <a:rPr lang="en-US" sz="2400" i="1" baseline="-25000" dirty="0">
                <a:solidFill>
                  <a:srgbClr val="CC0000"/>
                </a:solidFill>
                <a:latin typeface="Times New Roman" charset="0"/>
              </a:rPr>
              <a:t>A</a:t>
            </a:r>
            <a:r>
              <a:rPr lang="en-US" sz="3200" i="1" baseline="30000" dirty="0">
                <a:solidFill>
                  <a:srgbClr val="CC0000"/>
                </a:solidFill>
                <a:latin typeface="Times New Roman" charset="0"/>
              </a:rPr>
              <a:t>-1</a:t>
            </a:r>
            <a:r>
              <a:rPr lang="en-US" sz="2400" dirty="0"/>
              <a:t>.</a:t>
            </a:r>
          </a:p>
          <a:p>
            <a:pPr marL="342900" indent="-342900">
              <a:spcBef>
                <a:spcPct val="20000"/>
              </a:spcBef>
              <a:buFontTx/>
              <a:buChar char="•"/>
            </a:pPr>
            <a:r>
              <a:rPr lang="en-US" sz="2400" dirty="0">
                <a:latin typeface="Calibri" panose="020F0502020204030204" pitchFamily="34" charset="0"/>
                <a:cs typeface="Calibri" panose="020F0502020204030204" pitchFamily="34" charset="0"/>
              </a:rPr>
              <a:t>From the misorientation matrix, we calculate the angle, </a:t>
            </a:r>
            <a:br>
              <a:rPr lang="en-US" sz="2400" dirty="0">
                <a:latin typeface="Calibri" panose="020F0502020204030204" pitchFamily="34" charset="0"/>
                <a:cs typeface="Calibri" panose="020F0502020204030204" pitchFamily="34" charset="0"/>
              </a:rPr>
            </a:br>
            <a:r>
              <a:rPr lang="en-US" sz="2400" dirty="0"/>
              <a:t>= </a:t>
            </a:r>
            <a:r>
              <a:rPr lang="en-US" sz="2400" dirty="0">
                <a:latin typeface="Times New Roman" charset="0"/>
              </a:rPr>
              <a:t>cos</a:t>
            </a:r>
            <a:r>
              <a:rPr lang="en-US" sz="2400" baseline="30000" dirty="0">
                <a:latin typeface="Times New Roman" charset="0"/>
              </a:rPr>
              <a:t>-1</a:t>
            </a:r>
            <a:r>
              <a:rPr lang="en-US" sz="2400" dirty="0">
                <a:latin typeface="Times New Roman" charset="0"/>
              </a:rPr>
              <a:t>(trace(∆g)-1)/2)</a:t>
            </a:r>
            <a:r>
              <a:rPr lang="en-US" sz="2400" dirty="0">
                <a:latin typeface="Calibri" panose="020F0502020204030204" pitchFamily="34" charset="0"/>
                <a:cs typeface="Calibri" panose="020F0502020204030204" pitchFamily="34" charset="0"/>
              </a:rPr>
              <a:t>, and the rotation axis.</a:t>
            </a:r>
          </a:p>
          <a:p>
            <a:pPr marL="342900" indent="-342900">
              <a:spcBef>
                <a:spcPct val="20000"/>
              </a:spcBef>
              <a:buFontTx/>
              <a:buChar char="•"/>
            </a:pPr>
            <a:r>
              <a:rPr lang="en-US" sz="2400" dirty="0">
                <a:latin typeface="Calibri" panose="020F0502020204030204" pitchFamily="34" charset="0"/>
                <a:cs typeface="Calibri" panose="020F0502020204030204" pitchFamily="34" charset="0"/>
              </a:rPr>
              <a:t>In order to find the smallest possible misorientation angle, we have to apply crystal symmetry operators, </a:t>
            </a:r>
            <a:r>
              <a:rPr lang="en-US" sz="2400" i="1" dirty="0">
                <a:latin typeface="Times New Roman" charset="0"/>
              </a:rPr>
              <a:t>O</a:t>
            </a:r>
            <a:r>
              <a:rPr lang="en-US" sz="2400" dirty="0">
                <a:latin typeface="Calibri" panose="020F0502020204030204" pitchFamily="34" charset="0"/>
                <a:cs typeface="Calibri" panose="020F0502020204030204" pitchFamily="34" charset="0"/>
              </a:rPr>
              <a:t>, to the misorientation matrix, </a:t>
            </a:r>
            <a:r>
              <a:rPr lang="en-US" sz="2400" i="1" dirty="0" err="1">
                <a:latin typeface="Times New Roman" charset="0"/>
              </a:rPr>
              <a:t>O∆g</a:t>
            </a:r>
            <a:r>
              <a:rPr lang="en-US" sz="2400" dirty="0">
                <a:latin typeface="Calibri" panose="020F0502020204030204" pitchFamily="34" charset="0"/>
                <a:cs typeface="Calibri" panose="020F0502020204030204" pitchFamily="34" charset="0"/>
              </a:rPr>
              <a:t>, and recalculate the angle and axis</a:t>
            </a:r>
            <a:r>
              <a:rPr lang="en-US" sz="2400" i="1" dirty="0">
                <a:latin typeface="Calibri" panose="020F0502020204030204" pitchFamily="34" charset="0"/>
                <a:cs typeface="Calibri" panose="020F0502020204030204" pitchFamily="34" charset="0"/>
              </a:rPr>
              <a:t>.</a:t>
            </a:r>
          </a:p>
          <a:p>
            <a:pPr marL="342900" indent="-342900">
              <a:spcBef>
                <a:spcPct val="20000"/>
              </a:spcBef>
              <a:buFontTx/>
              <a:buChar char="•"/>
            </a:pPr>
            <a:r>
              <a:rPr lang="en-US" sz="2400" dirty="0">
                <a:latin typeface="Calibri" panose="020F0502020204030204" pitchFamily="34" charset="0"/>
                <a:cs typeface="Calibri" panose="020F0502020204030204" pitchFamily="34" charset="0"/>
              </a:rPr>
              <a:t>First, let</a:t>
            </a:r>
            <a:r>
              <a:rPr lang="ja-JP" altLang="en-US" sz="2400">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s examine the result …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D2F9C296-6289-864C-804A-FD6EE8EA490F}" type="slidenum">
              <a:rPr lang="en-US" sz="1400">
                <a:latin typeface="Times" charset="0"/>
              </a:rPr>
              <a:pPr/>
              <a:t>25</a:t>
            </a:fld>
            <a:endParaRPr lang="en-US" sz="1400">
              <a:latin typeface="Times" charset="0"/>
            </a:endParaRPr>
          </a:p>
        </p:txBody>
      </p:sp>
      <p:sp>
        <p:nvSpPr>
          <p:cNvPr id="63491"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Worked Example</a:t>
            </a:r>
          </a:p>
        </p:txBody>
      </p:sp>
      <p:sp>
        <p:nvSpPr>
          <p:cNvPr id="63492" name="Text Box 3"/>
          <p:cNvSpPr txBox="1">
            <a:spLocks noChangeArrowheads="1"/>
          </p:cNvSpPr>
          <p:nvPr/>
        </p:nvSpPr>
        <p:spPr bwMode="auto">
          <a:xfrm>
            <a:off x="838200" y="1371600"/>
            <a:ext cx="5411788" cy="469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1400" b="1">
                <a:latin typeface="Courier" charset="0"/>
              </a:rPr>
              <a:t> angles..    90.  35.2599983  45.</a:t>
            </a:r>
          </a:p>
          <a:p>
            <a:r>
              <a:rPr lang="en-US" sz="1400" b="1">
                <a:latin typeface="Courier" charset="0"/>
              </a:rPr>
              <a:t> angles..    270.  35.2599983  45.</a:t>
            </a:r>
          </a:p>
          <a:p>
            <a:endParaRPr lang="en-US" sz="1400" b="1">
              <a:latin typeface="Courier" charset="0"/>
            </a:endParaRPr>
          </a:p>
          <a:p>
            <a:r>
              <a:rPr lang="en-US" sz="1400" b="1">
                <a:latin typeface="Courier" charset="0"/>
              </a:rPr>
              <a:t> 1st Grain: Euler angles:   90.  35.2599983  45.</a:t>
            </a:r>
          </a:p>
          <a:p>
            <a:r>
              <a:rPr lang="en-US" sz="1400" b="1">
                <a:latin typeface="Courier" charset="0"/>
              </a:rPr>
              <a:t> 2nd Grain: Euler angles:   270.  35.2599983  45.</a:t>
            </a:r>
          </a:p>
          <a:p>
            <a:endParaRPr lang="en-US" sz="1400" b="1">
              <a:latin typeface="Courier" charset="0"/>
            </a:endParaRPr>
          </a:p>
          <a:p>
            <a:r>
              <a:rPr lang="en-US" sz="1400" b="1">
                <a:latin typeface="Courier" charset="0"/>
              </a:rPr>
              <a:t> 1st matrix:</a:t>
            </a:r>
          </a:p>
          <a:p>
            <a:r>
              <a:rPr lang="en-US" sz="1400" b="1">
                <a:latin typeface="Courier" charset="0"/>
              </a:rPr>
              <a:t>[    -0.577     0.707     0.408 ]</a:t>
            </a:r>
          </a:p>
          <a:p>
            <a:r>
              <a:rPr lang="en-US" sz="1400" b="1">
                <a:latin typeface="Courier" charset="0"/>
              </a:rPr>
              <a:t>[    -0.577    -0.707     0.408 ]</a:t>
            </a:r>
          </a:p>
          <a:p>
            <a:r>
              <a:rPr lang="en-US" sz="1400" b="1">
                <a:latin typeface="Courier" charset="0"/>
              </a:rPr>
              <a:t>[     0.577     0.000     0.817 ]</a:t>
            </a:r>
          </a:p>
          <a:p>
            <a:endParaRPr lang="en-US" sz="1400" b="1">
              <a:latin typeface="Courier" charset="0"/>
            </a:endParaRPr>
          </a:p>
          <a:p>
            <a:r>
              <a:rPr lang="en-US" sz="1400" b="1">
                <a:latin typeface="Courier" charset="0"/>
              </a:rPr>
              <a:t> 2nd matrix:</a:t>
            </a:r>
          </a:p>
          <a:p>
            <a:r>
              <a:rPr lang="en-US" sz="1400" b="1">
                <a:latin typeface="Courier" charset="0"/>
              </a:rPr>
              <a:t>[     0.577    -0.707     0.408 ]</a:t>
            </a:r>
          </a:p>
          <a:p>
            <a:r>
              <a:rPr lang="en-US" sz="1400" b="1">
                <a:latin typeface="Courier" charset="0"/>
              </a:rPr>
              <a:t>[     0.577     0.707     0.408 ]</a:t>
            </a:r>
          </a:p>
          <a:p>
            <a:r>
              <a:rPr lang="en-US" sz="1400" b="1">
                <a:latin typeface="Courier" charset="0"/>
              </a:rPr>
              <a:t>[    -0.577     0.000     0.817 ]</a:t>
            </a:r>
          </a:p>
          <a:p>
            <a:endParaRPr lang="en-US" sz="1400" b="1">
              <a:latin typeface="Courier" charset="0"/>
            </a:endParaRPr>
          </a:p>
          <a:p>
            <a:r>
              <a:rPr lang="en-US" sz="1400" b="1">
                <a:latin typeface="Courier" charset="0"/>
              </a:rPr>
              <a:t> Product matrix for gA X gB^-1:</a:t>
            </a:r>
          </a:p>
          <a:p>
            <a:r>
              <a:rPr lang="en-US" sz="1400" b="1">
                <a:latin typeface="Courier" charset="0"/>
              </a:rPr>
              <a:t>[    -0.667     0.333     0.667 ]</a:t>
            </a:r>
          </a:p>
          <a:p>
            <a:r>
              <a:rPr lang="en-US" sz="1400" b="1">
                <a:latin typeface="Courier" charset="0"/>
              </a:rPr>
              <a:t>[     0.333    -0.667     0.667 ]</a:t>
            </a:r>
          </a:p>
          <a:p>
            <a:r>
              <a:rPr lang="en-US" sz="1400" b="1">
                <a:latin typeface="Courier" charset="0"/>
              </a:rPr>
              <a:t>[     0.667     0.667     0.333 ]</a:t>
            </a:r>
          </a:p>
          <a:p>
            <a:r>
              <a:rPr lang="en-US" sz="1400" b="1">
                <a:latin typeface="Courier" charset="0"/>
              </a:rPr>
              <a:t> MISORI: angle=   60. axis=  1 1 -1</a:t>
            </a:r>
          </a:p>
          <a:p>
            <a:endParaRPr lang="en-US" sz="900" b="1">
              <a:latin typeface="Courier" charset="0"/>
            </a:endParaRPr>
          </a:p>
        </p:txBody>
      </p:sp>
      <p:pic>
        <p:nvPicPr>
          <p:cNvPr id="63493" name="Picture 4"/>
          <p:cNvPicPr>
            <a:picLocks noChangeAspect="1" noChangeArrowheads="1"/>
          </p:cNvPicPr>
          <p:nvPr/>
        </p:nvPicPr>
        <p:blipFill>
          <a:blip r:embed="rId3">
            <a:extLst>
              <a:ext uri="{28A0092B-C50C-407E-A947-70E740481C1C}">
                <a14:useLocalDpi xmlns:a14="http://schemas.microsoft.com/office/drawing/2010/main" val="0"/>
              </a:ext>
            </a:extLst>
          </a:blip>
          <a:srcRect t="83519" r="58311"/>
          <a:stretch>
            <a:fillRect/>
          </a:stretch>
        </p:blipFill>
        <p:spPr bwMode="auto">
          <a:xfrm>
            <a:off x="6350000" y="4487863"/>
            <a:ext cx="2362200" cy="145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494" name="Picture 7"/>
          <p:cNvPicPr>
            <a:picLocks noChangeAspect="1" noChangeArrowheads="1"/>
          </p:cNvPicPr>
          <p:nvPr/>
        </p:nvPicPr>
        <p:blipFill>
          <a:blip r:embed="rId3">
            <a:extLst>
              <a:ext uri="{28A0092B-C50C-407E-A947-70E740481C1C}">
                <a14:useLocalDpi xmlns:a14="http://schemas.microsoft.com/office/drawing/2010/main" val="0"/>
              </a:ext>
            </a:extLst>
          </a:blip>
          <a:srcRect t="83519" r="58311"/>
          <a:stretch>
            <a:fillRect/>
          </a:stretch>
        </p:blipFill>
        <p:spPr bwMode="auto">
          <a:xfrm flipV="1">
            <a:off x="6324600" y="2209800"/>
            <a:ext cx="2438400" cy="150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495" name="Text Box 8"/>
          <p:cNvSpPr txBox="1">
            <a:spLocks noChangeArrowheads="1"/>
          </p:cNvSpPr>
          <p:nvPr/>
        </p:nvSpPr>
        <p:spPr bwMode="auto">
          <a:xfrm>
            <a:off x="7620000" y="3581400"/>
            <a:ext cx="673100" cy="1098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6600">
                <a:solidFill>
                  <a:srgbClr val="CC0000"/>
                </a:solidFill>
              </a:rPr>
              <a:t>+</a:t>
            </a:r>
          </a:p>
        </p:txBody>
      </p:sp>
      <p:sp>
        <p:nvSpPr>
          <p:cNvPr id="63496" name="Text Box 9"/>
          <p:cNvSpPr txBox="1">
            <a:spLocks noChangeArrowheads="1"/>
          </p:cNvSpPr>
          <p:nvPr/>
        </p:nvSpPr>
        <p:spPr bwMode="auto">
          <a:xfrm>
            <a:off x="6765925" y="1431925"/>
            <a:ext cx="17653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a:t>{100} pole figures</a:t>
            </a:r>
          </a:p>
        </p:txBody>
      </p:sp>
      <p:sp>
        <p:nvSpPr>
          <p:cNvPr id="63497" name="Text Box 10"/>
          <p:cNvSpPr txBox="1">
            <a:spLocks noChangeArrowheads="1"/>
          </p:cNvSpPr>
          <p:nvPr/>
        </p:nvSpPr>
        <p:spPr bwMode="auto">
          <a:xfrm>
            <a:off x="517525" y="6161088"/>
            <a:ext cx="72771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a:t>Note that the misorientation axis is // 1 1 -1, which is also the sample-1 (X) axis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DEC72920-F159-234E-8FE2-8F5877DA00E9}" type="slidenum">
              <a:rPr lang="en-US" sz="1400">
                <a:latin typeface="Times" charset="0"/>
              </a:rPr>
              <a:pPr/>
              <a:t>26</a:t>
            </a:fld>
            <a:endParaRPr lang="en-US" sz="1400">
              <a:latin typeface="Times" charset="0"/>
            </a:endParaRPr>
          </a:p>
        </p:txBody>
      </p:sp>
      <p:sp>
        <p:nvSpPr>
          <p:cNvPr id="65539" name="Rectangle 2"/>
          <p:cNvSpPr>
            <a:spLocks noGrp="1" noChangeArrowheads="1"/>
          </p:cNvSpPr>
          <p:nvPr>
            <p:ph type="title"/>
          </p:nvPr>
        </p:nvSpPr>
        <p:spPr>
          <a:xfrm>
            <a:off x="685800" y="152400"/>
            <a:ext cx="7772400" cy="914400"/>
          </a:xfrm>
        </p:spPr>
        <p:txBody>
          <a:bodyPr/>
          <a:lstStyle/>
          <a:p>
            <a:r>
              <a:rPr lang="en-US">
                <a:latin typeface="Times" charset="0"/>
                <a:ea typeface="ＭＳ Ｐゴシック" charset="0"/>
                <a:cs typeface="ＭＳ Ｐゴシック" charset="0"/>
              </a:rPr>
              <a:t>Detail Output</a:t>
            </a:r>
          </a:p>
        </p:txBody>
      </p:sp>
      <p:sp>
        <p:nvSpPr>
          <p:cNvPr id="65540" name="Text Box 3"/>
          <p:cNvSpPr txBox="1">
            <a:spLocks noChangeArrowheads="1"/>
          </p:cNvSpPr>
          <p:nvPr/>
        </p:nvSpPr>
        <p:spPr bwMode="auto">
          <a:xfrm>
            <a:off x="663575" y="1249363"/>
            <a:ext cx="1512888" cy="547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800">
                <a:latin typeface="Times" charset="0"/>
              </a:rPr>
              <a:t> 1st matrix:</a:t>
            </a:r>
          </a:p>
          <a:p>
            <a:r>
              <a:rPr lang="en-US" sz="800">
                <a:latin typeface="Times" charset="0"/>
              </a:rPr>
              <a:t>[    -0.691     0.596     0.408 ]</a:t>
            </a:r>
          </a:p>
          <a:p>
            <a:r>
              <a:rPr lang="en-US" sz="800">
                <a:latin typeface="Times" charset="0"/>
              </a:rPr>
              <a:t>[    -0.446    -0.797     0.408 ]</a:t>
            </a:r>
          </a:p>
          <a:p>
            <a:r>
              <a:rPr lang="en-US" sz="800">
                <a:latin typeface="Times" charset="0"/>
              </a:rPr>
              <a:t>[     0.569     0.100     0.817 ]</a:t>
            </a:r>
          </a:p>
          <a:p>
            <a:endParaRPr lang="en-US" sz="800">
              <a:latin typeface="Times" charset="0"/>
            </a:endParaRPr>
          </a:p>
          <a:p>
            <a:r>
              <a:rPr lang="en-US" sz="800">
                <a:latin typeface="Times" charset="0"/>
              </a:rPr>
              <a:t> 2nd matrix:</a:t>
            </a:r>
          </a:p>
          <a:p>
            <a:r>
              <a:rPr lang="en-US" sz="800">
                <a:latin typeface="Times" charset="0"/>
              </a:rPr>
              <a:t>[     0.691    -0.596     0.408 ]</a:t>
            </a:r>
          </a:p>
          <a:p>
            <a:r>
              <a:rPr lang="en-US" sz="800">
                <a:latin typeface="Times" charset="0"/>
              </a:rPr>
              <a:t>[     0.446     0.797     0.408 ]</a:t>
            </a:r>
          </a:p>
          <a:p>
            <a:r>
              <a:rPr lang="en-US" sz="800">
                <a:latin typeface="Times" charset="0"/>
              </a:rPr>
              <a:t>[    -0.569    -0.100     0.817 ]</a:t>
            </a:r>
          </a:p>
          <a:p>
            <a:endParaRPr lang="en-US" sz="800">
              <a:latin typeface="Times" charset="0"/>
            </a:endParaRPr>
          </a:p>
          <a:p>
            <a:r>
              <a:rPr lang="en-US" sz="800">
                <a:latin typeface="Times" charset="0"/>
              </a:rPr>
              <a:t>  Symmetry operator number  1</a:t>
            </a:r>
          </a:p>
          <a:p>
            <a:r>
              <a:rPr lang="en-US" sz="800">
                <a:latin typeface="Times" charset="0"/>
              </a:rPr>
              <a:t> Product matrix for gA X gB^-1:</a:t>
            </a:r>
          </a:p>
          <a:p>
            <a:r>
              <a:rPr lang="en-US" sz="800">
                <a:latin typeface="Times" charset="0"/>
              </a:rPr>
              <a:t>[    -0.667     0.333     0.667 ]</a:t>
            </a:r>
          </a:p>
          <a:p>
            <a:r>
              <a:rPr lang="en-US" sz="800">
                <a:latin typeface="Times" charset="0"/>
              </a:rPr>
              <a:t>[     0.333    -0.667     0.667 ]</a:t>
            </a:r>
          </a:p>
          <a:p>
            <a:r>
              <a:rPr lang="en-US" sz="800">
                <a:latin typeface="Times" charset="0"/>
              </a:rPr>
              <a:t>[     0.667     0.667     0.333 ]</a:t>
            </a:r>
          </a:p>
          <a:p>
            <a:r>
              <a:rPr lang="en-US" sz="800">
                <a:latin typeface="Times" charset="0"/>
              </a:rPr>
              <a:t> Trace =  -1.</a:t>
            </a:r>
          </a:p>
          <a:p>
            <a:r>
              <a:rPr lang="en-US" sz="800">
                <a:latin typeface="Times" charset="0"/>
              </a:rPr>
              <a:t>  angle =   180.</a:t>
            </a:r>
          </a:p>
          <a:p>
            <a:endParaRPr lang="en-US" sz="800">
              <a:latin typeface="Times" charset="0"/>
            </a:endParaRPr>
          </a:p>
          <a:p>
            <a:r>
              <a:rPr lang="en-US" sz="800">
                <a:latin typeface="Times" charset="0"/>
              </a:rPr>
              <a:t>  Symmetry operator number  2</a:t>
            </a:r>
          </a:p>
          <a:p>
            <a:r>
              <a:rPr lang="en-US" sz="800">
                <a:latin typeface="Times" charset="0"/>
              </a:rPr>
              <a:t> Product matrix for gA X gB^-1:</a:t>
            </a:r>
          </a:p>
          <a:p>
            <a:r>
              <a:rPr lang="en-US" sz="800">
                <a:latin typeface="Times" charset="0"/>
              </a:rPr>
              <a:t>[    -0.667     0.333     0.667 ]</a:t>
            </a:r>
          </a:p>
          <a:p>
            <a:r>
              <a:rPr lang="en-US" sz="800">
                <a:latin typeface="Times" charset="0"/>
              </a:rPr>
              <a:t>[    -0.667    -0.667    -0.333 ]</a:t>
            </a:r>
          </a:p>
          <a:p>
            <a:r>
              <a:rPr lang="en-US" sz="800">
                <a:latin typeface="Times" charset="0"/>
              </a:rPr>
              <a:t>[     0.333    -0.667     0.667 ]</a:t>
            </a:r>
          </a:p>
          <a:p>
            <a:r>
              <a:rPr lang="en-US" sz="800">
                <a:latin typeface="Times" charset="0"/>
              </a:rPr>
              <a:t> Trace =  -0.666738808</a:t>
            </a:r>
          </a:p>
          <a:p>
            <a:r>
              <a:rPr lang="en-US" sz="800">
                <a:latin typeface="Times" charset="0"/>
              </a:rPr>
              <a:t>  angle =   146.446426</a:t>
            </a:r>
          </a:p>
          <a:p>
            <a:endParaRPr lang="en-US" sz="800">
              <a:latin typeface="Times" charset="0"/>
            </a:endParaRPr>
          </a:p>
          <a:p>
            <a:r>
              <a:rPr lang="en-US" sz="800">
                <a:latin typeface="Times" charset="0"/>
              </a:rPr>
              <a:t>  Symmetry operator number  3</a:t>
            </a:r>
          </a:p>
          <a:p>
            <a:r>
              <a:rPr lang="en-US" sz="800">
                <a:latin typeface="Times" charset="0"/>
              </a:rPr>
              <a:t> Product matrix for gA X gB^-1:</a:t>
            </a:r>
          </a:p>
          <a:p>
            <a:r>
              <a:rPr lang="en-US" sz="800">
                <a:latin typeface="Times" charset="0"/>
              </a:rPr>
              <a:t>[    -0.667     0.333     0.667 ]</a:t>
            </a:r>
          </a:p>
          <a:p>
            <a:r>
              <a:rPr lang="en-US" sz="800">
                <a:latin typeface="Times" charset="0"/>
              </a:rPr>
              <a:t>[    -0.333     0.667    -0.667 ]</a:t>
            </a:r>
          </a:p>
          <a:p>
            <a:r>
              <a:rPr lang="en-US" sz="800">
                <a:latin typeface="Times" charset="0"/>
              </a:rPr>
              <a:t>[    -0.667    -0.667    -0.333 ]</a:t>
            </a:r>
          </a:p>
          <a:p>
            <a:r>
              <a:rPr lang="en-US" sz="800">
                <a:latin typeface="Times" charset="0"/>
              </a:rPr>
              <a:t> Trace =  -0.333477736</a:t>
            </a:r>
          </a:p>
          <a:p>
            <a:r>
              <a:rPr lang="en-US" sz="800">
                <a:latin typeface="Times" charset="0"/>
              </a:rPr>
              <a:t>  angle =   131.815857</a:t>
            </a:r>
          </a:p>
          <a:p>
            <a:endParaRPr lang="en-US" sz="800">
              <a:latin typeface="Times" charset="0"/>
            </a:endParaRPr>
          </a:p>
          <a:p>
            <a:r>
              <a:rPr lang="en-US" sz="800">
                <a:latin typeface="Times" charset="0"/>
              </a:rPr>
              <a:t>  Symmetry operator number  4</a:t>
            </a:r>
          </a:p>
          <a:p>
            <a:r>
              <a:rPr lang="en-US" sz="800">
                <a:latin typeface="Times" charset="0"/>
              </a:rPr>
              <a:t> Product matrix for gA X gB^-1:</a:t>
            </a:r>
          </a:p>
          <a:p>
            <a:r>
              <a:rPr lang="en-US" sz="800">
                <a:latin typeface="Times" charset="0"/>
              </a:rPr>
              <a:t>[    -0.667     0.333     0.667 ]</a:t>
            </a:r>
          </a:p>
          <a:p>
            <a:r>
              <a:rPr lang="en-US" sz="800">
                <a:latin typeface="Times" charset="0"/>
              </a:rPr>
              <a:t>[     0.667     0.667     0.333 ]</a:t>
            </a:r>
          </a:p>
          <a:p>
            <a:r>
              <a:rPr lang="en-US" sz="800">
                <a:latin typeface="Times" charset="0"/>
              </a:rPr>
              <a:t>[    -0.333     0.667    -0.667 ]</a:t>
            </a:r>
          </a:p>
          <a:p>
            <a:r>
              <a:rPr lang="en-US" sz="800">
                <a:latin typeface="Times" charset="0"/>
              </a:rPr>
              <a:t> Trace =  -0.666738927</a:t>
            </a:r>
          </a:p>
          <a:p>
            <a:r>
              <a:rPr lang="en-US" sz="800">
                <a:latin typeface="Times" charset="0"/>
              </a:rPr>
              <a:t>  angle =   146.446442</a:t>
            </a:r>
          </a:p>
          <a:p>
            <a:endParaRPr lang="en-US" sz="800">
              <a:latin typeface="Times" charset="0"/>
            </a:endParaRPr>
          </a:p>
          <a:p>
            <a:endParaRPr lang="en-US" sz="800">
              <a:latin typeface="Times" charset="0"/>
            </a:endParaRPr>
          </a:p>
          <a:p>
            <a:endParaRPr lang="en-US" sz="800">
              <a:latin typeface="Times" charset="0"/>
            </a:endParaRPr>
          </a:p>
        </p:txBody>
      </p:sp>
      <p:sp>
        <p:nvSpPr>
          <p:cNvPr id="65541" name="Text Box 4"/>
          <p:cNvSpPr txBox="1">
            <a:spLocks noChangeArrowheads="1"/>
          </p:cNvSpPr>
          <p:nvPr/>
        </p:nvSpPr>
        <p:spPr bwMode="auto">
          <a:xfrm>
            <a:off x="2362200" y="1020763"/>
            <a:ext cx="1577975" cy="5837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800">
                <a:latin typeface="Times" charset="0"/>
              </a:rPr>
              <a:t>Symmetry operator number  5</a:t>
            </a:r>
          </a:p>
          <a:p>
            <a:r>
              <a:rPr lang="en-US" sz="800">
                <a:latin typeface="Times" charset="0"/>
              </a:rPr>
              <a:t> Product matrix for gA X gB^-1:</a:t>
            </a:r>
          </a:p>
          <a:p>
            <a:r>
              <a:rPr lang="en-US" sz="800">
                <a:latin typeface="Times" charset="0"/>
              </a:rPr>
              <a:t>[    -0.667    -0.667    -0.333 ]</a:t>
            </a:r>
          </a:p>
          <a:p>
            <a:r>
              <a:rPr lang="en-US" sz="800">
                <a:latin typeface="Times" charset="0"/>
              </a:rPr>
              <a:t>[     0.333    -0.667     0.667 ]</a:t>
            </a:r>
          </a:p>
          <a:p>
            <a:r>
              <a:rPr lang="en-US" sz="800">
                <a:latin typeface="Times" charset="0"/>
              </a:rPr>
              <a:t>[    -0.667     0.333     0.667 ]</a:t>
            </a:r>
          </a:p>
          <a:p>
            <a:r>
              <a:rPr lang="en-US" sz="800">
                <a:latin typeface="Times" charset="0"/>
              </a:rPr>
              <a:t> Trace =  -0.666738987</a:t>
            </a:r>
          </a:p>
          <a:p>
            <a:r>
              <a:rPr lang="en-US" sz="800">
                <a:latin typeface="Times" charset="0"/>
              </a:rPr>
              <a:t>  angle =   146.446442</a:t>
            </a:r>
          </a:p>
          <a:p>
            <a:endParaRPr lang="en-US" sz="800">
              <a:latin typeface="Times" charset="0"/>
            </a:endParaRPr>
          </a:p>
          <a:p>
            <a:r>
              <a:rPr lang="en-US" sz="800">
                <a:latin typeface="Times" charset="0"/>
              </a:rPr>
              <a:t>  Symmetry operator number  6</a:t>
            </a:r>
          </a:p>
          <a:p>
            <a:r>
              <a:rPr lang="en-US" sz="800">
                <a:latin typeface="Times" charset="0"/>
              </a:rPr>
              <a:t> Product matrix for gA X gB^-1:</a:t>
            </a:r>
          </a:p>
          <a:p>
            <a:r>
              <a:rPr lang="en-US" sz="800">
                <a:latin typeface="Times" charset="0"/>
              </a:rPr>
              <a:t>[     0.667     0.667     0.333 ]</a:t>
            </a:r>
          </a:p>
          <a:p>
            <a:r>
              <a:rPr lang="en-US" sz="800">
                <a:latin typeface="Times" charset="0"/>
              </a:rPr>
              <a:t>[     0.333    -0.667     0.667 ]</a:t>
            </a:r>
          </a:p>
          <a:p>
            <a:r>
              <a:rPr lang="en-US" sz="800">
                <a:latin typeface="Times" charset="0"/>
              </a:rPr>
              <a:t>[     0.667    -0.333    -0.667 ]</a:t>
            </a:r>
          </a:p>
          <a:p>
            <a:r>
              <a:rPr lang="en-US" sz="800">
                <a:latin typeface="Times" charset="0"/>
              </a:rPr>
              <a:t> Trace =  -0.666738987</a:t>
            </a:r>
          </a:p>
          <a:p>
            <a:r>
              <a:rPr lang="en-US" sz="800">
                <a:latin typeface="Times" charset="0"/>
              </a:rPr>
              <a:t>  angle =   146.446442</a:t>
            </a:r>
          </a:p>
          <a:p>
            <a:endParaRPr lang="en-US" sz="800">
              <a:latin typeface="Times" charset="0"/>
            </a:endParaRPr>
          </a:p>
          <a:p>
            <a:r>
              <a:rPr lang="en-US" sz="800">
                <a:latin typeface="Times" charset="0"/>
              </a:rPr>
              <a:t>  Symmetry operator number  7</a:t>
            </a:r>
          </a:p>
          <a:p>
            <a:r>
              <a:rPr lang="en-US" sz="800">
                <a:latin typeface="Times" charset="0"/>
              </a:rPr>
              <a:t> Product matrix for gA X gB^-1:</a:t>
            </a:r>
          </a:p>
          <a:p>
            <a:r>
              <a:rPr lang="en-US" sz="800">
                <a:latin typeface="Times" charset="0"/>
              </a:rPr>
              <a:t>[     0.667    -0.333    -0.667 ]</a:t>
            </a:r>
          </a:p>
          <a:p>
            <a:r>
              <a:rPr lang="en-US" sz="800">
                <a:latin typeface="Times" charset="0"/>
              </a:rPr>
              <a:t>[     0.333    -0.667     0.667 ]</a:t>
            </a:r>
          </a:p>
          <a:p>
            <a:r>
              <a:rPr lang="en-US" sz="800">
                <a:latin typeface="Times" charset="0"/>
              </a:rPr>
              <a:t>[    -0.667    -0.667    -0.333 ]</a:t>
            </a:r>
          </a:p>
          <a:p>
            <a:r>
              <a:rPr lang="en-US" sz="800">
                <a:latin typeface="Times" charset="0"/>
              </a:rPr>
              <a:t> Trace =  -0.333477974</a:t>
            </a:r>
          </a:p>
          <a:p>
            <a:r>
              <a:rPr lang="en-US" sz="800">
                <a:latin typeface="Times" charset="0"/>
              </a:rPr>
              <a:t>  angle =   131.815872</a:t>
            </a:r>
          </a:p>
          <a:p>
            <a:endParaRPr lang="en-US" sz="800">
              <a:latin typeface="Times" charset="0"/>
            </a:endParaRPr>
          </a:p>
          <a:p>
            <a:r>
              <a:rPr lang="en-US" sz="800">
                <a:latin typeface="Times" charset="0"/>
              </a:rPr>
              <a:t>  Symmetry operator number  8</a:t>
            </a:r>
          </a:p>
          <a:p>
            <a:r>
              <a:rPr lang="en-US" sz="800">
                <a:latin typeface="Times" charset="0"/>
              </a:rPr>
              <a:t> Product matrix for gA X gB^-1:</a:t>
            </a:r>
          </a:p>
          <a:p>
            <a:r>
              <a:rPr lang="en-US" sz="800">
                <a:latin typeface="Times" charset="0"/>
              </a:rPr>
              <a:t>[     0.667    -0.333    -0.667 ]</a:t>
            </a:r>
          </a:p>
          <a:p>
            <a:r>
              <a:rPr lang="en-US" sz="800">
                <a:latin typeface="Times" charset="0"/>
              </a:rPr>
              <a:t>[    -0.333     0.667    -0.667 ]</a:t>
            </a:r>
          </a:p>
          <a:p>
            <a:r>
              <a:rPr lang="en-US" sz="800">
                <a:latin typeface="Times" charset="0"/>
              </a:rPr>
              <a:t>[     0.667     0.667     0.333 ]</a:t>
            </a:r>
          </a:p>
          <a:p>
            <a:r>
              <a:rPr lang="en-US" sz="800">
                <a:latin typeface="Times" charset="0"/>
              </a:rPr>
              <a:t> Trace =   1.66695571</a:t>
            </a:r>
          </a:p>
          <a:p>
            <a:r>
              <a:rPr lang="en-US" sz="800">
                <a:latin typeface="Times" charset="0"/>
              </a:rPr>
              <a:t>  angle =   70.5199966</a:t>
            </a:r>
          </a:p>
          <a:p>
            <a:endParaRPr lang="en-US" sz="800">
              <a:latin typeface="Times" charset="0"/>
            </a:endParaRPr>
          </a:p>
          <a:p>
            <a:r>
              <a:rPr lang="en-US" sz="800">
                <a:latin typeface="Times" charset="0"/>
              </a:rPr>
              <a:t>  Symmetry operator number  9</a:t>
            </a:r>
          </a:p>
          <a:p>
            <a:r>
              <a:rPr lang="en-US" sz="800">
                <a:latin typeface="Times" charset="0"/>
              </a:rPr>
              <a:t> Product matrix for gA X gB^-1:</a:t>
            </a:r>
          </a:p>
          <a:p>
            <a:r>
              <a:rPr lang="en-US" sz="800">
                <a:latin typeface="Times" charset="0"/>
              </a:rPr>
              <a:t>[     0.333    -0.667     0.667 ]</a:t>
            </a:r>
          </a:p>
          <a:p>
            <a:r>
              <a:rPr lang="en-US" sz="800">
                <a:latin typeface="Times" charset="0"/>
              </a:rPr>
              <a:t>[     0.667    -0.333    -0.667 ]</a:t>
            </a:r>
          </a:p>
          <a:p>
            <a:r>
              <a:rPr lang="en-US" sz="800">
                <a:latin typeface="Times" charset="0"/>
              </a:rPr>
              <a:t>[     0.667     0.667     0.333 ]</a:t>
            </a:r>
          </a:p>
          <a:p>
            <a:r>
              <a:rPr lang="en-US" sz="800">
                <a:latin typeface="Times" charset="0"/>
              </a:rPr>
              <a:t> Trace =   0.333477855</a:t>
            </a:r>
          </a:p>
          <a:p>
            <a:r>
              <a:rPr lang="en-US" sz="800">
                <a:latin typeface="Times" charset="0"/>
              </a:rPr>
              <a:t>  angle =   109.46682</a:t>
            </a:r>
          </a:p>
          <a:p>
            <a:endParaRPr lang="en-US" sz="800">
              <a:latin typeface="Times" charset="0"/>
            </a:endParaRPr>
          </a:p>
          <a:p>
            <a:r>
              <a:rPr lang="en-US" sz="800">
                <a:latin typeface="Times" charset="0"/>
              </a:rPr>
              <a:t>  Symmetry operator number  10</a:t>
            </a:r>
          </a:p>
          <a:p>
            <a:r>
              <a:rPr lang="en-US" sz="800">
                <a:latin typeface="Times" charset="0"/>
              </a:rPr>
              <a:t> Product matrix for gA X gB^-1:</a:t>
            </a:r>
          </a:p>
          <a:p>
            <a:r>
              <a:rPr lang="en-US" sz="800">
                <a:latin typeface="Times" charset="0"/>
              </a:rPr>
              <a:t>[    -0.333     0.667    -0.667 ]</a:t>
            </a:r>
          </a:p>
          <a:p>
            <a:r>
              <a:rPr lang="en-US" sz="800">
                <a:latin typeface="Times" charset="0"/>
              </a:rPr>
              <a:t>[    -0.667     0.333     0.667 ]</a:t>
            </a:r>
          </a:p>
          <a:p>
            <a:r>
              <a:rPr lang="en-US" sz="800">
                <a:latin typeface="Times" charset="0"/>
              </a:rPr>
              <a:t>[     0.667     0.667     0.333 ]</a:t>
            </a:r>
          </a:p>
          <a:p>
            <a:r>
              <a:rPr lang="en-US" sz="800">
                <a:latin typeface="Times" charset="0"/>
              </a:rPr>
              <a:t> Trace =   0.333477855</a:t>
            </a:r>
          </a:p>
          <a:p>
            <a:r>
              <a:rPr lang="en-US" sz="800">
                <a:latin typeface="Times" charset="0"/>
              </a:rPr>
              <a:t>  angle =   109.46682</a:t>
            </a:r>
          </a:p>
        </p:txBody>
      </p:sp>
      <p:sp>
        <p:nvSpPr>
          <p:cNvPr id="65542" name="Text Box 5"/>
          <p:cNvSpPr txBox="1">
            <a:spLocks noChangeArrowheads="1"/>
          </p:cNvSpPr>
          <p:nvPr/>
        </p:nvSpPr>
        <p:spPr bwMode="auto">
          <a:xfrm>
            <a:off x="3886200" y="974725"/>
            <a:ext cx="1512888" cy="5837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800">
                <a:latin typeface="Times" charset="0"/>
              </a:rPr>
              <a:t>Symmetry operator number  11</a:t>
            </a:r>
          </a:p>
          <a:p>
            <a:r>
              <a:rPr lang="en-US" sz="800">
                <a:latin typeface="Times" charset="0"/>
              </a:rPr>
              <a:t> Product matrix for gA X gB^-1:</a:t>
            </a:r>
          </a:p>
          <a:p>
            <a:r>
              <a:rPr lang="en-US" sz="800">
                <a:latin typeface="Times" charset="0"/>
              </a:rPr>
              <a:t>[    -0.333     0.667    -0.667 ]</a:t>
            </a:r>
          </a:p>
          <a:p>
            <a:r>
              <a:rPr lang="en-US" sz="800">
                <a:latin typeface="Times" charset="0"/>
              </a:rPr>
              <a:t>[     0.667     0.667     0.333 ]</a:t>
            </a:r>
          </a:p>
          <a:p>
            <a:r>
              <a:rPr lang="en-US" sz="800">
                <a:latin typeface="Times" charset="0"/>
              </a:rPr>
              <a:t>[     0.667    -0.333    -0.667 ]</a:t>
            </a:r>
          </a:p>
          <a:p>
            <a:r>
              <a:rPr lang="en-US" sz="800">
                <a:latin typeface="Times" charset="0"/>
              </a:rPr>
              <a:t> Trace =  -0.333261013</a:t>
            </a:r>
          </a:p>
          <a:p>
            <a:r>
              <a:rPr lang="en-US" sz="800">
                <a:latin typeface="Times" charset="0"/>
              </a:rPr>
              <a:t>  angle =   131.807526</a:t>
            </a:r>
          </a:p>
          <a:p>
            <a:endParaRPr lang="en-US" sz="800">
              <a:latin typeface="Times" charset="0"/>
            </a:endParaRPr>
          </a:p>
          <a:p>
            <a:r>
              <a:rPr lang="en-US" sz="800">
                <a:latin typeface="Times" charset="0"/>
              </a:rPr>
              <a:t>  Symmetry operator number  12</a:t>
            </a:r>
          </a:p>
          <a:p>
            <a:r>
              <a:rPr lang="en-US" sz="800">
                <a:latin typeface="Times" charset="0"/>
              </a:rPr>
              <a:t> Product matrix for gA X gB^-1:</a:t>
            </a:r>
          </a:p>
          <a:p>
            <a:r>
              <a:rPr lang="en-US" sz="800">
                <a:latin typeface="Times" charset="0"/>
              </a:rPr>
              <a:t>[     0.667     0.667     0.333 ]</a:t>
            </a:r>
          </a:p>
          <a:p>
            <a:r>
              <a:rPr lang="en-US" sz="800">
                <a:latin typeface="Times" charset="0"/>
              </a:rPr>
              <a:t>[     0.667    -0.333    -0.667 ]</a:t>
            </a:r>
          </a:p>
          <a:p>
            <a:r>
              <a:rPr lang="en-US" sz="800">
                <a:latin typeface="Times" charset="0"/>
              </a:rPr>
              <a:t>[    -0.333     0.667    -0.667 ]</a:t>
            </a:r>
          </a:p>
          <a:p>
            <a:r>
              <a:rPr lang="en-US" sz="800">
                <a:latin typeface="Times" charset="0"/>
              </a:rPr>
              <a:t> Trace =  -0.333261073</a:t>
            </a:r>
          </a:p>
          <a:p>
            <a:r>
              <a:rPr lang="en-US" sz="800">
                <a:latin typeface="Times" charset="0"/>
              </a:rPr>
              <a:t>  angle =   131.807526</a:t>
            </a:r>
          </a:p>
          <a:p>
            <a:endParaRPr lang="en-US" sz="800">
              <a:latin typeface="Times" charset="0"/>
            </a:endParaRPr>
          </a:p>
          <a:p>
            <a:r>
              <a:rPr lang="en-US" sz="800">
                <a:latin typeface="Times" charset="0"/>
              </a:rPr>
              <a:t>  Symmetry operator number  13</a:t>
            </a:r>
          </a:p>
          <a:p>
            <a:r>
              <a:rPr lang="en-US" sz="800">
                <a:latin typeface="Times" charset="0"/>
              </a:rPr>
              <a:t> Product matrix for gA X gB^-1:</a:t>
            </a:r>
          </a:p>
          <a:p>
            <a:r>
              <a:rPr lang="en-US" sz="800">
                <a:latin typeface="Times" charset="0"/>
              </a:rPr>
              <a:t>[    -0.333     0.667    -0.667 ]</a:t>
            </a:r>
          </a:p>
          <a:p>
            <a:r>
              <a:rPr lang="en-US" sz="800">
                <a:latin typeface="Times" charset="0"/>
              </a:rPr>
              <a:t>[    -0.667    -0.667    -0.333 ]</a:t>
            </a:r>
          </a:p>
          <a:p>
            <a:r>
              <a:rPr lang="en-US" sz="800">
                <a:latin typeface="Times" charset="0"/>
              </a:rPr>
              <a:t>[    -0.667     0.333     0.667 ]</a:t>
            </a:r>
          </a:p>
          <a:p>
            <a:r>
              <a:rPr lang="en-US" sz="800">
                <a:latin typeface="Times" charset="0"/>
              </a:rPr>
              <a:t> Trace =  -0.333261013</a:t>
            </a:r>
          </a:p>
          <a:p>
            <a:r>
              <a:rPr lang="en-US" sz="800">
                <a:latin typeface="Times" charset="0"/>
              </a:rPr>
              <a:t>  angle =   131.807526</a:t>
            </a:r>
          </a:p>
          <a:p>
            <a:endParaRPr lang="en-US" sz="800">
              <a:latin typeface="Times" charset="0"/>
            </a:endParaRPr>
          </a:p>
          <a:p>
            <a:r>
              <a:rPr lang="en-US" sz="800">
                <a:latin typeface="Times" charset="0"/>
              </a:rPr>
              <a:t>  Symmetry operator number  14</a:t>
            </a:r>
          </a:p>
          <a:p>
            <a:r>
              <a:rPr lang="en-US" sz="800">
                <a:latin typeface="Times" charset="0"/>
              </a:rPr>
              <a:t> Product matrix for gA X gB^-1:</a:t>
            </a:r>
          </a:p>
          <a:p>
            <a:r>
              <a:rPr lang="en-US" sz="800">
                <a:latin typeface="Times" charset="0"/>
              </a:rPr>
              <a:t>[    -0.667    -0.667    -0.333 ]</a:t>
            </a:r>
          </a:p>
          <a:p>
            <a:r>
              <a:rPr lang="en-US" sz="800">
                <a:latin typeface="Times" charset="0"/>
              </a:rPr>
              <a:t>[    -0.667     0.333     0.667 ]</a:t>
            </a:r>
          </a:p>
          <a:p>
            <a:r>
              <a:rPr lang="en-US" sz="800">
                <a:latin typeface="Times" charset="0"/>
              </a:rPr>
              <a:t>[    -0.333     0.667    -0.667 ]</a:t>
            </a:r>
          </a:p>
          <a:p>
            <a:r>
              <a:rPr lang="en-US" sz="800">
                <a:latin typeface="Times" charset="0"/>
              </a:rPr>
              <a:t> Trace =  -1.</a:t>
            </a:r>
          </a:p>
          <a:p>
            <a:r>
              <a:rPr lang="en-US" sz="800">
                <a:latin typeface="Times" charset="0"/>
              </a:rPr>
              <a:t>  angle =   180.</a:t>
            </a:r>
          </a:p>
          <a:p>
            <a:endParaRPr lang="en-US" sz="800">
              <a:latin typeface="Times" charset="0"/>
            </a:endParaRPr>
          </a:p>
          <a:p>
            <a:r>
              <a:rPr lang="en-US" sz="800">
                <a:latin typeface="Times" charset="0"/>
              </a:rPr>
              <a:t>  Symmetry operator number  15</a:t>
            </a:r>
          </a:p>
          <a:p>
            <a:r>
              <a:rPr lang="en-US" sz="800">
                <a:latin typeface="Times" charset="0"/>
              </a:rPr>
              <a:t> Product matrix for gA X gB^-1:</a:t>
            </a:r>
          </a:p>
          <a:p>
            <a:r>
              <a:rPr lang="en-US" sz="800">
                <a:latin typeface="Times" charset="0"/>
              </a:rPr>
              <a:t>[     0.333    -0.667     0.667 ]</a:t>
            </a:r>
          </a:p>
          <a:p>
            <a:r>
              <a:rPr lang="en-US" sz="800">
                <a:latin typeface="Times" charset="0"/>
              </a:rPr>
              <a:t>[    -0.667    -0.667    -0.333 ]</a:t>
            </a:r>
          </a:p>
          <a:p>
            <a:r>
              <a:rPr lang="en-US" sz="800">
                <a:latin typeface="Times" charset="0"/>
              </a:rPr>
              <a:t>[     0.667    -0.333    -0.667 ]</a:t>
            </a:r>
          </a:p>
          <a:p>
            <a:r>
              <a:rPr lang="en-US" sz="800">
                <a:latin typeface="Times" charset="0"/>
              </a:rPr>
              <a:t> Trace =  -1.</a:t>
            </a:r>
          </a:p>
          <a:p>
            <a:r>
              <a:rPr lang="en-US" sz="800">
                <a:latin typeface="Times" charset="0"/>
              </a:rPr>
              <a:t>  angle =   180.</a:t>
            </a:r>
          </a:p>
          <a:p>
            <a:endParaRPr lang="en-US" sz="800">
              <a:latin typeface="Times" charset="0"/>
            </a:endParaRPr>
          </a:p>
          <a:p>
            <a:r>
              <a:rPr lang="en-US" sz="800">
                <a:latin typeface="Times" charset="0"/>
              </a:rPr>
              <a:t>  Symmetry operator number  16</a:t>
            </a:r>
          </a:p>
          <a:p>
            <a:r>
              <a:rPr lang="en-US" sz="800">
                <a:latin typeface="Times" charset="0"/>
              </a:rPr>
              <a:t> Product matrix for gA X gB^-1:</a:t>
            </a:r>
          </a:p>
          <a:p>
            <a:r>
              <a:rPr lang="en-US" sz="800">
                <a:latin typeface="Times" charset="0"/>
              </a:rPr>
              <a:t>[    -0.667    -0.667    -0.333 ]</a:t>
            </a:r>
          </a:p>
          <a:p>
            <a:r>
              <a:rPr lang="en-US" sz="800">
                <a:latin typeface="Times" charset="0"/>
              </a:rPr>
              <a:t>[     0.667    -0.333    -0.667 ]</a:t>
            </a:r>
          </a:p>
          <a:p>
            <a:r>
              <a:rPr lang="en-US" sz="800">
                <a:latin typeface="Times" charset="0"/>
              </a:rPr>
              <a:t>[     0.333    -0.667     0.667 ]</a:t>
            </a:r>
          </a:p>
          <a:p>
            <a:r>
              <a:rPr lang="en-US" sz="800">
                <a:latin typeface="Times" charset="0"/>
              </a:rPr>
              <a:t> Trace =  -0.333260953</a:t>
            </a:r>
          </a:p>
          <a:p>
            <a:r>
              <a:rPr lang="en-US" sz="800">
                <a:latin typeface="Times" charset="0"/>
              </a:rPr>
              <a:t>  angle =   131.807526</a:t>
            </a:r>
          </a:p>
        </p:txBody>
      </p:sp>
      <p:sp>
        <p:nvSpPr>
          <p:cNvPr id="65543" name="Text Box 6"/>
          <p:cNvSpPr txBox="1">
            <a:spLocks noChangeArrowheads="1"/>
          </p:cNvSpPr>
          <p:nvPr/>
        </p:nvSpPr>
        <p:spPr bwMode="auto">
          <a:xfrm>
            <a:off x="5410200" y="1020763"/>
            <a:ext cx="1512888" cy="5837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800">
                <a:latin typeface="Times" charset="0"/>
              </a:rPr>
              <a:t>Symmetry operator number  17</a:t>
            </a:r>
          </a:p>
          <a:p>
            <a:r>
              <a:rPr lang="en-US" sz="800">
                <a:latin typeface="Times" charset="0"/>
              </a:rPr>
              <a:t> Product matrix for gA X gB^-1:</a:t>
            </a:r>
          </a:p>
          <a:p>
            <a:r>
              <a:rPr lang="en-US" sz="800">
                <a:latin typeface="Times" charset="0"/>
              </a:rPr>
              <a:t>[     0.333    -0.667     0.667 ]</a:t>
            </a:r>
          </a:p>
          <a:p>
            <a:r>
              <a:rPr lang="en-US" sz="800">
                <a:latin typeface="Times" charset="0"/>
              </a:rPr>
              <a:t>[     0.667     0.667     0.333 ]</a:t>
            </a:r>
          </a:p>
          <a:p>
            <a:r>
              <a:rPr lang="en-US" sz="800">
                <a:latin typeface="Times" charset="0"/>
              </a:rPr>
              <a:t>[    -0.667     0.333     0.667 ]</a:t>
            </a:r>
          </a:p>
          <a:p>
            <a:r>
              <a:rPr lang="en-US" sz="800">
                <a:latin typeface="Times" charset="0"/>
              </a:rPr>
              <a:t> Trace =   1.66652203</a:t>
            </a:r>
          </a:p>
          <a:p>
            <a:r>
              <a:rPr lang="en-US" sz="800">
                <a:latin typeface="Times" charset="0"/>
              </a:rPr>
              <a:t>  angle =   70.533165</a:t>
            </a:r>
          </a:p>
          <a:p>
            <a:endParaRPr lang="en-US" sz="800">
              <a:latin typeface="Times" charset="0"/>
            </a:endParaRPr>
          </a:p>
          <a:p>
            <a:r>
              <a:rPr lang="en-US" sz="800">
                <a:latin typeface="Times" charset="0"/>
              </a:rPr>
              <a:t>  Symmetry operator number  18</a:t>
            </a:r>
          </a:p>
          <a:p>
            <a:r>
              <a:rPr lang="en-US" sz="800">
                <a:latin typeface="Times" charset="0"/>
              </a:rPr>
              <a:t> Product matrix for gA X gB^-1:</a:t>
            </a:r>
          </a:p>
          <a:p>
            <a:r>
              <a:rPr lang="en-US" sz="800">
                <a:latin typeface="Times" charset="0"/>
              </a:rPr>
              <a:t>[     0.667     0.667     0.333 ]</a:t>
            </a:r>
          </a:p>
          <a:p>
            <a:r>
              <a:rPr lang="en-US" sz="800">
                <a:latin typeface="Times" charset="0"/>
              </a:rPr>
              <a:t>[    -0.667     0.333     0.667 ]</a:t>
            </a:r>
          </a:p>
          <a:p>
            <a:r>
              <a:rPr lang="en-US" sz="800">
                <a:latin typeface="Times" charset="0"/>
              </a:rPr>
              <a:t>[     0.333    -0.667     0.667 ]</a:t>
            </a:r>
          </a:p>
          <a:p>
            <a:r>
              <a:rPr lang="en-US" sz="800">
                <a:latin typeface="Times" charset="0"/>
              </a:rPr>
              <a:t> Trace =   1.66652203</a:t>
            </a:r>
          </a:p>
          <a:p>
            <a:r>
              <a:rPr lang="en-US" sz="800">
                <a:latin typeface="Times" charset="0"/>
              </a:rPr>
              <a:t>  angle =   70.533165</a:t>
            </a:r>
          </a:p>
          <a:p>
            <a:endParaRPr lang="en-US" sz="800">
              <a:latin typeface="Times" charset="0"/>
            </a:endParaRPr>
          </a:p>
          <a:p>
            <a:r>
              <a:rPr lang="en-US" sz="800">
                <a:latin typeface="Times" charset="0"/>
              </a:rPr>
              <a:t>  Symmetry operator number  19</a:t>
            </a:r>
          </a:p>
          <a:p>
            <a:r>
              <a:rPr lang="en-US" sz="800">
                <a:latin typeface="Times" charset="0"/>
              </a:rPr>
              <a:t> Product matrix for gA X gB^-1:</a:t>
            </a:r>
          </a:p>
          <a:p>
            <a:r>
              <a:rPr lang="en-US" sz="800">
                <a:latin typeface="Times" charset="0"/>
              </a:rPr>
              <a:t>[     0.333    -0.667     0.667 ]</a:t>
            </a:r>
          </a:p>
          <a:p>
            <a:r>
              <a:rPr lang="en-US" sz="800">
                <a:latin typeface="Times" charset="0"/>
              </a:rPr>
              <a:t>[    -0.667     0.333     0.667 ]</a:t>
            </a:r>
          </a:p>
          <a:p>
            <a:r>
              <a:rPr lang="en-US" sz="800">
                <a:latin typeface="Times" charset="0"/>
              </a:rPr>
              <a:t>[    -0.667    -0.667    -0.333 ]</a:t>
            </a:r>
          </a:p>
          <a:p>
            <a:r>
              <a:rPr lang="en-US" sz="800">
                <a:latin typeface="Times" charset="0"/>
              </a:rPr>
              <a:t> Trace =   0.333044171</a:t>
            </a:r>
          </a:p>
          <a:p>
            <a:r>
              <a:rPr lang="en-US" sz="800">
                <a:latin typeface="Times" charset="0"/>
              </a:rPr>
              <a:t>  angle =   109.480003</a:t>
            </a:r>
          </a:p>
          <a:p>
            <a:endParaRPr lang="en-US" sz="800">
              <a:latin typeface="Times" charset="0"/>
            </a:endParaRPr>
          </a:p>
          <a:p>
            <a:r>
              <a:rPr lang="en-US" sz="800">
                <a:latin typeface="Times" charset="0"/>
              </a:rPr>
              <a:t>  Symmetry operator number  20</a:t>
            </a:r>
          </a:p>
          <a:p>
            <a:r>
              <a:rPr lang="en-US" sz="800">
                <a:latin typeface="Times" charset="0"/>
              </a:rPr>
              <a:t> Product matrix for gA X gB^-1:</a:t>
            </a:r>
          </a:p>
          <a:p>
            <a:r>
              <a:rPr lang="en-US" sz="800">
                <a:latin typeface="Times" charset="0"/>
              </a:rPr>
              <a:t>[     0.667    -0.333    -0.667 ]</a:t>
            </a:r>
          </a:p>
          <a:p>
            <a:r>
              <a:rPr lang="en-US" sz="800">
                <a:latin typeface="Times" charset="0"/>
              </a:rPr>
              <a:t>[     0.667     0.667     0.333 ]</a:t>
            </a:r>
          </a:p>
          <a:p>
            <a:r>
              <a:rPr lang="en-US" sz="800">
                <a:latin typeface="Times" charset="0"/>
              </a:rPr>
              <a:t>[     0.333    -0.667     0.667 ]</a:t>
            </a:r>
          </a:p>
          <a:p>
            <a:r>
              <a:rPr lang="en-US" sz="800">
                <a:latin typeface="Times" charset="0"/>
              </a:rPr>
              <a:t> Trace =   2.</a:t>
            </a:r>
          </a:p>
          <a:p>
            <a:r>
              <a:rPr lang="en-US" sz="800">
                <a:latin typeface="Times" charset="0"/>
              </a:rPr>
              <a:t>  angle =   60.</a:t>
            </a:r>
          </a:p>
          <a:p>
            <a:endParaRPr lang="en-US" sz="800">
              <a:latin typeface="Times" charset="0"/>
            </a:endParaRPr>
          </a:p>
          <a:p>
            <a:r>
              <a:rPr lang="en-US" sz="800">
                <a:latin typeface="Times" charset="0"/>
              </a:rPr>
              <a:t>  Symmetry operator number  21</a:t>
            </a:r>
          </a:p>
          <a:p>
            <a:r>
              <a:rPr lang="en-US" sz="800">
                <a:latin typeface="Times" charset="0"/>
              </a:rPr>
              <a:t> Product matrix for gA X gB^-1:</a:t>
            </a:r>
          </a:p>
          <a:p>
            <a:r>
              <a:rPr lang="en-US" sz="800">
                <a:latin typeface="Times" charset="0"/>
              </a:rPr>
              <a:t>[     0.667     0.667     0.333 ]</a:t>
            </a:r>
          </a:p>
          <a:p>
            <a:r>
              <a:rPr lang="en-US" sz="800">
                <a:latin typeface="Times" charset="0"/>
              </a:rPr>
              <a:t>[    -0.333     0.667    -0.667 ]</a:t>
            </a:r>
          </a:p>
          <a:p>
            <a:r>
              <a:rPr lang="en-US" sz="800">
                <a:latin typeface="Times" charset="0"/>
              </a:rPr>
              <a:t>[    -0.667     0.333     0.667 ]</a:t>
            </a:r>
          </a:p>
          <a:p>
            <a:r>
              <a:rPr lang="en-US" sz="800">
                <a:latin typeface="Times" charset="0"/>
              </a:rPr>
              <a:t> Trace =   2.</a:t>
            </a:r>
          </a:p>
          <a:p>
            <a:r>
              <a:rPr lang="en-US" sz="800">
                <a:latin typeface="Times" charset="0"/>
              </a:rPr>
              <a:t>  angle =   60.</a:t>
            </a:r>
          </a:p>
          <a:p>
            <a:endParaRPr lang="en-US" sz="800">
              <a:latin typeface="Times" charset="0"/>
            </a:endParaRPr>
          </a:p>
          <a:p>
            <a:r>
              <a:rPr lang="en-US" sz="800">
                <a:latin typeface="Times" charset="0"/>
              </a:rPr>
              <a:t>  Symmetry operator number  22</a:t>
            </a:r>
          </a:p>
          <a:p>
            <a:r>
              <a:rPr lang="en-US" sz="800">
                <a:latin typeface="Times" charset="0"/>
              </a:rPr>
              <a:t> Product matrix for gA X gB^-1:</a:t>
            </a:r>
          </a:p>
          <a:p>
            <a:r>
              <a:rPr lang="en-US" sz="800">
                <a:latin typeface="Times" charset="0"/>
              </a:rPr>
              <a:t>[     0.667    -0.333    -0.667 ]</a:t>
            </a:r>
          </a:p>
          <a:p>
            <a:r>
              <a:rPr lang="en-US" sz="800">
                <a:latin typeface="Times" charset="0"/>
              </a:rPr>
              <a:t>[    -0.667    -0.667    -0.333 ]</a:t>
            </a:r>
          </a:p>
          <a:p>
            <a:r>
              <a:rPr lang="en-US" sz="800">
                <a:latin typeface="Times" charset="0"/>
              </a:rPr>
              <a:t>[    -0.333     0.667    -0.667 ]</a:t>
            </a:r>
          </a:p>
          <a:p>
            <a:r>
              <a:rPr lang="en-US" sz="800">
                <a:latin typeface="Times" charset="0"/>
              </a:rPr>
              <a:t> Trace =  -0.666522205</a:t>
            </a:r>
          </a:p>
          <a:p>
            <a:r>
              <a:rPr lang="en-US" sz="800">
                <a:latin typeface="Times" charset="0"/>
              </a:rPr>
              <a:t>  angle =   146.435211</a:t>
            </a:r>
          </a:p>
        </p:txBody>
      </p:sp>
      <p:sp>
        <p:nvSpPr>
          <p:cNvPr id="65544" name="Text Box 7"/>
          <p:cNvSpPr txBox="1">
            <a:spLocks noChangeArrowheads="1"/>
          </p:cNvSpPr>
          <p:nvPr/>
        </p:nvSpPr>
        <p:spPr bwMode="auto">
          <a:xfrm>
            <a:off x="7010400" y="990600"/>
            <a:ext cx="1692275" cy="2414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800">
                <a:latin typeface="Times" charset="0"/>
              </a:rPr>
              <a:t>  Symmetry operator number  23</a:t>
            </a:r>
          </a:p>
          <a:p>
            <a:r>
              <a:rPr lang="en-US" sz="800">
                <a:latin typeface="Times" charset="0"/>
              </a:rPr>
              <a:t> Product matrix for gA X gB^-1:</a:t>
            </a:r>
          </a:p>
          <a:p>
            <a:r>
              <a:rPr lang="en-US" sz="800">
                <a:latin typeface="Times" charset="0"/>
              </a:rPr>
              <a:t>[    -0.667    -0.667    -0.333 ]</a:t>
            </a:r>
          </a:p>
          <a:p>
            <a:r>
              <a:rPr lang="en-US" sz="800">
                <a:latin typeface="Times" charset="0"/>
              </a:rPr>
              <a:t>[    -0.333     0.667    -0.667 ]</a:t>
            </a:r>
          </a:p>
          <a:p>
            <a:r>
              <a:rPr lang="en-US" sz="800">
                <a:latin typeface="Times" charset="0"/>
              </a:rPr>
              <a:t>[     0.667    -0.333    -0.667 ]</a:t>
            </a:r>
          </a:p>
          <a:p>
            <a:r>
              <a:rPr lang="en-US" sz="800">
                <a:latin typeface="Times" charset="0"/>
              </a:rPr>
              <a:t> Trace =  -0.666522026</a:t>
            </a:r>
          </a:p>
          <a:p>
            <a:r>
              <a:rPr lang="en-US" sz="800">
                <a:latin typeface="Times" charset="0"/>
              </a:rPr>
              <a:t>  angle =   146.435196</a:t>
            </a:r>
          </a:p>
          <a:p>
            <a:endParaRPr lang="en-US" sz="800">
              <a:latin typeface="Times" charset="0"/>
            </a:endParaRPr>
          </a:p>
          <a:p>
            <a:r>
              <a:rPr lang="en-US" sz="800">
                <a:latin typeface="Times" charset="0"/>
              </a:rPr>
              <a:t>  Symmetry operator number  24</a:t>
            </a:r>
          </a:p>
          <a:p>
            <a:r>
              <a:rPr lang="en-US" sz="800">
                <a:latin typeface="Times" charset="0"/>
              </a:rPr>
              <a:t> Product matrix for gA X gB^-1:</a:t>
            </a:r>
          </a:p>
          <a:p>
            <a:r>
              <a:rPr lang="en-US" sz="800">
                <a:latin typeface="Times" charset="0"/>
              </a:rPr>
              <a:t>[    -0.333     0.667    -0.667 ]</a:t>
            </a:r>
          </a:p>
          <a:p>
            <a:r>
              <a:rPr lang="en-US" sz="800">
                <a:latin typeface="Times" charset="0"/>
              </a:rPr>
              <a:t>[     0.667    -0.333    -0.667 ]</a:t>
            </a:r>
          </a:p>
          <a:p>
            <a:r>
              <a:rPr lang="en-US" sz="800">
                <a:latin typeface="Times" charset="0"/>
              </a:rPr>
              <a:t>[    -0.667    -0.667    -0.333 ]</a:t>
            </a:r>
          </a:p>
          <a:p>
            <a:r>
              <a:rPr lang="en-US" sz="800">
                <a:latin typeface="Times" charset="0"/>
              </a:rPr>
              <a:t> Trace =  -0.999999881</a:t>
            </a:r>
          </a:p>
          <a:p>
            <a:r>
              <a:rPr lang="en-US" sz="800">
                <a:latin typeface="Times" charset="0"/>
              </a:rPr>
              <a:t>  angle =   179.980209</a:t>
            </a:r>
          </a:p>
          <a:p>
            <a:r>
              <a:rPr lang="en-US" sz="800">
                <a:latin typeface="Times" charset="0"/>
              </a:rPr>
              <a:t> MISORI: angle=   60. axis=  1 1 </a:t>
            </a:r>
          </a:p>
          <a:p>
            <a:endParaRPr lang="en-US" sz="800">
              <a:latin typeface="Times" charset="0"/>
            </a:endParaRPr>
          </a:p>
          <a:p>
            <a:r>
              <a:rPr lang="en-US" sz="800">
                <a:latin typeface="Times" charset="0"/>
              </a:rPr>
              <a:t>MISORI: angle=   60. axis=  1 1 -1-1</a:t>
            </a:r>
          </a:p>
          <a:p>
            <a:endParaRPr lang="en-US" sz="800">
              <a:latin typeface="Times" charset="0"/>
            </a:endParaRPr>
          </a:p>
        </p:txBody>
      </p:sp>
      <p:sp>
        <p:nvSpPr>
          <p:cNvPr id="65545" name="Text Box 8"/>
          <p:cNvSpPr txBox="1">
            <a:spLocks noChangeArrowheads="1"/>
          </p:cNvSpPr>
          <p:nvPr/>
        </p:nvSpPr>
        <p:spPr bwMode="auto">
          <a:xfrm>
            <a:off x="6934200" y="3429000"/>
            <a:ext cx="1981200" cy="278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b="1"/>
              <a:t>This set of tables shows each successive result as a different symmetry operator is applied to </a:t>
            </a:r>
            <a:r>
              <a:rPr lang="en-US" b="1" i="1"/>
              <a:t>∆g</a:t>
            </a:r>
            <a:r>
              <a:rPr lang="en-US" b="1"/>
              <a:t>.  Note how the angle and the axis varies in each case!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AC08C662-4470-CF43-A002-C8492D35CBA0}" type="slidenum">
              <a:rPr lang="en-US" sz="1400">
                <a:latin typeface="Times" charset="0"/>
              </a:rPr>
              <a:pPr/>
              <a:t>27</a:t>
            </a:fld>
            <a:endParaRPr lang="en-US" sz="1400">
              <a:latin typeface="Times" charset="0"/>
            </a:endParaRPr>
          </a:p>
        </p:txBody>
      </p:sp>
      <p:sp>
        <p:nvSpPr>
          <p:cNvPr id="67587"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Basics</a:t>
            </a:r>
          </a:p>
        </p:txBody>
      </p:sp>
      <p:sp>
        <p:nvSpPr>
          <p:cNvPr id="67588" name="Rectangle 3"/>
          <p:cNvSpPr>
            <a:spLocks noGrp="1" noChangeArrowheads="1"/>
          </p:cNvSpPr>
          <p:nvPr>
            <p:ph type="body" sz="half" idx="1"/>
          </p:nvPr>
        </p:nvSpPr>
        <p:spPr>
          <a:ln>
            <a:solidFill>
              <a:srgbClr val="CC0000"/>
            </a:solidFill>
            <a:miter lim="800000"/>
            <a:headEnd/>
            <a:tailEnd/>
          </a:ln>
        </p:spPr>
        <p:txBody>
          <a:bodyPr/>
          <a:lstStyle/>
          <a:p>
            <a:r>
              <a:rPr lang="en-US" sz="3200">
                <a:solidFill>
                  <a:srgbClr val="CC0000"/>
                </a:solidFill>
                <a:latin typeface="Arial" charset="0"/>
                <a:ea typeface="ＭＳ Ｐゴシック" charset="0"/>
                <a:cs typeface="ＭＳ Ｐゴシック" charset="0"/>
              </a:rPr>
              <a:t>Passive Rotations</a:t>
            </a:r>
            <a:endParaRPr lang="en-US" sz="3200">
              <a:latin typeface="Arial" charset="0"/>
              <a:ea typeface="ＭＳ Ｐゴシック" charset="0"/>
              <a:cs typeface="ＭＳ Ｐゴシック" charset="0"/>
            </a:endParaRPr>
          </a:p>
          <a:p>
            <a:r>
              <a:rPr lang="en-US" sz="3200">
                <a:latin typeface="Arial" charset="0"/>
                <a:ea typeface="ＭＳ Ｐゴシック" charset="0"/>
                <a:cs typeface="ＭＳ Ｐゴシック" charset="0"/>
              </a:rPr>
              <a:t>Materials Science</a:t>
            </a:r>
          </a:p>
          <a:p>
            <a:r>
              <a:rPr lang="en-US" sz="3200" i="1">
                <a:latin typeface="Times New Roman" charset="0"/>
                <a:ea typeface="ＭＳ Ｐゴシック" charset="0"/>
                <a:cs typeface="ＭＳ Ｐゴシック" charset="0"/>
              </a:rPr>
              <a:t>g</a:t>
            </a:r>
            <a:r>
              <a:rPr lang="en-US" sz="3200">
                <a:latin typeface="Arial" charset="0"/>
                <a:ea typeface="ＭＳ Ｐゴシック" charset="0"/>
                <a:cs typeface="ＭＳ Ｐゴシック" charset="0"/>
              </a:rPr>
              <a:t> describes an </a:t>
            </a:r>
            <a:r>
              <a:rPr lang="en-US" sz="3200" i="1">
                <a:solidFill>
                  <a:srgbClr val="CC0000"/>
                </a:solidFill>
                <a:latin typeface="Arial" charset="0"/>
                <a:ea typeface="ＭＳ Ｐゴシック" charset="0"/>
                <a:cs typeface="ＭＳ Ｐゴシック" charset="0"/>
              </a:rPr>
              <a:t>axis transformation</a:t>
            </a:r>
            <a:r>
              <a:rPr lang="en-US" sz="3200" i="1">
                <a:latin typeface="Arial" charset="0"/>
                <a:ea typeface="ＭＳ Ｐゴシック" charset="0"/>
                <a:cs typeface="ＭＳ Ｐゴシック" charset="0"/>
              </a:rPr>
              <a:t> </a:t>
            </a:r>
            <a:r>
              <a:rPr lang="en-US" sz="3200">
                <a:latin typeface="Arial" charset="0"/>
                <a:ea typeface="ＭＳ Ｐゴシック" charset="0"/>
                <a:cs typeface="ＭＳ Ｐゴシック" charset="0"/>
              </a:rPr>
              <a:t>from sample to crystal axes</a:t>
            </a:r>
          </a:p>
        </p:txBody>
      </p:sp>
      <p:sp>
        <p:nvSpPr>
          <p:cNvPr id="67589" name="Rectangle 4"/>
          <p:cNvSpPr>
            <a:spLocks noGrp="1" noChangeArrowheads="1"/>
          </p:cNvSpPr>
          <p:nvPr>
            <p:ph type="body" sz="half" idx="2"/>
          </p:nvPr>
        </p:nvSpPr>
        <p:spPr>
          <a:ln>
            <a:solidFill>
              <a:schemeClr val="accent2"/>
            </a:solidFill>
            <a:miter lim="800000"/>
            <a:headEnd/>
            <a:tailEnd/>
          </a:ln>
        </p:spPr>
        <p:txBody>
          <a:bodyPr/>
          <a:lstStyle/>
          <a:p>
            <a:pPr>
              <a:lnSpc>
                <a:spcPct val="90000"/>
              </a:lnSpc>
            </a:pPr>
            <a:r>
              <a:rPr lang="en-US" sz="3200">
                <a:solidFill>
                  <a:schemeClr val="accent2"/>
                </a:solidFill>
                <a:latin typeface="Arial" charset="0"/>
                <a:ea typeface="ＭＳ Ｐゴシック" charset="0"/>
                <a:cs typeface="ＭＳ Ｐゴシック" charset="0"/>
              </a:rPr>
              <a:t>Active Rotations</a:t>
            </a:r>
            <a:endParaRPr lang="en-US" sz="3200">
              <a:latin typeface="Arial" charset="0"/>
              <a:ea typeface="ＭＳ Ｐゴシック" charset="0"/>
              <a:cs typeface="ＭＳ Ｐゴシック" charset="0"/>
            </a:endParaRPr>
          </a:p>
          <a:p>
            <a:pPr>
              <a:lnSpc>
                <a:spcPct val="90000"/>
              </a:lnSpc>
            </a:pPr>
            <a:r>
              <a:rPr lang="en-US" sz="3200">
                <a:latin typeface="Arial" charset="0"/>
                <a:ea typeface="ＭＳ Ｐゴシック" charset="0"/>
                <a:cs typeface="ＭＳ Ｐゴシック" charset="0"/>
              </a:rPr>
              <a:t>Solid mechanics</a:t>
            </a:r>
          </a:p>
          <a:p>
            <a:pPr>
              <a:lnSpc>
                <a:spcPct val="90000"/>
              </a:lnSpc>
            </a:pPr>
            <a:r>
              <a:rPr lang="en-US" sz="3200" i="1">
                <a:latin typeface="Times New Roman" charset="0"/>
                <a:ea typeface="ＭＳ Ｐゴシック" charset="0"/>
                <a:cs typeface="ＭＳ Ｐゴシック" charset="0"/>
              </a:rPr>
              <a:t>g</a:t>
            </a:r>
            <a:r>
              <a:rPr lang="en-US" sz="3200">
                <a:latin typeface="Arial" charset="0"/>
                <a:ea typeface="ＭＳ Ｐゴシック" charset="0"/>
                <a:cs typeface="ＭＳ Ｐゴシック" charset="0"/>
              </a:rPr>
              <a:t> describes a </a:t>
            </a:r>
            <a:r>
              <a:rPr lang="en-US" sz="3200" i="1">
                <a:solidFill>
                  <a:schemeClr val="accent2"/>
                </a:solidFill>
                <a:latin typeface="Arial" charset="0"/>
                <a:ea typeface="ＭＳ Ｐゴシック" charset="0"/>
                <a:cs typeface="ＭＳ Ｐゴシック" charset="0"/>
              </a:rPr>
              <a:t>rotation</a:t>
            </a:r>
            <a:r>
              <a:rPr lang="en-US" sz="3200">
                <a:latin typeface="Arial" charset="0"/>
                <a:ea typeface="ＭＳ Ｐゴシック" charset="0"/>
                <a:cs typeface="ＭＳ Ｐゴシック" charset="0"/>
              </a:rPr>
              <a:t> of a crystal from ref. position to its orientation.</a:t>
            </a:r>
          </a:p>
          <a:p>
            <a:pPr>
              <a:lnSpc>
                <a:spcPct val="90000"/>
              </a:lnSpc>
            </a:pPr>
            <a:endParaRPr lang="en-US" sz="3200">
              <a:latin typeface="Arial" charset="0"/>
              <a:ea typeface="ＭＳ Ｐゴシック" charset="0"/>
              <a:cs typeface="ＭＳ Ｐゴシック" charset="0"/>
            </a:endParaRPr>
          </a:p>
        </p:txBody>
      </p:sp>
      <p:sp>
        <p:nvSpPr>
          <p:cNvPr id="67590" name="Text Box 7"/>
          <p:cNvSpPr txBox="1">
            <a:spLocks noChangeArrowheads="1"/>
          </p:cNvSpPr>
          <p:nvPr/>
        </p:nvSpPr>
        <p:spPr bwMode="auto">
          <a:xfrm>
            <a:off x="685800" y="5965825"/>
            <a:ext cx="75168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1400">
                <a:solidFill>
                  <a:srgbClr val="FF0000"/>
                </a:solidFill>
                <a:latin typeface="Times" charset="0"/>
              </a:rPr>
              <a:t>Passive Rotations (Axis Transformations)</a:t>
            </a:r>
            <a:r>
              <a:rPr lang="en-US" sz="1400">
                <a:latin typeface="Times" charset="0"/>
              </a:rPr>
              <a:t>			</a:t>
            </a:r>
            <a:r>
              <a:rPr lang="en-US" sz="1400">
                <a:solidFill>
                  <a:schemeClr val="accent2"/>
                </a:solidFill>
                <a:latin typeface="Times" charset="0"/>
              </a:rPr>
              <a:t>Active (Vector) Rotations</a:t>
            </a:r>
            <a:endParaRPr lang="en-US" sz="1400">
              <a:latin typeface="Times"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66EA5BA1-BFA2-8448-A124-B7F1E28A6D70}" type="slidenum">
              <a:rPr lang="en-US" sz="1400">
                <a:latin typeface="Times" charset="0"/>
              </a:rPr>
              <a:pPr/>
              <a:t>28</a:t>
            </a:fld>
            <a:endParaRPr lang="en-US" sz="1400">
              <a:latin typeface="Times" charset="0"/>
            </a:endParaRPr>
          </a:p>
        </p:txBody>
      </p:sp>
      <p:sp>
        <p:nvSpPr>
          <p:cNvPr id="69635"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Objective</a:t>
            </a:r>
          </a:p>
        </p:txBody>
      </p:sp>
      <p:sp>
        <p:nvSpPr>
          <p:cNvPr id="69636" name="Rectangle 3"/>
          <p:cNvSpPr>
            <a:spLocks noGrp="1" noChangeArrowheads="1"/>
          </p:cNvSpPr>
          <p:nvPr>
            <p:ph type="body" idx="1"/>
          </p:nvPr>
        </p:nvSpPr>
        <p:spPr/>
        <p:txBody>
          <a:bodyPr/>
          <a:lstStyle/>
          <a:p>
            <a:r>
              <a:rPr lang="en-US" sz="2800">
                <a:latin typeface="Arial" charset="0"/>
                <a:ea typeface="ＭＳ Ｐゴシック" charset="0"/>
                <a:cs typeface="ＭＳ Ｐゴシック" charset="0"/>
              </a:rPr>
              <a:t>To make clear how it is possible to express a misorientation in more than (physically) equivalent fashion.</a:t>
            </a:r>
          </a:p>
          <a:p>
            <a:r>
              <a:rPr lang="en-US" sz="2800">
                <a:latin typeface="Arial" charset="0"/>
                <a:ea typeface="ＭＳ Ｐゴシック" charset="0"/>
                <a:cs typeface="ＭＳ Ｐゴシック" charset="0"/>
              </a:rPr>
              <a:t>To allow researchers to apply symmetry correctly; mistakes are easy to make!</a:t>
            </a:r>
          </a:p>
          <a:p>
            <a:r>
              <a:rPr lang="en-US" sz="2800">
                <a:latin typeface="Arial" charset="0"/>
                <a:ea typeface="ＭＳ Ｐゴシック" charset="0"/>
                <a:cs typeface="ＭＳ Ｐゴシック" charset="0"/>
              </a:rPr>
              <a:t>It is </a:t>
            </a:r>
            <a:r>
              <a:rPr lang="en-US" sz="2800" i="1">
                <a:latin typeface="Arial" charset="0"/>
                <a:ea typeface="ＭＳ Ｐゴシック" charset="0"/>
                <a:cs typeface="ＭＳ Ｐゴシック" charset="0"/>
              </a:rPr>
              <a:t>essential</a:t>
            </a:r>
            <a:r>
              <a:rPr lang="en-US" sz="2800">
                <a:latin typeface="Arial" charset="0"/>
                <a:ea typeface="ＭＳ Ｐゴシック" charset="0"/>
                <a:cs typeface="ＭＳ Ｐゴシック" charset="0"/>
              </a:rPr>
              <a:t> to know how a rotation/orientation/texture component is expressed in order to know how to apply symmetry operations.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E8599DC1-344C-E146-87E4-E4F9A58032E6}" type="slidenum">
              <a:rPr lang="en-US" sz="1400">
                <a:latin typeface="Times" charset="0"/>
              </a:rPr>
              <a:pPr/>
              <a:t>29</a:t>
            </a:fld>
            <a:endParaRPr lang="en-US" sz="1400">
              <a:latin typeface="Times" charset="0"/>
            </a:endParaRPr>
          </a:p>
        </p:txBody>
      </p:sp>
      <p:sp>
        <p:nvSpPr>
          <p:cNvPr id="71685"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Matrices</a:t>
            </a:r>
          </a:p>
        </p:txBody>
      </p:sp>
      <p:sp>
        <p:nvSpPr>
          <p:cNvPr id="71686" name="Rectangle 3"/>
          <p:cNvSpPr>
            <a:spLocks noGrp="1" noChangeArrowheads="1"/>
          </p:cNvSpPr>
          <p:nvPr>
            <p:ph type="body" sz="half" idx="1"/>
          </p:nvPr>
        </p:nvSpPr>
        <p:spPr/>
        <p:txBody>
          <a:bodyPr/>
          <a:lstStyle/>
          <a:p>
            <a:pPr>
              <a:buFontTx/>
              <a:buNone/>
            </a:pPr>
            <a:r>
              <a:rPr lang="en-US" sz="3600" b="1" i="1">
                <a:solidFill>
                  <a:srgbClr val="CC0000"/>
                </a:solidFill>
                <a:latin typeface="Times New Roman" charset="0"/>
                <a:ea typeface="ＭＳ Ｐゴシック" charset="0"/>
                <a:cs typeface="Times" charset="0"/>
              </a:rPr>
              <a:t>g</a:t>
            </a:r>
            <a:r>
              <a:rPr lang="en-US" sz="3200" b="1" i="1">
                <a:solidFill>
                  <a:srgbClr val="CC0000"/>
                </a:solidFill>
                <a:latin typeface="Times New Roman" charset="0"/>
                <a:ea typeface="ＭＳ Ｐゴシック" charset="0"/>
                <a:cs typeface="Times" charset="0"/>
              </a:rPr>
              <a:t> </a:t>
            </a:r>
            <a:r>
              <a:rPr lang="en-US" sz="3600">
                <a:solidFill>
                  <a:srgbClr val="CC0000"/>
                </a:solidFill>
                <a:latin typeface="Times New Roman" charset="0"/>
                <a:ea typeface="ＭＳ Ｐゴシック" charset="0"/>
                <a:cs typeface="Times" charset="0"/>
              </a:rPr>
              <a:t>= </a:t>
            </a:r>
            <a:r>
              <a:rPr lang="en-US" sz="3600" b="1" i="1">
                <a:solidFill>
                  <a:srgbClr val="CC0000"/>
                </a:solidFill>
                <a:latin typeface="Times New Roman" charset="0"/>
                <a:ea typeface="ＭＳ Ｐゴシック" charset="0"/>
                <a:cs typeface="Times" charset="0"/>
              </a:rPr>
              <a:t>Z</a:t>
            </a:r>
            <a:r>
              <a:rPr lang="en-US" sz="3600" i="1" baseline="-25000">
                <a:solidFill>
                  <a:srgbClr val="CC0000"/>
                </a:solidFill>
                <a:latin typeface="Times New Roman" charset="0"/>
                <a:ea typeface="ＭＳ Ｐゴシック" charset="0"/>
                <a:cs typeface="Times" charset="0"/>
              </a:rPr>
              <a:t>2</a:t>
            </a:r>
            <a:r>
              <a:rPr lang="en-US" sz="3600" b="1" i="1">
                <a:solidFill>
                  <a:srgbClr val="CC0000"/>
                </a:solidFill>
                <a:latin typeface="Times New Roman" charset="0"/>
                <a:ea typeface="ＭＳ Ｐゴシック" charset="0"/>
                <a:cs typeface="Times" charset="0"/>
              </a:rPr>
              <a:t>XZ</a:t>
            </a:r>
            <a:r>
              <a:rPr lang="en-US" sz="3600" i="1" baseline="-25000">
                <a:solidFill>
                  <a:srgbClr val="CC0000"/>
                </a:solidFill>
                <a:latin typeface="Times New Roman" charset="0"/>
                <a:ea typeface="ＭＳ Ｐゴシック" charset="0"/>
                <a:cs typeface="Times" charset="0"/>
              </a:rPr>
              <a:t>1 </a:t>
            </a:r>
            <a:r>
              <a:rPr lang="en-US" sz="3600" i="1">
                <a:solidFill>
                  <a:srgbClr val="CC0000"/>
                </a:solidFill>
                <a:latin typeface="Times New Roman" charset="0"/>
                <a:ea typeface="ＭＳ Ｐゴシック" charset="0"/>
                <a:cs typeface="Times" charset="0"/>
              </a:rPr>
              <a:t>=</a:t>
            </a:r>
            <a:endParaRPr lang="en-US" sz="4800" i="1">
              <a:latin typeface="Arial" charset="0"/>
              <a:ea typeface="ＭＳ Ｐゴシック" charset="0"/>
              <a:cs typeface="Times" charset="0"/>
            </a:endParaRPr>
          </a:p>
        </p:txBody>
      </p:sp>
      <p:sp>
        <p:nvSpPr>
          <p:cNvPr id="71687" name="Rectangle 4"/>
          <p:cNvSpPr>
            <a:spLocks noGrp="1" noChangeArrowheads="1"/>
          </p:cNvSpPr>
          <p:nvPr>
            <p:ph type="body" sz="half" idx="2"/>
          </p:nvPr>
        </p:nvSpPr>
        <p:spPr>
          <a:xfrm>
            <a:off x="4648200" y="2133600"/>
            <a:ext cx="4114800" cy="2057400"/>
          </a:xfrm>
        </p:spPr>
        <p:txBody>
          <a:bodyPr/>
          <a:lstStyle/>
          <a:p>
            <a:pPr>
              <a:buFontTx/>
              <a:buNone/>
            </a:pPr>
            <a:br>
              <a:rPr lang="en-US" sz="1600">
                <a:latin typeface="Arial" charset="0"/>
                <a:ea typeface="ＭＳ Ｐゴシック" charset="0"/>
                <a:cs typeface="ＭＳ Ｐゴシック" charset="0"/>
              </a:rPr>
            </a:br>
            <a:br>
              <a:rPr lang="en-US" sz="1600">
                <a:latin typeface="Arial" charset="0"/>
                <a:ea typeface="ＭＳ Ｐゴシック" charset="0"/>
                <a:cs typeface="ＭＳ Ｐゴシック" charset="0"/>
              </a:rPr>
            </a:br>
            <a:br>
              <a:rPr lang="en-US" sz="1600">
                <a:latin typeface="Arial" charset="0"/>
                <a:ea typeface="ＭＳ Ｐゴシック" charset="0"/>
                <a:cs typeface="ＭＳ Ｐゴシック" charset="0"/>
              </a:rPr>
            </a:br>
            <a:br>
              <a:rPr lang="en-US" sz="1600">
                <a:latin typeface="Arial" charset="0"/>
                <a:ea typeface="ＭＳ Ｐゴシック" charset="0"/>
                <a:cs typeface="ＭＳ Ｐゴシック" charset="0"/>
              </a:rPr>
            </a:br>
            <a:br>
              <a:rPr lang="en-US" sz="1600">
                <a:latin typeface="Arial" charset="0"/>
                <a:ea typeface="ＭＳ Ｐゴシック" charset="0"/>
                <a:cs typeface="ＭＳ Ｐゴシック" charset="0"/>
              </a:rPr>
            </a:br>
            <a:r>
              <a:rPr lang="en-US" b="1" i="1">
                <a:solidFill>
                  <a:schemeClr val="accent2"/>
                </a:solidFill>
                <a:latin typeface="Times New Roman" charset="0"/>
                <a:ea typeface="ＭＳ Ｐゴシック" charset="0"/>
                <a:cs typeface="Times" charset="0"/>
              </a:rPr>
              <a:t>g</a:t>
            </a:r>
            <a:r>
              <a:rPr lang="en-US" sz="2400" b="1" i="1">
                <a:solidFill>
                  <a:schemeClr val="accent2"/>
                </a:solidFill>
                <a:latin typeface="Times New Roman" charset="0"/>
                <a:ea typeface="ＭＳ Ｐゴシック" charset="0"/>
                <a:cs typeface="Times" charset="0"/>
              </a:rPr>
              <a:t> </a:t>
            </a:r>
            <a:r>
              <a:rPr lang="en-US">
                <a:solidFill>
                  <a:schemeClr val="accent2"/>
                </a:solidFill>
                <a:latin typeface="Times New Roman" charset="0"/>
                <a:ea typeface="ＭＳ Ｐゴシック" charset="0"/>
                <a:cs typeface="Times" charset="0"/>
              </a:rPr>
              <a:t>= </a:t>
            </a:r>
            <a:r>
              <a:rPr lang="en-US" b="1" i="1">
                <a:solidFill>
                  <a:schemeClr val="accent2"/>
                </a:solidFill>
                <a:latin typeface="Times New Roman" charset="0"/>
                <a:ea typeface="ＭＳ Ｐゴシック" charset="0"/>
                <a:cs typeface="Times" charset="0"/>
              </a:rPr>
              <a:t>g</a:t>
            </a:r>
            <a:r>
              <a:rPr lang="en-US" sz="4400" b="1" i="1" baseline="-10000">
                <a:solidFill>
                  <a:schemeClr val="accent2"/>
                </a:solidFill>
                <a:latin typeface="Symbol" charset="0"/>
                <a:ea typeface="ＭＳ Ｐゴシック" charset="0"/>
                <a:cs typeface="Times" charset="0"/>
              </a:rPr>
              <a:t>f</a:t>
            </a:r>
            <a:r>
              <a:rPr lang="en-US" sz="2400" b="1" i="1" baseline="-30000">
                <a:solidFill>
                  <a:schemeClr val="accent2"/>
                </a:solidFill>
                <a:latin typeface="Times New Roman" charset="0"/>
                <a:ea typeface="ＭＳ Ｐゴシック" charset="0"/>
                <a:cs typeface="Times" charset="0"/>
              </a:rPr>
              <a:t>1/</a:t>
            </a:r>
            <a:r>
              <a:rPr lang="en-US" b="1" i="1" baseline="-25000">
                <a:solidFill>
                  <a:schemeClr val="accent2"/>
                </a:solidFill>
                <a:latin typeface="Times New Roman" charset="0"/>
                <a:ea typeface="ＭＳ Ｐゴシック" charset="0"/>
                <a:cs typeface="Times" charset="0"/>
              </a:rPr>
              <a:t>001</a:t>
            </a:r>
            <a:r>
              <a:rPr lang="en-US" b="1" i="1">
                <a:solidFill>
                  <a:schemeClr val="accent2"/>
                </a:solidFill>
                <a:latin typeface="Times New Roman" charset="0"/>
                <a:ea typeface="ＭＳ Ｐゴシック" charset="0"/>
                <a:cs typeface="Times" charset="0"/>
              </a:rPr>
              <a:t>g</a:t>
            </a:r>
            <a:r>
              <a:rPr lang="en-US" sz="4000" b="1" i="1" baseline="-18000">
                <a:solidFill>
                  <a:schemeClr val="accent2"/>
                </a:solidFill>
                <a:latin typeface="Symbol" charset="0"/>
                <a:ea typeface="ＭＳ Ｐゴシック" charset="0"/>
                <a:cs typeface="Times" charset="0"/>
              </a:rPr>
              <a:t>F</a:t>
            </a:r>
            <a:r>
              <a:rPr lang="en-US" b="1" i="1" baseline="-25000">
                <a:solidFill>
                  <a:schemeClr val="accent2"/>
                </a:solidFill>
                <a:latin typeface="Times New Roman" charset="0"/>
                <a:ea typeface="ＭＳ Ｐゴシック" charset="0"/>
                <a:cs typeface="Times" charset="0"/>
              </a:rPr>
              <a:t>100</a:t>
            </a:r>
            <a:r>
              <a:rPr lang="en-US" b="1" i="1">
                <a:solidFill>
                  <a:schemeClr val="accent2"/>
                </a:solidFill>
                <a:latin typeface="Times New Roman" charset="0"/>
                <a:ea typeface="ＭＳ Ｐゴシック" charset="0"/>
                <a:cs typeface="Times" charset="0"/>
              </a:rPr>
              <a:t>g</a:t>
            </a:r>
            <a:r>
              <a:rPr lang="en-US" sz="4400" b="1" i="1" baseline="-10000">
                <a:solidFill>
                  <a:schemeClr val="accent2"/>
                </a:solidFill>
                <a:latin typeface="Symbol" charset="0"/>
                <a:ea typeface="ＭＳ Ｐゴシック" charset="0"/>
                <a:cs typeface="Times" charset="0"/>
              </a:rPr>
              <a:t>f</a:t>
            </a:r>
            <a:r>
              <a:rPr lang="en-US" b="1" i="1" baseline="-25000">
                <a:solidFill>
                  <a:schemeClr val="accent2"/>
                </a:solidFill>
                <a:latin typeface="Times New Roman" charset="0"/>
                <a:ea typeface="ＭＳ Ｐゴシック" charset="0"/>
                <a:cs typeface="Times" charset="0"/>
              </a:rPr>
              <a:t>2/001</a:t>
            </a:r>
            <a:r>
              <a:rPr lang="en-US" i="1" baseline="-25000">
                <a:solidFill>
                  <a:schemeClr val="accent2"/>
                </a:solidFill>
                <a:latin typeface="Arial" charset="0"/>
                <a:ea typeface="ＭＳ Ｐゴシック" charset="0"/>
                <a:cs typeface="Times" charset="0"/>
              </a:rPr>
              <a:t> </a:t>
            </a:r>
            <a:r>
              <a:rPr lang="en-US" i="1">
                <a:solidFill>
                  <a:schemeClr val="accent2"/>
                </a:solidFill>
                <a:latin typeface="Arial" charset="0"/>
                <a:ea typeface="ＭＳ Ｐゴシック" charset="0"/>
                <a:cs typeface="Times" charset="0"/>
              </a:rPr>
              <a:t>=</a:t>
            </a:r>
            <a:endParaRPr lang="en-US" i="1">
              <a:latin typeface="Arial" charset="0"/>
              <a:ea typeface="ＭＳ Ｐゴシック" charset="0"/>
              <a:cs typeface="Times" charset="0"/>
            </a:endParaRPr>
          </a:p>
        </p:txBody>
      </p:sp>
      <p:graphicFrame>
        <p:nvGraphicFramePr>
          <p:cNvPr id="71682" name="Object 2"/>
          <p:cNvGraphicFramePr>
            <a:graphicFrameLocks noChangeAspect="1"/>
          </p:cNvGraphicFramePr>
          <p:nvPr/>
        </p:nvGraphicFramePr>
        <p:xfrm>
          <a:off x="434975" y="2133600"/>
          <a:ext cx="4365625" cy="1784350"/>
        </p:xfrm>
        <a:graphic>
          <a:graphicData uri="http://schemas.openxmlformats.org/presentationml/2006/ole">
            <mc:AlternateContent xmlns:mc="http://schemas.openxmlformats.org/markup-compatibility/2006">
              <mc:Choice xmlns:v="urn:schemas-microsoft-com:vml" Requires="v">
                <p:oleObj name="Equation" r:id="rId3" imgW="3606800" imgH="1473200" progId="Equation.3">
                  <p:embed/>
                </p:oleObj>
              </mc:Choice>
              <mc:Fallback>
                <p:oleObj name="Equation" r:id="rId3" imgW="3606800" imgH="1473200" progId="Equation.3">
                  <p:embed/>
                  <p:pic>
                    <p:nvPicPr>
                      <p:cNvPr id="7168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975" y="2133600"/>
                        <a:ext cx="4365625" cy="178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1683" name="Object 3"/>
          <p:cNvGraphicFramePr>
            <a:graphicFrameLocks noChangeAspect="1"/>
          </p:cNvGraphicFramePr>
          <p:nvPr/>
        </p:nvGraphicFramePr>
        <p:xfrm>
          <a:off x="4213225" y="4114800"/>
          <a:ext cx="4473575" cy="1784350"/>
        </p:xfrm>
        <a:graphic>
          <a:graphicData uri="http://schemas.openxmlformats.org/presentationml/2006/ole">
            <mc:AlternateContent xmlns:mc="http://schemas.openxmlformats.org/markup-compatibility/2006">
              <mc:Choice xmlns:v="urn:schemas-microsoft-com:vml" Requires="v">
                <p:oleObj name="Equation" r:id="rId5" imgW="3695700" imgH="1473200" progId="Equation.3">
                  <p:embed/>
                </p:oleObj>
              </mc:Choice>
              <mc:Fallback>
                <p:oleObj name="Equation" r:id="rId5" imgW="3695700" imgH="1473200" progId="Equation.3">
                  <p:embed/>
                  <p:pic>
                    <p:nvPicPr>
                      <p:cNvPr id="71683"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3225" y="4114800"/>
                        <a:ext cx="4473575" cy="178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1688" name="Text Box 7"/>
          <p:cNvSpPr txBox="1">
            <a:spLocks noChangeArrowheads="1"/>
          </p:cNvSpPr>
          <p:nvPr/>
        </p:nvSpPr>
        <p:spPr bwMode="auto">
          <a:xfrm>
            <a:off x="685800" y="5965825"/>
            <a:ext cx="75168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1400">
                <a:solidFill>
                  <a:srgbClr val="FF0000"/>
                </a:solidFill>
                <a:latin typeface="Times" charset="0"/>
              </a:rPr>
              <a:t>Passive Rotations (Axis Transformations)</a:t>
            </a:r>
            <a:r>
              <a:rPr lang="en-US" sz="1400">
                <a:latin typeface="Times" charset="0"/>
              </a:rPr>
              <a:t>			</a:t>
            </a:r>
            <a:r>
              <a:rPr lang="en-US" sz="1400">
                <a:solidFill>
                  <a:schemeClr val="accent2"/>
                </a:solidFill>
                <a:latin typeface="Times" charset="0"/>
              </a:rPr>
              <a:t>Active (Vector) Rotations</a:t>
            </a:r>
            <a:endParaRPr lang="en-US" sz="1400">
              <a:latin typeface="Times"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a:t>
            </a:r>
          </a:p>
        </p:txBody>
      </p:sp>
      <p:sp>
        <p:nvSpPr>
          <p:cNvPr id="3" name="Content Placeholder 2"/>
          <p:cNvSpPr>
            <a:spLocks noGrp="1"/>
          </p:cNvSpPr>
          <p:nvPr>
            <p:ph idx="1"/>
          </p:nvPr>
        </p:nvSpPr>
        <p:spPr>
          <a:xfrm>
            <a:off x="685800" y="1447800"/>
            <a:ext cx="7772400" cy="4953000"/>
          </a:xfrm>
        </p:spPr>
        <p:txBody>
          <a:bodyPr/>
          <a:lstStyle/>
          <a:p>
            <a:pPr>
              <a:buFont typeface="Wingdings" pitchFamily="2" charset="2"/>
              <a:buChar char="Ø"/>
            </a:pPr>
            <a:r>
              <a:rPr lang="en-US" sz="2400" dirty="0">
                <a:latin typeface="Calibri" panose="020F0502020204030204" pitchFamily="34" charset="0"/>
                <a:cs typeface="Calibri" panose="020F0502020204030204" pitchFamily="34" charset="0"/>
              </a:rPr>
              <a:t>Pages 3-25 of book by Sutton &amp; Balluffi</a:t>
            </a:r>
          </a:p>
          <a:p>
            <a:pPr>
              <a:buFont typeface="Wingdings" pitchFamily="2" charset="2"/>
              <a:buChar char="Ø"/>
            </a:pPr>
            <a:r>
              <a:rPr lang="en-US" sz="2400" dirty="0">
                <a:latin typeface="Calibri" panose="020F0502020204030204" pitchFamily="34" charset="0"/>
                <a:cs typeface="Calibri" panose="020F0502020204030204" pitchFamily="34" charset="0"/>
              </a:rPr>
              <a:t>Pages 307-346 of book by Howe</a:t>
            </a:r>
          </a:p>
          <a:p>
            <a:pPr>
              <a:buFont typeface="Wingdings" pitchFamily="2" charset="2"/>
              <a:buChar char="Ø"/>
            </a:pPr>
            <a:r>
              <a:rPr lang="en-US" altLang="ja-JP" sz="2400" dirty="0">
                <a:latin typeface="Calibri" panose="020F0502020204030204" pitchFamily="34" charset="0"/>
                <a:cs typeface="Calibri" panose="020F0502020204030204" pitchFamily="34" charset="0"/>
              </a:rPr>
              <a:t>Frank, F. (1988), “Orientation mapping.” </a:t>
            </a:r>
            <a:r>
              <a:rPr lang="en-US" altLang="ja-JP" sz="2400" i="1" dirty="0">
                <a:latin typeface="Calibri" panose="020F0502020204030204" pitchFamily="34" charset="0"/>
                <a:cs typeface="Calibri" panose="020F0502020204030204" pitchFamily="34" charset="0"/>
              </a:rPr>
              <a:t>Metallurgical Transactions</a:t>
            </a:r>
            <a:r>
              <a:rPr lang="en-US" altLang="ja-JP" sz="2400" dirty="0">
                <a:latin typeface="Calibri" panose="020F0502020204030204" pitchFamily="34" charset="0"/>
                <a:cs typeface="Calibri" panose="020F0502020204030204" pitchFamily="34" charset="0"/>
              </a:rPr>
              <a:t> </a:t>
            </a:r>
            <a:r>
              <a:rPr lang="en-US" altLang="ja-JP" sz="2400" b="1" dirty="0">
                <a:latin typeface="Calibri" panose="020F0502020204030204" pitchFamily="34" charset="0"/>
                <a:cs typeface="Calibri" panose="020F0502020204030204" pitchFamily="34" charset="0"/>
              </a:rPr>
              <a:t>19A</a:t>
            </a:r>
            <a:r>
              <a:rPr lang="en-US" altLang="ja-JP" sz="2400" dirty="0">
                <a:latin typeface="Calibri" panose="020F0502020204030204" pitchFamily="34" charset="0"/>
                <a:cs typeface="Calibri" panose="020F0502020204030204" pitchFamily="34" charset="0"/>
              </a:rPr>
              <a:t> 403-408</a:t>
            </a:r>
          </a:p>
          <a:p>
            <a:pPr>
              <a:buFont typeface="Wingdings" pitchFamily="2" charset="2"/>
              <a:buChar char="Ø"/>
            </a:pPr>
            <a:r>
              <a:rPr lang="en-US" altLang="ja-JP" sz="2400" dirty="0">
                <a:latin typeface="Calibri" panose="020F0502020204030204" pitchFamily="34" charset="0"/>
                <a:cs typeface="Calibri" panose="020F0502020204030204" pitchFamily="34" charset="0"/>
              </a:rPr>
              <a:t>P. Neumann, “Representation of orientations of symmetrical objects by Rodrigues vectors”, </a:t>
            </a:r>
            <a:r>
              <a:rPr lang="en-US" altLang="ja-JP" sz="2400" i="1" dirty="0">
                <a:latin typeface="Calibri" panose="020F0502020204030204" pitchFamily="34" charset="0"/>
                <a:cs typeface="Calibri" panose="020F0502020204030204" pitchFamily="34" charset="0"/>
              </a:rPr>
              <a:t>Textures and Microstructures</a:t>
            </a:r>
            <a:r>
              <a:rPr lang="en-US" altLang="ja-JP" sz="2400" dirty="0">
                <a:latin typeface="Calibri" panose="020F0502020204030204" pitchFamily="34" charset="0"/>
                <a:cs typeface="Calibri" panose="020F0502020204030204" pitchFamily="34" charset="0"/>
              </a:rPr>
              <a:t> </a:t>
            </a:r>
            <a:r>
              <a:rPr lang="en-US" altLang="ja-JP" sz="2400" b="1" dirty="0">
                <a:latin typeface="Calibri" panose="020F0502020204030204" pitchFamily="34" charset="0"/>
                <a:cs typeface="Calibri" panose="020F0502020204030204" pitchFamily="34" charset="0"/>
              </a:rPr>
              <a:t>14-18</a:t>
            </a:r>
            <a:r>
              <a:rPr lang="en-US" altLang="ja-JP" sz="2400" dirty="0">
                <a:latin typeface="Calibri" panose="020F0502020204030204" pitchFamily="34" charset="0"/>
                <a:cs typeface="Calibri" panose="020F0502020204030204" pitchFamily="34" charset="0"/>
              </a:rPr>
              <a:t> 53-58 (1991).</a:t>
            </a:r>
          </a:p>
          <a:p>
            <a:pPr>
              <a:buFont typeface="Wingdings" pitchFamily="2" charset="2"/>
              <a:buChar char="Ø"/>
            </a:pPr>
            <a:r>
              <a:rPr lang="en-US" sz="2400" dirty="0">
                <a:latin typeface="Calibri" panose="020F0502020204030204" pitchFamily="34" charset="0"/>
                <a:cs typeface="Calibri" panose="020F0502020204030204" pitchFamily="34" charset="0"/>
              </a:rPr>
              <a:t>Zhao, J. and B. L. Adams (1988). "Definition of an asymmetric domain for </a:t>
            </a:r>
            <a:r>
              <a:rPr lang="en-US" sz="2400" dirty="0" err="1">
                <a:latin typeface="Calibri" panose="020F0502020204030204" pitchFamily="34" charset="0"/>
                <a:cs typeface="Calibri" panose="020F0502020204030204" pitchFamily="34" charset="0"/>
              </a:rPr>
              <a:t>intercrystalline</a:t>
            </a:r>
            <a:r>
              <a:rPr lang="en-US" sz="2400" dirty="0">
                <a:latin typeface="Calibri" panose="020F0502020204030204" pitchFamily="34" charset="0"/>
                <a:cs typeface="Calibri" panose="020F0502020204030204" pitchFamily="34" charset="0"/>
              </a:rPr>
              <a:t> misorientation in cubic materials in the space of Euler angles." </a:t>
            </a:r>
            <a:r>
              <a:rPr lang="en-US" sz="2400" i="1" dirty="0">
                <a:latin typeface="Calibri" panose="020F0502020204030204" pitchFamily="34" charset="0"/>
                <a:cs typeface="Calibri" panose="020F0502020204030204" pitchFamily="34" charset="0"/>
              </a:rPr>
              <a:t>Acta </a:t>
            </a:r>
            <a:r>
              <a:rPr lang="en-US" sz="2400" i="1" dirty="0" err="1">
                <a:latin typeface="Calibri" panose="020F0502020204030204" pitchFamily="34" charset="0"/>
                <a:cs typeface="Calibri" panose="020F0502020204030204" pitchFamily="34" charset="0"/>
              </a:rPr>
              <a:t>Crystallographica</a:t>
            </a:r>
            <a:r>
              <a:rPr lang="en-US" sz="2400" i="1"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A44</a:t>
            </a:r>
            <a:r>
              <a:rPr lang="en-US" sz="2400" dirty="0">
                <a:latin typeface="Calibri" panose="020F0502020204030204" pitchFamily="34" charset="0"/>
                <a:cs typeface="Calibri" panose="020F0502020204030204" pitchFamily="34" charset="0"/>
              </a:rPr>
              <a:t> 326-336</a:t>
            </a:r>
          </a:p>
          <a:p>
            <a:pPr>
              <a:buFont typeface="Wingdings" pitchFamily="2" charset="2"/>
              <a:buChar char="Ø"/>
            </a:pPr>
            <a:r>
              <a:rPr lang="en-US" sz="2400" dirty="0">
                <a:latin typeface="Calibri" panose="020F0502020204030204" pitchFamily="34" charset="0"/>
                <a:cs typeface="Calibri" panose="020F0502020204030204" pitchFamily="34" charset="0"/>
              </a:rPr>
              <a:t>Book by Adam </a:t>
            </a:r>
            <a:r>
              <a:rPr lang="en-US" sz="2400" dirty="0" err="1">
                <a:latin typeface="Calibri" panose="020F0502020204030204" pitchFamily="34" charset="0"/>
                <a:cs typeface="Calibri" panose="020F0502020204030204" pitchFamily="34" charset="0"/>
              </a:rPr>
              <a:t>Morawiec</a:t>
            </a:r>
            <a:endParaRPr lang="en-US" sz="24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7F38E55D-414E-9D41-ABD6-D8AE16B00153}" type="slidenum">
              <a:rPr lang="en-US" smtClean="0"/>
              <a:pPr>
                <a:defRPr/>
              </a:pPr>
              <a:t>3</a:t>
            </a:fld>
            <a:endParaRPr lang="en-US"/>
          </a:p>
        </p:txBody>
      </p:sp>
    </p:spTree>
    <p:extLst>
      <p:ext uri="{BB962C8B-B14F-4D97-AF65-F5344CB8AC3E}">
        <p14:creationId xmlns:p14="http://schemas.microsoft.com/office/powerpoint/2010/main" val="1473997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15B519C2-6E95-7447-8276-88E0D476250C}" type="slidenum">
              <a:rPr lang="en-US" sz="1400">
                <a:latin typeface="Times" charset="0"/>
              </a:rPr>
              <a:pPr/>
              <a:t>30</a:t>
            </a:fld>
            <a:endParaRPr lang="en-US" sz="1400">
              <a:latin typeface="Times" charset="0"/>
            </a:endParaRPr>
          </a:p>
        </p:txBody>
      </p:sp>
      <p:sp>
        <p:nvSpPr>
          <p:cNvPr id="73731"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Worked example: active rotations</a:t>
            </a:r>
          </a:p>
        </p:txBody>
      </p:sp>
      <p:sp>
        <p:nvSpPr>
          <p:cNvPr id="73732" name="Rectangle 3"/>
          <p:cNvSpPr>
            <a:spLocks noGrp="1" noChangeArrowheads="1"/>
          </p:cNvSpPr>
          <p:nvPr>
            <p:ph type="body" sz="half" idx="1"/>
          </p:nvPr>
        </p:nvSpPr>
        <p:spPr>
          <a:xfrm>
            <a:off x="685800" y="1447800"/>
            <a:ext cx="4648200" cy="4724400"/>
          </a:xfrm>
        </p:spPr>
        <p:txBody>
          <a:bodyPr/>
          <a:lstStyle/>
          <a:p>
            <a:pPr>
              <a:lnSpc>
                <a:spcPct val="90000"/>
              </a:lnSpc>
            </a:pPr>
            <a:r>
              <a:rPr lang="en-US">
                <a:latin typeface="Calibri" panose="020F0502020204030204" pitchFamily="34" charset="0"/>
                <a:ea typeface="ＭＳ Ｐゴシック" charset="0"/>
                <a:cs typeface="Calibri" panose="020F0502020204030204" pitchFamily="34" charset="0"/>
              </a:rPr>
              <a:t>So what happens when we express orientations as active rotations in the sample reference frame?</a:t>
            </a:r>
          </a:p>
          <a:p>
            <a:pPr>
              <a:lnSpc>
                <a:spcPct val="90000"/>
              </a:lnSpc>
            </a:pPr>
            <a:r>
              <a:rPr lang="en-US">
                <a:latin typeface="Calibri" panose="020F0502020204030204" pitchFamily="34" charset="0"/>
                <a:ea typeface="ＭＳ Ｐゴシック" charset="0"/>
                <a:cs typeface="Calibri" panose="020F0502020204030204" pitchFamily="34" charset="0"/>
              </a:rPr>
              <a:t>The result is similar (same minimum rotation angle) but the axis is different!</a:t>
            </a:r>
          </a:p>
          <a:p>
            <a:pPr>
              <a:lnSpc>
                <a:spcPct val="90000"/>
              </a:lnSpc>
            </a:pPr>
            <a:r>
              <a:rPr lang="en-US">
                <a:latin typeface="Calibri" panose="020F0502020204030204" pitchFamily="34" charset="0"/>
                <a:ea typeface="ＭＳ Ｐゴシック" charset="0"/>
                <a:cs typeface="Calibri" panose="020F0502020204030204" pitchFamily="34" charset="0"/>
              </a:rPr>
              <a:t>The rotation axis is the sample [100] axis, which happens to be parallel to a crystal &lt;111&gt; direction.</a:t>
            </a:r>
          </a:p>
        </p:txBody>
      </p:sp>
      <p:pic>
        <p:nvPicPr>
          <p:cNvPr id="73733" name="Picture 5"/>
          <p:cNvPicPr>
            <a:picLocks noChangeAspect="1" noChangeArrowheads="1"/>
          </p:cNvPicPr>
          <p:nvPr/>
        </p:nvPicPr>
        <p:blipFill>
          <a:blip r:embed="rId2">
            <a:extLst>
              <a:ext uri="{28A0092B-C50C-407E-A947-70E740481C1C}">
                <a14:useLocalDpi xmlns:a14="http://schemas.microsoft.com/office/drawing/2010/main" val="0"/>
              </a:ext>
            </a:extLst>
          </a:blip>
          <a:srcRect t="83519" r="58311"/>
          <a:stretch>
            <a:fillRect/>
          </a:stretch>
        </p:blipFill>
        <p:spPr bwMode="auto">
          <a:xfrm>
            <a:off x="6350000" y="4487863"/>
            <a:ext cx="2362200" cy="145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3734" name="Picture 6"/>
          <p:cNvPicPr>
            <a:picLocks noChangeAspect="1" noChangeArrowheads="1"/>
          </p:cNvPicPr>
          <p:nvPr/>
        </p:nvPicPr>
        <p:blipFill>
          <a:blip r:embed="rId2">
            <a:extLst>
              <a:ext uri="{28A0092B-C50C-407E-A947-70E740481C1C}">
                <a14:useLocalDpi xmlns:a14="http://schemas.microsoft.com/office/drawing/2010/main" val="0"/>
              </a:ext>
            </a:extLst>
          </a:blip>
          <a:srcRect t="83519" r="58311"/>
          <a:stretch>
            <a:fillRect/>
          </a:stretch>
        </p:blipFill>
        <p:spPr bwMode="auto">
          <a:xfrm flipV="1">
            <a:off x="6324600" y="2209800"/>
            <a:ext cx="2438400" cy="150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3735" name="Text Box 8"/>
          <p:cNvSpPr txBox="1">
            <a:spLocks noChangeArrowheads="1"/>
          </p:cNvSpPr>
          <p:nvPr/>
        </p:nvSpPr>
        <p:spPr bwMode="auto">
          <a:xfrm>
            <a:off x="6765925" y="1431925"/>
            <a:ext cx="17653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a:t>{100} pole figures</a:t>
            </a:r>
          </a:p>
        </p:txBody>
      </p:sp>
      <p:sp>
        <p:nvSpPr>
          <p:cNvPr id="73736" name="AutoShape 9"/>
          <p:cNvSpPr>
            <a:spLocks noChangeArrowheads="1"/>
          </p:cNvSpPr>
          <p:nvPr/>
        </p:nvSpPr>
        <p:spPr bwMode="auto">
          <a:xfrm rot="-5400000">
            <a:off x="7734300" y="3467100"/>
            <a:ext cx="457200" cy="1143000"/>
          </a:xfrm>
          <a:prstGeom prst="curvedLeftArrow">
            <a:avLst>
              <a:gd name="adj1" fmla="val 50000"/>
              <a:gd name="adj2" fmla="val 100000"/>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73737" name="Text Box 10"/>
          <p:cNvSpPr txBox="1">
            <a:spLocks noChangeArrowheads="1"/>
          </p:cNvSpPr>
          <p:nvPr/>
        </p:nvSpPr>
        <p:spPr bwMode="auto">
          <a:xfrm>
            <a:off x="6013450" y="3778250"/>
            <a:ext cx="122555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a:t>60° rotation</a:t>
            </a:r>
            <a:br>
              <a:rPr lang="en-US"/>
            </a:br>
            <a:r>
              <a:rPr lang="en-US"/>
              <a:t>about RD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8CF263A3-578C-DC41-AD1E-2BABE1492D3A}" type="slidenum">
              <a:rPr lang="en-US" sz="1400">
                <a:latin typeface="Times" charset="0"/>
              </a:rPr>
              <a:pPr/>
              <a:t>31</a:t>
            </a:fld>
            <a:endParaRPr lang="en-US" sz="1400">
              <a:latin typeface="Times" charset="0"/>
            </a:endParaRPr>
          </a:p>
        </p:txBody>
      </p:sp>
      <p:sp>
        <p:nvSpPr>
          <p:cNvPr id="74755"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Active rotations example</a:t>
            </a:r>
          </a:p>
        </p:txBody>
      </p:sp>
      <p:sp>
        <p:nvSpPr>
          <p:cNvPr id="74756" name="Rectangle 3"/>
          <p:cNvSpPr>
            <a:spLocks noGrp="1" noChangeArrowheads="1"/>
          </p:cNvSpPr>
          <p:nvPr>
            <p:ph type="body" sz="half" idx="1"/>
          </p:nvPr>
        </p:nvSpPr>
        <p:spPr>
          <a:xfrm>
            <a:off x="609600" y="1600200"/>
            <a:ext cx="4114800" cy="4114800"/>
          </a:xfrm>
        </p:spPr>
        <p:txBody>
          <a:bodyPr/>
          <a:lstStyle/>
          <a:p>
            <a:pPr>
              <a:lnSpc>
                <a:spcPct val="90000"/>
              </a:lnSpc>
              <a:buFontTx/>
              <a:buNone/>
            </a:pPr>
            <a:r>
              <a:rPr lang="en-US" sz="1400" b="1">
                <a:latin typeface="Courier" charset="0"/>
                <a:ea typeface="ＭＳ Ｐゴシック" charset="0"/>
                <a:cs typeface="ＭＳ Ｐゴシック" charset="0"/>
              </a:rPr>
              <a:t> angles..     90.  35.2599983  45.</a:t>
            </a:r>
          </a:p>
          <a:p>
            <a:pPr>
              <a:lnSpc>
                <a:spcPct val="90000"/>
              </a:lnSpc>
              <a:spcBef>
                <a:spcPct val="0"/>
              </a:spcBef>
              <a:buFontTx/>
              <a:buNone/>
            </a:pPr>
            <a:r>
              <a:rPr lang="en-US" sz="1400" b="1">
                <a:latin typeface="Courier" charset="0"/>
                <a:ea typeface="ＭＳ Ｐゴシック" charset="0"/>
                <a:cs typeface="ＭＳ Ｐゴシック" charset="0"/>
              </a:rPr>
              <a:t> angles..    270.  35.2599983  45.</a:t>
            </a:r>
          </a:p>
          <a:p>
            <a:pPr>
              <a:lnSpc>
                <a:spcPct val="90000"/>
              </a:lnSpc>
              <a:spcBef>
                <a:spcPct val="0"/>
              </a:spcBef>
              <a:buFontTx/>
              <a:buNone/>
            </a:pPr>
            <a:endParaRPr lang="en-US" sz="1400" b="1">
              <a:latin typeface="Courier" charset="0"/>
              <a:ea typeface="ＭＳ Ｐゴシック" charset="0"/>
              <a:cs typeface="ＭＳ Ｐゴシック" charset="0"/>
            </a:endParaRPr>
          </a:p>
          <a:p>
            <a:pPr>
              <a:lnSpc>
                <a:spcPct val="90000"/>
              </a:lnSpc>
              <a:spcBef>
                <a:spcPct val="0"/>
              </a:spcBef>
              <a:buFontTx/>
              <a:buNone/>
            </a:pPr>
            <a:r>
              <a:rPr lang="en-US" sz="1400" b="1">
                <a:latin typeface="Courier" charset="0"/>
                <a:ea typeface="ＭＳ Ｐゴシック" charset="0"/>
                <a:cs typeface="ＭＳ Ｐゴシック" charset="0"/>
              </a:rPr>
              <a:t> 1st Grain: Euler angles:   90.  35.2599983  45.</a:t>
            </a:r>
          </a:p>
          <a:p>
            <a:pPr>
              <a:lnSpc>
                <a:spcPct val="90000"/>
              </a:lnSpc>
              <a:spcBef>
                <a:spcPct val="0"/>
              </a:spcBef>
              <a:buFontTx/>
              <a:buNone/>
            </a:pPr>
            <a:r>
              <a:rPr lang="en-US" sz="1400" b="1">
                <a:latin typeface="Courier" charset="0"/>
                <a:ea typeface="ＭＳ Ｐゴシック" charset="0"/>
                <a:cs typeface="ＭＳ Ｐゴシック" charset="0"/>
              </a:rPr>
              <a:t> 2nd Grain: Euler angles:   270.  35.2599983  45.</a:t>
            </a:r>
          </a:p>
          <a:p>
            <a:pPr>
              <a:lnSpc>
                <a:spcPct val="90000"/>
              </a:lnSpc>
              <a:spcBef>
                <a:spcPct val="0"/>
              </a:spcBef>
              <a:buFontTx/>
              <a:buNone/>
            </a:pPr>
            <a:endParaRPr lang="en-US" sz="1400" b="1">
              <a:latin typeface="Courier" charset="0"/>
              <a:ea typeface="ＭＳ Ｐゴシック" charset="0"/>
              <a:cs typeface="ＭＳ Ｐゴシック" charset="0"/>
            </a:endParaRPr>
          </a:p>
          <a:p>
            <a:pPr>
              <a:lnSpc>
                <a:spcPct val="90000"/>
              </a:lnSpc>
              <a:spcBef>
                <a:spcPct val="0"/>
              </a:spcBef>
              <a:buFontTx/>
              <a:buNone/>
            </a:pPr>
            <a:r>
              <a:rPr lang="en-US" sz="1400" b="1">
                <a:latin typeface="Courier" charset="0"/>
                <a:ea typeface="ＭＳ Ｐゴシック" charset="0"/>
                <a:cs typeface="ＭＳ Ｐゴシック" charset="0"/>
              </a:rPr>
              <a:t> 1st matrix:</a:t>
            </a:r>
          </a:p>
          <a:p>
            <a:pPr>
              <a:lnSpc>
                <a:spcPct val="90000"/>
              </a:lnSpc>
              <a:spcBef>
                <a:spcPct val="0"/>
              </a:spcBef>
              <a:buFontTx/>
              <a:buNone/>
            </a:pPr>
            <a:r>
              <a:rPr lang="en-US" sz="1400" b="1">
                <a:latin typeface="Courier" charset="0"/>
                <a:ea typeface="ＭＳ Ｐゴシック" charset="0"/>
                <a:cs typeface="ＭＳ Ｐゴシック" charset="0"/>
              </a:rPr>
              <a:t>[    -0.577     0.707     0.408 ]</a:t>
            </a:r>
          </a:p>
          <a:p>
            <a:pPr>
              <a:lnSpc>
                <a:spcPct val="90000"/>
              </a:lnSpc>
              <a:spcBef>
                <a:spcPct val="0"/>
              </a:spcBef>
              <a:buFontTx/>
              <a:buNone/>
            </a:pPr>
            <a:r>
              <a:rPr lang="en-US" sz="1400" b="1">
                <a:latin typeface="Courier" charset="0"/>
                <a:ea typeface="ＭＳ Ｐゴシック" charset="0"/>
                <a:cs typeface="ＭＳ Ｐゴシック" charset="0"/>
              </a:rPr>
              <a:t>[    -0.577    -0.707     0.408 ]</a:t>
            </a:r>
          </a:p>
          <a:p>
            <a:pPr>
              <a:lnSpc>
                <a:spcPct val="90000"/>
              </a:lnSpc>
              <a:spcBef>
                <a:spcPct val="0"/>
              </a:spcBef>
              <a:buFontTx/>
              <a:buNone/>
            </a:pPr>
            <a:r>
              <a:rPr lang="en-US" sz="1400" b="1">
                <a:latin typeface="Courier" charset="0"/>
                <a:ea typeface="ＭＳ Ｐゴシック" charset="0"/>
                <a:cs typeface="ＭＳ Ｐゴシック" charset="0"/>
              </a:rPr>
              <a:t>[     0.577     0.000     0.817 ]</a:t>
            </a:r>
          </a:p>
          <a:p>
            <a:pPr>
              <a:lnSpc>
                <a:spcPct val="90000"/>
              </a:lnSpc>
              <a:spcBef>
                <a:spcPct val="0"/>
              </a:spcBef>
              <a:buFontTx/>
              <a:buNone/>
            </a:pPr>
            <a:endParaRPr lang="en-US" sz="1400" b="1">
              <a:latin typeface="Courier" charset="0"/>
              <a:ea typeface="ＭＳ Ｐゴシック" charset="0"/>
              <a:cs typeface="ＭＳ Ｐゴシック" charset="0"/>
            </a:endParaRPr>
          </a:p>
          <a:p>
            <a:pPr>
              <a:lnSpc>
                <a:spcPct val="90000"/>
              </a:lnSpc>
              <a:spcBef>
                <a:spcPct val="0"/>
              </a:spcBef>
              <a:buFontTx/>
              <a:buNone/>
            </a:pPr>
            <a:r>
              <a:rPr lang="en-US" sz="1400" b="1">
                <a:latin typeface="Courier" charset="0"/>
                <a:ea typeface="ＭＳ Ｐゴシック" charset="0"/>
                <a:cs typeface="ＭＳ Ｐゴシック" charset="0"/>
              </a:rPr>
              <a:t> 2nd matrix:</a:t>
            </a:r>
          </a:p>
          <a:p>
            <a:pPr>
              <a:lnSpc>
                <a:spcPct val="90000"/>
              </a:lnSpc>
              <a:spcBef>
                <a:spcPct val="0"/>
              </a:spcBef>
              <a:buFontTx/>
              <a:buNone/>
            </a:pPr>
            <a:r>
              <a:rPr lang="en-US" sz="1400" b="1">
                <a:latin typeface="Courier" charset="0"/>
                <a:ea typeface="ＭＳ Ｐゴシック" charset="0"/>
                <a:cs typeface="ＭＳ Ｐゴシック" charset="0"/>
              </a:rPr>
              <a:t>[     0.577    -0.707     0.408 ]</a:t>
            </a:r>
          </a:p>
          <a:p>
            <a:pPr>
              <a:lnSpc>
                <a:spcPct val="90000"/>
              </a:lnSpc>
              <a:spcBef>
                <a:spcPct val="0"/>
              </a:spcBef>
              <a:buFontTx/>
              <a:buNone/>
            </a:pPr>
            <a:r>
              <a:rPr lang="en-US" sz="1400" b="1">
                <a:latin typeface="Courier" charset="0"/>
                <a:ea typeface="ＭＳ Ｐゴシック" charset="0"/>
                <a:cs typeface="ＭＳ Ｐゴシック" charset="0"/>
              </a:rPr>
              <a:t>[     0.577     0.707     0.408 ]</a:t>
            </a:r>
          </a:p>
          <a:p>
            <a:pPr>
              <a:lnSpc>
                <a:spcPct val="90000"/>
              </a:lnSpc>
              <a:spcBef>
                <a:spcPct val="0"/>
              </a:spcBef>
              <a:buFontTx/>
              <a:buNone/>
            </a:pPr>
            <a:r>
              <a:rPr lang="en-US" sz="1400" b="1">
                <a:latin typeface="Courier" charset="0"/>
                <a:ea typeface="ＭＳ Ｐゴシック" charset="0"/>
                <a:cs typeface="ＭＳ Ｐゴシック" charset="0"/>
              </a:rPr>
              <a:t>[    -0.577     0.000     0.817 ]</a:t>
            </a:r>
          </a:p>
          <a:p>
            <a:pPr>
              <a:lnSpc>
                <a:spcPct val="90000"/>
              </a:lnSpc>
              <a:spcBef>
                <a:spcPct val="0"/>
              </a:spcBef>
              <a:buFontTx/>
              <a:buNone/>
            </a:pPr>
            <a:endParaRPr lang="en-US" sz="1400" b="1">
              <a:latin typeface="Courier" charset="0"/>
              <a:ea typeface="ＭＳ Ｐゴシック" charset="0"/>
              <a:cs typeface="ＭＳ Ｐゴシック" charset="0"/>
            </a:endParaRPr>
          </a:p>
          <a:p>
            <a:pPr>
              <a:lnSpc>
                <a:spcPct val="90000"/>
              </a:lnSpc>
              <a:spcBef>
                <a:spcPct val="0"/>
              </a:spcBef>
              <a:buFontTx/>
              <a:buNone/>
            </a:pPr>
            <a:r>
              <a:rPr lang="en-US" sz="1400" b="1">
                <a:latin typeface="Courier" charset="0"/>
                <a:ea typeface="ＭＳ Ｐゴシック" charset="0"/>
                <a:cs typeface="ＭＳ Ｐゴシック" charset="0"/>
              </a:rPr>
              <a:t>MISORInv: angle=   60. axis=  </a:t>
            </a:r>
            <a:r>
              <a:rPr lang="en-US" sz="1400" b="1">
                <a:solidFill>
                  <a:srgbClr val="CC0000"/>
                </a:solidFill>
                <a:latin typeface="Courier" charset="0"/>
                <a:ea typeface="ＭＳ Ｐゴシック" charset="0"/>
                <a:cs typeface="ＭＳ Ｐゴシック" charset="0"/>
              </a:rPr>
              <a:t>1 0 0</a:t>
            </a:r>
          </a:p>
        </p:txBody>
      </p:sp>
      <p:sp>
        <p:nvSpPr>
          <p:cNvPr id="74757" name="Rectangle 4"/>
          <p:cNvSpPr>
            <a:spLocks noGrp="1" noChangeArrowheads="1"/>
          </p:cNvSpPr>
          <p:nvPr>
            <p:ph type="body" sz="half" idx="2"/>
          </p:nvPr>
        </p:nvSpPr>
        <p:spPr>
          <a:xfrm>
            <a:off x="4953000" y="1447800"/>
            <a:ext cx="3886200" cy="4876800"/>
          </a:xfrm>
        </p:spPr>
        <p:txBody>
          <a:bodyPr/>
          <a:lstStyle/>
          <a:p>
            <a:pPr>
              <a:lnSpc>
                <a:spcPct val="90000"/>
              </a:lnSpc>
              <a:buFontTx/>
              <a:buNone/>
            </a:pPr>
            <a:r>
              <a:rPr lang="en-US" sz="1200">
                <a:latin typeface="Courier" charset="0"/>
                <a:ea typeface="ＭＳ Ｐゴシック" charset="0"/>
                <a:cs typeface="ＭＳ Ｐゴシック" charset="0"/>
              </a:rPr>
              <a:t> Symmetry operator number  1</a:t>
            </a:r>
          </a:p>
          <a:p>
            <a:pPr>
              <a:lnSpc>
                <a:spcPct val="90000"/>
              </a:lnSpc>
              <a:buFontTx/>
              <a:buNone/>
            </a:pPr>
            <a:r>
              <a:rPr lang="en-US" sz="1200">
                <a:latin typeface="Courier" charset="0"/>
                <a:ea typeface="ＭＳ Ｐゴシック" charset="0"/>
                <a:cs typeface="ＭＳ Ｐゴシック" charset="0"/>
              </a:rPr>
              <a:t> Product matrix for gB X gA^-1:</a:t>
            </a:r>
          </a:p>
          <a:p>
            <a:pPr>
              <a:lnSpc>
                <a:spcPct val="90000"/>
              </a:lnSpc>
              <a:buFontTx/>
              <a:buNone/>
            </a:pPr>
            <a:r>
              <a:rPr lang="en-US" sz="1200">
                <a:latin typeface="Courier" charset="0"/>
                <a:ea typeface="ＭＳ Ｐゴシック" charset="0"/>
                <a:cs typeface="ＭＳ Ｐゴシック" charset="0"/>
              </a:rPr>
              <a:t>[    -1.000     0.000     0.000 ]</a:t>
            </a:r>
          </a:p>
          <a:p>
            <a:pPr>
              <a:lnSpc>
                <a:spcPct val="90000"/>
              </a:lnSpc>
              <a:buFontTx/>
              <a:buNone/>
            </a:pPr>
            <a:r>
              <a:rPr lang="en-US" sz="1200">
                <a:latin typeface="Courier" charset="0"/>
                <a:ea typeface="ＭＳ Ｐゴシック" charset="0"/>
                <a:cs typeface="ＭＳ Ｐゴシック" charset="0"/>
              </a:rPr>
              <a:t>[     0.000    -1.000     0.000 ]</a:t>
            </a:r>
          </a:p>
          <a:p>
            <a:pPr>
              <a:lnSpc>
                <a:spcPct val="90000"/>
              </a:lnSpc>
              <a:buFontTx/>
              <a:buNone/>
            </a:pPr>
            <a:r>
              <a:rPr lang="en-US" sz="1200">
                <a:latin typeface="Courier" charset="0"/>
                <a:ea typeface="ＭＳ Ｐゴシック" charset="0"/>
                <a:cs typeface="ＭＳ Ｐゴシック" charset="0"/>
              </a:rPr>
              <a:t>[     0.000     0.000     1.000 ]</a:t>
            </a:r>
          </a:p>
          <a:p>
            <a:pPr>
              <a:lnSpc>
                <a:spcPct val="90000"/>
              </a:lnSpc>
              <a:buFontTx/>
              <a:buNone/>
            </a:pPr>
            <a:r>
              <a:rPr lang="en-US" sz="1200">
                <a:latin typeface="Courier" charset="0"/>
                <a:ea typeface="ＭＳ Ｐゴシック" charset="0"/>
                <a:cs typeface="ＭＳ Ｐゴシック" charset="0"/>
              </a:rPr>
              <a:t> Trace =  -1.</a:t>
            </a:r>
          </a:p>
          <a:p>
            <a:pPr>
              <a:lnSpc>
                <a:spcPct val="90000"/>
              </a:lnSpc>
              <a:buFontTx/>
              <a:buNone/>
            </a:pPr>
            <a:r>
              <a:rPr lang="en-US" sz="1200">
                <a:latin typeface="Courier" charset="0"/>
                <a:ea typeface="ＭＳ Ｐゴシック" charset="0"/>
                <a:cs typeface="ＭＳ Ｐゴシック" charset="0"/>
              </a:rPr>
              <a:t>  angle =   180.</a:t>
            </a:r>
          </a:p>
          <a:p>
            <a:pPr>
              <a:lnSpc>
                <a:spcPct val="90000"/>
              </a:lnSpc>
              <a:buFontTx/>
              <a:buNone/>
            </a:pPr>
            <a:endParaRPr lang="en-US" sz="1200">
              <a:latin typeface="Courier" charset="0"/>
              <a:ea typeface="ＭＳ Ｐゴシック" charset="0"/>
              <a:cs typeface="ＭＳ Ｐゴシック" charset="0"/>
            </a:endParaRPr>
          </a:p>
          <a:p>
            <a:pPr>
              <a:lnSpc>
                <a:spcPct val="90000"/>
              </a:lnSpc>
              <a:buFontTx/>
              <a:buNone/>
            </a:pPr>
            <a:r>
              <a:rPr lang="en-US" sz="1200">
                <a:latin typeface="Courier" charset="0"/>
                <a:ea typeface="ＭＳ Ｐゴシック" charset="0"/>
                <a:cs typeface="ＭＳ Ｐゴシック" charset="0"/>
              </a:rPr>
              <a:t>  Symmetry operator number  2</a:t>
            </a:r>
          </a:p>
          <a:p>
            <a:pPr>
              <a:lnSpc>
                <a:spcPct val="90000"/>
              </a:lnSpc>
              <a:buFontTx/>
              <a:buNone/>
            </a:pPr>
            <a:r>
              <a:rPr lang="en-US" sz="1200">
                <a:latin typeface="Courier" charset="0"/>
                <a:ea typeface="ＭＳ Ｐゴシック" charset="0"/>
                <a:cs typeface="ＭＳ Ｐゴシック" charset="0"/>
              </a:rPr>
              <a:t> Product matrix for gB X gA^-1:</a:t>
            </a:r>
          </a:p>
          <a:p>
            <a:pPr>
              <a:lnSpc>
                <a:spcPct val="90000"/>
              </a:lnSpc>
              <a:buFontTx/>
              <a:buNone/>
            </a:pPr>
            <a:r>
              <a:rPr lang="en-US" sz="1200">
                <a:latin typeface="Courier" charset="0"/>
                <a:ea typeface="ＭＳ Ｐゴシック" charset="0"/>
                <a:cs typeface="ＭＳ Ｐゴシック" charset="0"/>
              </a:rPr>
              <a:t>[    -0.333     0.000     0.943 ]</a:t>
            </a:r>
          </a:p>
          <a:p>
            <a:pPr>
              <a:lnSpc>
                <a:spcPct val="90000"/>
              </a:lnSpc>
              <a:buFontTx/>
              <a:buNone/>
            </a:pPr>
            <a:r>
              <a:rPr lang="en-US" sz="1200">
                <a:latin typeface="Courier" charset="0"/>
                <a:ea typeface="ＭＳ Ｐゴシック" charset="0"/>
                <a:cs typeface="ＭＳ Ｐゴシック" charset="0"/>
              </a:rPr>
              <a:t>[     0.816    -0.500     0.289 ]</a:t>
            </a:r>
          </a:p>
          <a:p>
            <a:pPr>
              <a:lnSpc>
                <a:spcPct val="90000"/>
              </a:lnSpc>
              <a:buFontTx/>
              <a:buNone/>
            </a:pPr>
            <a:r>
              <a:rPr lang="en-US" sz="1200">
                <a:latin typeface="Courier" charset="0"/>
                <a:ea typeface="ＭＳ Ｐゴシック" charset="0"/>
                <a:cs typeface="ＭＳ Ｐゴシック" charset="0"/>
              </a:rPr>
              <a:t>[     0.471     0.866     0.167 ]</a:t>
            </a:r>
          </a:p>
          <a:p>
            <a:pPr>
              <a:lnSpc>
                <a:spcPct val="90000"/>
              </a:lnSpc>
              <a:buFontTx/>
              <a:buNone/>
            </a:pPr>
            <a:r>
              <a:rPr lang="en-US" sz="1200">
                <a:latin typeface="Courier" charset="0"/>
                <a:ea typeface="ＭＳ Ｐゴシック" charset="0"/>
                <a:cs typeface="ＭＳ Ｐゴシック" charset="0"/>
              </a:rPr>
              <a:t> Trace =  -0.666738927</a:t>
            </a:r>
          </a:p>
          <a:p>
            <a:pPr>
              <a:lnSpc>
                <a:spcPct val="90000"/>
              </a:lnSpc>
              <a:buFontTx/>
              <a:buNone/>
            </a:pPr>
            <a:r>
              <a:rPr lang="en-US" sz="1200">
                <a:latin typeface="Courier" charset="0"/>
                <a:ea typeface="ＭＳ Ｐゴシック" charset="0"/>
                <a:cs typeface="ＭＳ Ｐゴシック" charset="0"/>
              </a:rPr>
              <a:t>  angle =   146.446442</a:t>
            </a:r>
          </a:p>
          <a:p>
            <a:pPr>
              <a:lnSpc>
                <a:spcPct val="90000"/>
              </a:lnSpc>
              <a:buFontTx/>
              <a:buNone/>
            </a:pPr>
            <a:endParaRPr lang="en-US" sz="1200">
              <a:latin typeface="Courier" charset="0"/>
              <a:ea typeface="ＭＳ Ｐゴシック" charset="0"/>
              <a:cs typeface="ＭＳ Ｐゴシック" charset="0"/>
            </a:endParaRPr>
          </a:p>
          <a:p>
            <a:pPr>
              <a:lnSpc>
                <a:spcPct val="90000"/>
              </a:lnSpc>
              <a:buFontTx/>
              <a:buNone/>
            </a:pPr>
            <a:r>
              <a:rPr lang="en-US" sz="1200">
                <a:latin typeface="Courier" charset="0"/>
                <a:ea typeface="ＭＳ Ｐゴシック" charset="0"/>
                <a:cs typeface="ＭＳ Ｐゴシック" charset="0"/>
              </a:rPr>
              <a:t>  Symmetry operator number  3</a:t>
            </a:r>
          </a:p>
          <a:p>
            <a:pPr>
              <a:lnSpc>
                <a:spcPct val="90000"/>
              </a:lnSpc>
              <a:buFontTx/>
              <a:buNone/>
            </a:pPr>
            <a:r>
              <a:rPr lang="en-US" sz="1200">
                <a:latin typeface="Courier" charset="0"/>
                <a:ea typeface="ＭＳ Ｐゴシック" charset="0"/>
                <a:cs typeface="ＭＳ Ｐゴシック" charset="0"/>
              </a:rPr>
              <a:t> Product matrix for gB X gA^-1:</a:t>
            </a:r>
          </a:p>
          <a:p>
            <a:pPr>
              <a:lnSpc>
                <a:spcPct val="90000"/>
              </a:lnSpc>
              <a:buFontTx/>
              <a:buNone/>
            </a:pPr>
            <a:r>
              <a:rPr lang="en-US" sz="1200">
                <a:latin typeface="Courier" charset="0"/>
                <a:ea typeface="ＭＳ Ｐゴシック" charset="0"/>
                <a:cs typeface="ＭＳ Ｐゴシック" charset="0"/>
              </a:rPr>
              <a:t>[     0.333     0.817     0.471 ]</a:t>
            </a:r>
          </a:p>
          <a:p>
            <a:pPr>
              <a:lnSpc>
                <a:spcPct val="90000"/>
              </a:lnSpc>
              <a:buFontTx/>
              <a:buNone/>
            </a:pPr>
            <a:r>
              <a:rPr lang="en-US" sz="1200">
                <a:latin typeface="Courier" charset="0"/>
                <a:ea typeface="ＭＳ Ｐゴシック" charset="0"/>
                <a:cs typeface="ＭＳ Ｐゴシック" charset="0"/>
              </a:rPr>
              <a:t>[     0.817     0.000    -0.577 ]</a:t>
            </a:r>
          </a:p>
          <a:p>
            <a:pPr>
              <a:lnSpc>
                <a:spcPct val="90000"/>
              </a:lnSpc>
              <a:buFontTx/>
              <a:buNone/>
            </a:pPr>
            <a:r>
              <a:rPr lang="en-US" sz="1200">
                <a:latin typeface="Courier" charset="0"/>
                <a:ea typeface="ＭＳ Ｐゴシック" charset="0"/>
                <a:cs typeface="ＭＳ Ｐゴシック" charset="0"/>
              </a:rPr>
              <a:t>[    -0.471     0.577    -0.667 ]</a:t>
            </a:r>
          </a:p>
          <a:p>
            <a:pPr>
              <a:lnSpc>
                <a:spcPct val="90000"/>
              </a:lnSpc>
              <a:buFontTx/>
              <a:buNone/>
            </a:pPr>
            <a:r>
              <a:rPr lang="en-US" sz="1200">
                <a:latin typeface="Courier" charset="0"/>
                <a:ea typeface="ＭＳ Ｐゴシック" charset="0"/>
                <a:cs typeface="ＭＳ Ｐゴシック" charset="0"/>
              </a:rPr>
              <a:t> Trace =  -0.333477914</a:t>
            </a:r>
          </a:p>
          <a:p>
            <a:pPr>
              <a:lnSpc>
                <a:spcPct val="90000"/>
              </a:lnSpc>
              <a:buFontTx/>
              <a:buNone/>
            </a:pPr>
            <a:r>
              <a:rPr lang="en-US" sz="1200">
                <a:latin typeface="Courier" charset="0"/>
                <a:ea typeface="ＭＳ Ｐゴシック" charset="0"/>
                <a:cs typeface="ＭＳ Ｐゴシック" charset="0"/>
              </a:rPr>
              <a:t>  angle =   131.815872</a:t>
            </a:r>
          </a:p>
          <a:p>
            <a:pPr>
              <a:lnSpc>
                <a:spcPct val="90000"/>
              </a:lnSpc>
              <a:buFontTx/>
              <a:buNone/>
            </a:pPr>
            <a:endParaRPr lang="en-US" sz="500">
              <a:latin typeface="Courier" charset="0"/>
              <a:ea typeface="ＭＳ Ｐゴシック" charset="0"/>
              <a:cs typeface="ＭＳ Ｐゴシック" charset="0"/>
            </a:endParaRPr>
          </a:p>
          <a:p>
            <a:pPr>
              <a:lnSpc>
                <a:spcPct val="90000"/>
              </a:lnSpc>
              <a:buFontTx/>
              <a:buNone/>
            </a:pPr>
            <a:r>
              <a:rPr lang="en-US" sz="500">
                <a:latin typeface="Courier" charset="0"/>
                <a:ea typeface="ＭＳ Ｐゴシック" charset="0"/>
                <a:cs typeface="ＭＳ Ｐゴシック" charset="0"/>
              </a:rPr>
              <a:t>…………..</a:t>
            </a:r>
          </a:p>
        </p:txBody>
      </p:sp>
      <p:sp>
        <p:nvSpPr>
          <p:cNvPr id="74758" name="Text Box 5"/>
          <p:cNvSpPr txBox="1">
            <a:spLocks noChangeArrowheads="1"/>
          </p:cNvSpPr>
          <p:nvPr/>
        </p:nvSpPr>
        <p:spPr bwMode="auto">
          <a:xfrm>
            <a:off x="517525" y="6096000"/>
            <a:ext cx="82454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a:t>Note that the misorientation axis is </a:t>
            </a:r>
            <a:r>
              <a:rPr lang="en-US" i="1"/>
              <a:t>still </a:t>
            </a:r>
            <a:r>
              <a:rPr lang="en-US"/>
              <a:t>// 1 1 -1, but now the calculation identifies 1 0 0 as the axis, which is the sample-1 (X) axis.</a:t>
            </a:r>
          </a:p>
        </p:txBody>
      </p:sp>
      <p:sp>
        <p:nvSpPr>
          <p:cNvPr id="8" name="TextBox 7">
            <a:extLst>
              <a:ext uri="{FF2B5EF4-FFF2-40B4-BE49-F238E27FC236}">
                <a16:creationId xmlns:a16="http://schemas.microsoft.com/office/drawing/2014/main" id="{34B27E08-8F1E-FF45-A615-8BC264ECAD63}"/>
              </a:ext>
            </a:extLst>
          </p:cNvPr>
          <p:cNvSpPr txBox="1"/>
          <p:nvPr/>
        </p:nvSpPr>
        <p:spPr>
          <a:xfrm>
            <a:off x="1600200" y="990600"/>
            <a:ext cx="2286000" cy="461665"/>
          </a:xfrm>
          <a:prstGeom prst="rect">
            <a:avLst/>
          </a:prstGeom>
          <a:noFill/>
        </p:spPr>
        <p:txBody>
          <a:bodyPr wrap="square">
            <a:spAutoFit/>
          </a:bodyPr>
          <a:lstStyle/>
          <a:p>
            <a:pPr algn="ctr"/>
            <a:r>
              <a:rPr lang="en-US" sz="2400" i="1" dirty="0">
                <a:solidFill>
                  <a:srgbClr val="0908A3"/>
                </a:solidFill>
                <a:latin typeface="Times New Roman" charset="0"/>
              </a:rPr>
              <a:t>∆g=g</a:t>
            </a:r>
            <a:r>
              <a:rPr lang="en-US" sz="2400" i="1" baseline="-25000" dirty="0">
                <a:solidFill>
                  <a:srgbClr val="0908A3"/>
                </a:solidFill>
                <a:latin typeface="Times New Roman" charset="0"/>
              </a:rPr>
              <a:t>B</a:t>
            </a:r>
            <a:r>
              <a:rPr lang="en-US" sz="2400" i="1" baseline="30000" dirty="0">
                <a:solidFill>
                  <a:srgbClr val="0908A3"/>
                </a:solidFill>
                <a:latin typeface="Times New Roman" charset="0"/>
              </a:rPr>
              <a:t>-1</a:t>
            </a:r>
            <a:r>
              <a:rPr lang="en-US" sz="2400" i="1" dirty="0">
                <a:solidFill>
                  <a:srgbClr val="0908A3"/>
                </a:solidFill>
                <a:latin typeface="Times New Roman" charset="0"/>
              </a:rPr>
              <a:t>g</a:t>
            </a:r>
            <a:r>
              <a:rPr lang="en-US" sz="2400" i="1" baseline="-25000" dirty="0">
                <a:solidFill>
                  <a:srgbClr val="0908A3"/>
                </a:solidFill>
                <a:latin typeface="Times New Roman" charset="0"/>
              </a:rPr>
              <a:t>A</a:t>
            </a:r>
            <a:endParaRPr lang="en-US" sz="2400" dirty="0">
              <a:solidFill>
                <a:srgbClr val="0908A3"/>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72FD4833-48C6-D941-B8DE-FF1B7B433F96}" type="slidenum">
              <a:rPr lang="en-US" sz="1400">
                <a:latin typeface="Times" charset="0"/>
              </a:rPr>
              <a:pPr/>
              <a:t>32</a:t>
            </a:fld>
            <a:endParaRPr lang="en-US" sz="1400">
              <a:latin typeface="Times" charset="0"/>
            </a:endParaRPr>
          </a:p>
        </p:txBody>
      </p:sp>
      <p:sp>
        <p:nvSpPr>
          <p:cNvPr id="75779"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Active rotations</a:t>
            </a:r>
          </a:p>
        </p:txBody>
      </p:sp>
      <p:sp>
        <p:nvSpPr>
          <p:cNvPr id="75780" name="Rectangle 3"/>
          <p:cNvSpPr>
            <a:spLocks noGrp="1" noChangeArrowheads="1"/>
          </p:cNvSpPr>
          <p:nvPr>
            <p:ph type="body" sz="half" idx="1"/>
          </p:nvPr>
        </p:nvSpPr>
        <p:spPr>
          <a:xfrm>
            <a:off x="304800" y="1447800"/>
            <a:ext cx="4419600" cy="4953000"/>
          </a:xfrm>
        </p:spPr>
        <p:txBody>
          <a:bodyPr/>
          <a:lstStyle/>
          <a:p>
            <a:r>
              <a:rPr lang="en-US" sz="3200" dirty="0">
                <a:latin typeface="Calibri" panose="020F0502020204030204" pitchFamily="34" charset="0"/>
                <a:ea typeface="ＭＳ Ｐゴシック" charset="0"/>
                <a:cs typeface="Calibri" panose="020F0502020204030204" pitchFamily="34" charset="0"/>
              </a:rPr>
              <a:t>What is stranger, at first sight, is that, as you rotate the two orientations together in the sample frame, the misorientation axis moves with them, if expressed in the reference frame (active rotations).</a:t>
            </a:r>
          </a:p>
        </p:txBody>
      </p:sp>
      <p:sp>
        <p:nvSpPr>
          <p:cNvPr id="75781" name="Rectangle 4"/>
          <p:cNvSpPr>
            <a:spLocks noGrp="1" noChangeArrowheads="1"/>
          </p:cNvSpPr>
          <p:nvPr>
            <p:ph type="body" sz="half" idx="2"/>
          </p:nvPr>
        </p:nvSpPr>
        <p:spPr>
          <a:xfrm>
            <a:off x="4648200" y="1464365"/>
            <a:ext cx="4191000" cy="4114800"/>
          </a:xfrm>
        </p:spPr>
        <p:txBody>
          <a:bodyPr/>
          <a:lstStyle/>
          <a:p>
            <a:r>
              <a:rPr lang="en-US" sz="3200" dirty="0">
                <a:latin typeface="Calibri" panose="020F0502020204030204" pitchFamily="34" charset="0"/>
                <a:ea typeface="ＭＳ Ｐゴシック" charset="0"/>
                <a:cs typeface="Calibri" panose="020F0502020204030204" pitchFamily="34" charset="0"/>
              </a:rPr>
              <a:t>On the other hand, if one uses passive rotations, so that the result is in crystal coordinates, then the misorientation axis remains </a:t>
            </a:r>
            <a:r>
              <a:rPr lang="en-US" sz="3200" i="1" dirty="0">
                <a:latin typeface="Calibri" panose="020F0502020204030204" pitchFamily="34" charset="0"/>
                <a:ea typeface="ＭＳ Ｐゴシック" charset="0"/>
                <a:cs typeface="Calibri" panose="020F0502020204030204" pitchFamily="34" charset="0"/>
              </a:rPr>
              <a:t>un</a:t>
            </a:r>
            <a:r>
              <a:rPr lang="en-US" sz="3200" dirty="0">
                <a:latin typeface="Calibri" panose="020F0502020204030204" pitchFamily="34" charset="0"/>
                <a:ea typeface="ＭＳ Ｐゴシック" charset="0"/>
                <a:cs typeface="Calibri" panose="020F0502020204030204" pitchFamily="34" charset="0"/>
              </a:rPr>
              <a:t>changed.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48A05F1A-1FD6-C74F-857C-8691419C66CB}" type="slidenum">
              <a:rPr lang="en-US" sz="1400">
                <a:latin typeface="Times" charset="0"/>
              </a:rPr>
              <a:pPr/>
              <a:t>33</a:t>
            </a:fld>
            <a:endParaRPr lang="en-US" sz="1400">
              <a:latin typeface="Times" charset="0"/>
            </a:endParaRPr>
          </a:p>
        </p:txBody>
      </p:sp>
      <p:sp>
        <p:nvSpPr>
          <p:cNvPr id="76803"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Active rotations example</a:t>
            </a:r>
          </a:p>
        </p:txBody>
      </p:sp>
      <p:sp>
        <p:nvSpPr>
          <p:cNvPr id="76804" name="Rectangle 3"/>
          <p:cNvSpPr>
            <a:spLocks noGrp="1" noChangeArrowheads="1"/>
          </p:cNvSpPr>
          <p:nvPr>
            <p:ph type="body" sz="half" idx="1"/>
          </p:nvPr>
        </p:nvSpPr>
        <p:spPr>
          <a:xfrm>
            <a:off x="609600" y="1600200"/>
            <a:ext cx="4114800" cy="4114800"/>
          </a:xfrm>
        </p:spPr>
        <p:txBody>
          <a:bodyPr/>
          <a:lstStyle/>
          <a:p>
            <a:pPr>
              <a:lnSpc>
                <a:spcPct val="90000"/>
              </a:lnSpc>
              <a:buFontTx/>
              <a:buNone/>
            </a:pPr>
            <a:r>
              <a:rPr lang="en-US" sz="1400" b="1">
                <a:solidFill>
                  <a:srgbClr val="CC0000"/>
                </a:solidFill>
                <a:latin typeface="Courier" charset="0"/>
                <a:ea typeface="ＭＳ Ｐゴシック" charset="0"/>
                <a:cs typeface="ＭＳ Ｐゴシック" charset="0"/>
              </a:rPr>
              <a:t>Add 10° to the first Euler angle so that both crystals move together:</a:t>
            </a:r>
            <a:endParaRPr lang="en-US" sz="1400" b="1">
              <a:latin typeface="Courier" charset="0"/>
              <a:ea typeface="ＭＳ Ｐゴシック" charset="0"/>
              <a:cs typeface="ＭＳ Ｐゴシック" charset="0"/>
            </a:endParaRPr>
          </a:p>
          <a:p>
            <a:pPr>
              <a:lnSpc>
                <a:spcPct val="90000"/>
              </a:lnSpc>
              <a:buFontTx/>
              <a:buNone/>
            </a:pPr>
            <a:r>
              <a:rPr lang="en-US" sz="1400" b="1">
                <a:latin typeface="Courier" charset="0"/>
                <a:ea typeface="ＭＳ Ｐゴシック" charset="0"/>
                <a:cs typeface="ＭＳ Ｐゴシック" charset="0"/>
              </a:rPr>
              <a:t> angles..    </a:t>
            </a:r>
            <a:r>
              <a:rPr lang="en-US" sz="1400" b="1">
                <a:solidFill>
                  <a:srgbClr val="CC0000"/>
                </a:solidFill>
                <a:latin typeface="Courier" charset="0"/>
                <a:ea typeface="ＭＳ Ｐゴシック" charset="0"/>
                <a:cs typeface="ＭＳ Ｐゴシック" charset="0"/>
              </a:rPr>
              <a:t>100.</a:t>
            </a:r>
            <a:r>
              <a:rPr lang="en-US" sz="1400" b="1">
                <a:latin typeface="Courier" charset="0"/>
                <a:ea typeface="ＭＳ Ｐゴシック" charset="0"/>
                <a:cs typeface="ＭＳ Ｐゴシック" charset="0"/>
              </a:rPr>
              <a:t>  35.2599983  45.</a:t>
            </a:r>
          </a:p>
          <a:p>
            <a:pPr>
              <a:lnSpc>
                <a:spcPct val="90000"/>
              </a:lnSpc>
              <a:spcBef>
                <a:spcPct val="0"/>
              </a:spcBef>
              <a:buFontTx/>
              <a:buNone/>
            </a:pPr>
            <a:r>
              <a:rPr lang="en-US" sz="1400" b="1">
                <a:latin typeface="Courier" charset="0"/>
                <a:ea typeface="ＭＳ Ｐゴシック" charset="0"/>
                <a:cs typeface="ＭＳ Ｐゴシック" charset="0"/>
              </a:rPr>
              <a:t> angles..    </a:t>
            </a:r>
            <a:r>
              <a:rPr lang="en-US" sz="1400" b="1">
                <a:solidFill>
                  <a:srgbClr val="CC0000"/>
                </a:solidFill>
                <a:latin typeface="Courier" charset="0"/>
                <a:ea typeface="ＭＳ Ｐゴシック" charset="0"/>
                <a:cs typeface="ＭＳ Ｐゴシック" charset="0"/>
              </a:rPr>
              <a:t>280.</a:t>
            </a:r>
            <a:r>
              <a:rPr lang="en-US" sz="1400" b="1">
                <a:latin typeface="Courier" charset="0"/>
                <a:ea typeface="ＭＳ Ｐゴシック" charset="0"/>
                <a:cs typeface="ＭＳ Ｐゴシック" charset="0"/>
              </a:rPr>
              <a:t>  35.2599983  45.</a:t>
            </a:r>
          </a:p>
          <a:p>
            <a:pPr>
              <a:lnSpc>
                <a:spcPct val="90000"/>
              </a:lnSpc>
              <a:spcBef>
                <a:spcPct val="0"/>
              </a:spcBef>
              <a:buFontTx/>
              <a:buNone/>
            </a:pPr>
            <a:endParaRPr lang="en-US" sz="1400" b="1">
              <a:latin typeface="Courier" charset="0"/>
              <a:ea typeface="ＭＳ Ｐゴシック" charset="0"/>
              <a:cs typeface="ＭＳ Ｐゴシック" charset="0"/>
            </a:endParaRPr>
          </a:p>
          <a:p>
            <a:pPr>
              <a:lnSpc>
                <a:spcPct val="90000"/>
              </a:lnSpc>
              <a:spcBef>
                <a:spcPct val="0"/>
              </a:spcBef>
              <a:buFontTx/>
              <a:buNone/>
            </a:pPr>
            <a:r>
              <a:rPr lang="en-US" sz="1400" b="1">
                <a:latin typeface="Courier" charset="0"/>
                <a:ea typeface="ＭＳ Ｐゴシック" charset="0"/>
                <a:cs typeface="ＭＳ Ｐゴシック" charset="0"/>
              </a:rPr>
              <a:t> 1st Grain: Euler angles:   90.  35.2599983  45.</a:t>
            </a:r>
          </a:p>
          <a:p>
            <a:pPr>
              <a:lnSpc>
                <a:spcPct val="90000"/>
              </a:lnSpc>
              <a:spcBef>
                <a:spcPct val="0"/>
              </a:spcBef>
              <a:buFontTx/>
              <a:buNone/>
            </a:pPr>
            <a:r>
              <a:rPr lang="en-US" sz="1400" b="1">
                <a:latin typeface="Courier" charset="0"/>
                <a:ea typeface="ＭＳ Ｐゴシック" charset="0"/>
                <a:cs typeface="ＭＳ Ｐゴシック" charset="0"/>
              </a:rPr>
              <a:t> 2nd Grain: Euler angles:   270.  35.2599983  45.</a:t>
            </a:r>
          </a:p>
          <a:p>
            <a:pPr>
              <a:lnSpc>
                <a:spcPct val="90000"/>
              </a:lnSpc>
              <a:spcBef>
                <a:spcPct val="0"/>
              </a:spcBef>
              <a:buFontTx/>
              <a:buNone/>
            </a:pPr>
            <a:endParaRPr lang="en-US" sz="1400" b="1">
              <a:latin typeface="Courier" charset="0"/>
              <a:ea typeface="ＭＳ Ｐゴシック" charset="0"/>
              <a:cs typeface="ＭＳ Ｐゴシック" charset="0"/>
            </a:endParaRPr>
          </a:p>
          <a:p>
            <a:pPr>
              <a:lnSpc>
                <a:spcPct val="90000"/>
              </a:lnSpc>
              <a:spcBef>
                <a:spcPct val="0"/>
              </a:spcBef>
              <a:buFontTx/>
              <a:buNone/>
            </a:pPr>
            <a:r>
              <a:rPr lang="en-US" sz="1400" b="1">
                <a:latin typeface="Courier" charset="0"/>
                <a:ea typeface="ＭＳ Ｐゴシック" charset="0"/>
                <a:cs typeface="ＭＳ Ｐゴシック" charset="0"/>
              </a:rPr>
              <a:t> 1st matrix:</a:t>
            </a:r>
          </a:p>
          <a:p>
            <a:pPr>
              <a:lnSpc>
                <a:spcPct val="90000"/>
              </a:lnSpc>
              <a:spcBef>
                <a:spcPct val="0"/>
              </a:spcBef>
              <a:buFontTx/>
              <a:buNone/>
            </a:pPr>
            <a:r>
              <a:rPr lang="en-US" sz="1400" b="1">
                <a:latin typeface="Courier" charset="0"/>
                <a:ea typeface="ＭＳ Ｐゴシック" charset="0"/>
                <a:cs typeface="ＭＳ Ｐゴシック" charset="0"/>
              </a:rPr>
              <a:t>[    -0.577     0.707     0.408 ]</a:t>
            </a:r>
          </a:p>
          <a:p>
            <a:pPr>
              <a:lnSpc>
                <a:spcPct val="90000"/>
              </a:lnSpc>
              <a:spcBef>
                <a:spcPct val="0"/>
              </a:spcBef>
              <a:buFontTx/>
              <a:buNone/>
            </a:pPr>
            <a:r>
              <a:rPr lang="en-US" sz="1400" b="1">
                <a:latin typeface="Courier" charset="0"/>
                <a:ea typeface="ＭＳ Ｐゴシック" charset="0"/>
                <a:cs typeface="ＭＳ Ｐゴシック" charset="0"/>
              </a:rPr>
              <a:t>[    -0.577    -0.707     0.408 ]</a:t>
            </a:r>
          </a:p>
          <a:p>
            <a:pPr>
              <a:lnSpc>
                <a:spcPct val="90000"/>
              </a:lnSpc>
              <a:spcBef>
                <a:spcPct val="0"/>
              </a:spcBef>
              <a:buFontTx/>
              <a:buNone/>
            </a:pPr>
            <a:r>
              <a:rPr lang="en-US" sz="1400" b="1">
                <a:latin typeface="Courier" charset="0"/>
                <a:ea typeface="ＭＳ Ｐゴシック" charset="0"/>
                <a:cs typeface="ＭＳ Ｐゴシック" charset="0"/>
              </a:rPr>
              <a:t>[     0.577     0.000     0.817 ]</a:t>
            </a:r>
          </a:p>
          <a:p>
            <a:pPr>
              <a:lnSpc>
                <a:spcPct val="90000"/>
              </a:lnSpc>
              <a:spcBef>
                <a:spcPct val="0"/>
              </a:spcBef>
              <a:buFontTx/>
              <a:buNone/>
            </a:pPr>
            <a:endParaRPr lang="en-US" sz="1400" b="1">
              <a:latin typeface="Courier" charset="0"/>
              <a:ea typeface="ＭＳ Ｐゴシック" charset="0"/>
              <a:cs typeface="ＭＳ Ｐゴシック" charset="0"/>
            </a:endParaRPr>
          </a:p>
          <a:p>
            <a:pPr>
              <a:lnSpc>
                <a:spcPct val="90000"/>
              </a:lnSpc>
              <a:spcBef>
                <a:spcPct val="0"/>
              </a:spcBef>
              <a:buFontTx/>
              <a:buNone/>
            </a:pPr>
            <a:r>
              <a:rPr lang="en-US" sz="1400" b="1">
                <a:latin typeface="Courier" charset="0"/>
                <a:ea typeface="ＭＳ Ｐゴシック" charset="0"/>
                <a:cs typeface="ＭＳ Ｐゴシック" charset="0"/>
              </a:rPr>
              <a:t> 2nd matrix:</a:t>
            </a:r>
          </a:p>
          <a:p>
            <a:pPr>
              <a:lnSpc>
                <a:spcPct val="90000"/>
              </a:lnSpc>
              <a:spcBef>
                <a:spcPct val="0"/>
              </a:spcBef>
              <a:buFontTx/>
              <a:buNone/>
            </a:pPr>
            <a:r>
              <a:rPr lang="en-US" sz="1400" b="1">
                <a:latin typeface="Courier" charset="0"/>
                <a:ea typeface="ＭＳ Ｐゴシック" charset="0"/>
                <a:cs typeface="ＭＳ Ｐゴシック" charset="0"/>
              </a:rPr>
              <a:t>[     0.577    -0.707     0.408 ]</a:t>
            </a:r>
          </a:p>
          <a:p>
            <a:pPr>
              <a:lnSpc>
                <a:spcPct val="90000"/>
              </a:lnSpc>
              <a:spcBef>
                <a:spcPct val="0"/>
              </a:spcBef>
              <a:buFontTx/>
              <a:buNone/>
            </a:pPr>
            <a:r>
              <a:rPr lang="en-US" sz="1400" b="1">
                <a:latin typeface="Courier" charset="0"/>
                <a:ea typeface="ＭＳ Ｐゴシック" charset="0"/>
                <a:cs typeface="ＭＳ Ｐゴシック" charset="0"/>
              </a:rPr>
              <a:t>[     0.577     0.707     0.408 ]</a:t>
            </a:r>
          </a:p>
          <a:p>
            <a:pPr>
              <a:lnSpc>
                <a:spcPct val="90000"/>
              </a:lnSpc>
              <a:spcBef>
                <a:spcPct val="0"/>
              </a:spcBef>
              <a:buFontTx/>
              <a:buNone/>
            </a:pPr>
            <a:r>
              <a:rPr lang="en-US" sz="1400" b="1">
                <a:latin typeface="Courier" charset="0"/>
                <a:ea typeface="ＭＳ Ｐゴシック" charset="0"/>
                <a:cs typeface="ＭＳ Ｐゴシック" charset="0"/>
              </a:rPr>
              <a:t>[    -0.577     0.000     0.817 ]</a:t>
            </a:r>
          </a:p>
          <a:p>
            <a:pPr>
              <a:lnSpc>
                <a:spcPct val="90000"/>
              </a:lnSpc>
              <a:spcBef>
                <a:spcPct val="0"/>
              </a:spcBef>
              <a:buFontTx/>
              <a:buNone/>
            </a:pPr>
            <a:endParaRPr lang="en-US" sz="1400" b="1">
              <a:latin typeface="Courier" charset="0"/>
              <a:ea typeface="ＭＳ Ｐゴシック" charset="0"/>
              <a:cs typeface="ＭＳ Ｐゴシック" charset="0"/>
            </a:endParaRPr>
          </a:p>
          <a:p>
            <a:pPr>
              <a:lnSpc>
                <a:spcPct val="90000"/>
              </a:lnSpc>
              <a:spcBef>
                <a:spcPct val="0"/>
              </a:spcBef>
              <a:buFontTx/>
              <a:buNone/>
            </a:pPr>
            <a:r>
              <a:rPr lang="en-US" sz="1400" b="1">
                <a:latin typeface="Courier" charset="0"/>
                <a:ea typeface="ＭＳ Ｐゴシック" charset="0"/>
                <a:cs typeface="ＭＳ Ｐゴシック" charset="0"/>
              </a:rPr>
              <a:t>MISORInv: angle=   60. axis=  </a:t>
            </a:r>
            <a:r>
              <a:rPr lang="en-US" sz="1400" b="1">
                <a:solidFill>
                  <a:srgbClr val="CC0000"/>
                </a:solidFill>
                <a:latin typeface="Courier" charset="0"/>
                <a:ea typeface="ＭＳ Ｐゴシック" charset="0"/>
                <a:cs typeface="ＭＳ Ｐゴシック" charset="0"/>
              </a:rPr>
              <a:t>6 1 0</a:t>
            </a:r>
          </a:p>
          <a:p>
            <a:pPr>
              <a:lnSpc>
                <a:spcPct val="90000"/>
              </a:lnSpc>
              <a:spcBef>
                <a:spcPct val="0"/>
              </a:spcBef>
              <a:buFontTx/>
              <a:buNone/>
            </a:pPr>
            <a:endParaRPr lang="en-US" sz="1400" b="1">
              <a:solidFill>
                <a:srgbClr val="CC0000"/>
              </a:solidFill>
              <a:latin typeface="Courier" charset="0"/>
              <a:ea typeface="ＭＳ Ｐゴシック" charset="0"/>
              <a:cs typeface="ＭＳ Ｐゴシック" charset="0"/>
            </a:endParaRPr>
          </a:p>
          <a:p>
            <a:pPr>
              <a:lnSpc>
                <a:spcPct val="90000"/>
              </a:lnSpc>
              <a:spcBef>
                <a:spcPct val="0"/>
              </a:spcBef>
              <a:buFontTx/>
              <a:buNone/>
            </a:pPr>
            <a:r>
              <a:rPr lang="en-US" sz="1400" b="1">
                <a:solidFill>
                  <a:srgbClr val="CC0000"/>
                </a:solidFill>
                <a:latin typeface="Courier" charset="0"/>
                <a:ea typeface="ＭＳ Ｐゴシック" charset="0"/>
                <a:cs typeface="ＭＳ Ｐゴシック" charset="0"/>
              </a:rPr>
              <a:t>Note the change in the misorientation axis from 100 to 610 because it is expressed in the sample frame!</a:t>
            </a:r>
          </a:p>
        </p:txBody>
      </p:sp>
      <p:sp>
        <p:nvSpPr>
          <p:cNvPr id="76805" name="Rectangle 4"/>
          <p:cNvSpPr>
            <a:spLocks noGrp="1" noChangeArrowheads="1"/>
          </p:cNvSpPr>
          <p:nvPr>
            <p:ph type="body" sz="half" idx="2"/>
          </p:nvPr>
        </p:nvSpPr>
        <p:spPr>
          <a:xfrm>
            <a:off x="4953000" y="1447800"/>
            <a:ext cx="3886200" cy="4876800"/>
          </a:xfrm>
        </p:spPr>
        <p:txBody>
          <a:bodyPr/>
          <a:lstStyle/>
          <a:p>
            <a:pPr>
              <a:lnSpc>
                <a:spcPct val="90000"/>
              </a:lnSpc>
              <a:buFontTx/>
              <a:buNone/>
            </a:pPr>
            <a:r>
              <a:rPr lang="en-US" sz="1200">
                <a:latin typeface="Courier" charset="0"/>
                <a:ea typeface="ＭＳ Ｐゴシック" charset="0"/>
                <a:cs typeface="ＭＳ Ｐゴシック" charset="0"/>
              </a:rPr>
              <a:t> Symmetry operator number  1</a:t>
            </a:r>
          </a:p>
          <a:p>
            <a:pPr>
              <a:lnSpc>
                <a:spcPct val="90000"/>
              </a:lnSpc>
              <a:buFontTx/>
              <a:buNone/>
            </a:pPr>
            <a:r>
              <a:rPr lang="en-US" sz="1200">
                <a:latin typeface="Courier" charset="0"/>
                <a:ea typeface="ＭＳ Ｐゴシック" charset="0"/>
                <a:cs typeface="ＭＳ Ｐゴシック" charset="0"/>
              </a:rPr>
              <a:t> Product matrix for gB X gA^-1:</a:t>
            </a:r>
          </a:p>
          <a:p>
            <a:pPr>
              <a:lnSpc>
                <a:spcPct val="90000"/>
              </a:lnSpc>
              <a:buFontTx/>
              <a:buNone/>
            </a:pPr>
            <a:r>
              <a:rPr lang="en-US" sz="1200">
                <a:latin typeface="Courier" charset="0"/>
                <a:ea typeface="ＭＳ Ｐゴシック" charset="0"/>
                <a:cs typeface="ＭＳ Ｐゴシック" charset="0"/>
              </a:rPr>
              <a:t>[    -1.000     0.000     0.000 ]</a:t>
            </a:r>
          </a:p>
          <a:p>
            <a:pPr>
              <a:lnSpc>
                <a:spcPct val="90000"/>
              </a:lnSpc>
              <a:buFontTx/>
              <a:buNone/>
            </a:pPr>
            <a:r>
              <a:rPr lang="en-US" sz="1200">
                <a:latin typeface="Courier" charset="0"/>
                <a:ea typeface="ＭＳ Ｐゴシック" charset="0"/>
                <a:cs typeface="ＭＳ Ｐゴシック" charset="0"/>
              </a:rPr>
              <a:t>[     0.000    -1.000     0.000 ]</a:t>
            </a:r>
          </a:p>
          <a:p>
            <a:pPr>
              <a:lnSpc>
                <a:spcPct val="90000"/>
              </a:lnSpc>
              <a:buFontTx/>
              <a:buNone/>
            </a:pPr>
            <a:r>
              <a:rPr lang="en-US" sz="1200">
                <a:latin typeface="Courier" charset="0"/>
                <a:ea typeface="ＭＳ Ｐゴシック" charset="0"/>
                <a:cs typeface="ＭＳ Ｐゴシック" charset="0"/>
              </a:rPr>
              <a:t>[     0.000     0.000     1.000 ]</a:t>
            </a:r>
          </a:p>
          <a:p>
            <a:pPr>
              <a:lnSpc>
                <a:spcPct val="90000"/>
              </a:lnSpc>
              <a:buFontTx/>
              <a:buNone/>
            </a:pPr>
            <a:r>
              <a:rPr lang="en-US" sz="1200">
                <a:latin typeface="Courier" charset="0"/>
                <a:ea typeface="ＭＳ Ｐゴシック" charset="0"/>
                <a:cs typeface="ＭＳ Ｐゴシック" charset="0"/>
              </a:rPr>
              <a:t> Trace =  -1.</a:t>
            </a:r>
          </a:p>
          <a:p>
            <a:pPr>
              <a:lnSpc>
                <a:spcPct val="90000"/>
              </a:lnSpc>
              <a:buFontTx/>
              <a:buNone/>
            </a:pPr>
            <a:r>
              <a:rPr lang="en-US" sz="1200">
                <a:latin typeface="Courier" charset="0"/>
                <a:ea typeface="ＭＳ Ｐゴシック" charset="0"/>
                <a:cs typeface="ＭＳ Ｐゴシック" charset="0"/>
              </a:rPr>
              <a:t>  angle =   180.</a:t>
            </a:r>
          </a:p>
          <a:p>
            <a:pPr>
              <a:lnSpc>
                <a:spcPct val="90000"/>
              </a:lnSpc>
              <a:buFontTx/>
              <a:buNone/>
            </a:pPr>
            <a:endParaRPr lang="en-US" sz="1200">
              <a:latin typeface="Courier" charset="0"/>
              <a:ea typeface="ＭＳ Ｐゴシック" charset="0"/>
              <a:cs typeface="ＭＳ Ｐゴシック" charset="0"/>
            </a:endParaRPr>
          </a:p>
          <a:p>
            <a:pPr>
              <a:lnSpc>
                <a:spcPct val="90000"/>
              </a:lnSpc>
              <a:buFontTx/>
              <a:buNone/>
            </a:pPr>
            <a:r>
              <a:rPr lang="en-US" sz="1200">
                <a:latin typeface="Courier" charset="0"/>
                <a:ea typeface="ＭＳ Ｐゴシック" charset="0"/>
                <a:cs typeface="ＭＳ Ｐゴシック" charset="0"/>
              </a:rPr>
              <a:t>  Symmetry operator number  2</a:t>
            </a:r>
          </a:p>
          <a:p>
            <a:pPr>
              <a:lnSpc>
                <a:spcPct val="90000"/>
              </a:lnSpc>
              <a:buFontTx/>
              <a:buNone/>
            </a:pPr>
            <a:r>
              <a:rPr lang="en-US" sz="1200">
                <a:latin typeface="Courier" charset="0"/>
                <a:ea typeface="ＭＳ Ｐゴシック" charset="0"/>
                <a:cs typeface="ＭＳ Ｐゴシック" charset="0"/>
              </a:rPr>
              <a:t> Product matrix for gB X gA^-1:</a:t>
            </a:r>
          </a:p>
          <a:p>
            <a:pPr>
              <a:lnSpc>
                <a:spcPct val="90000"/>
              </a:lnSpc>
              <a:buFontTx/>
              <a:buNone/>
            </a:pPr>
            <a:r>
              <a:rPr lang="en-US" sz="1200">
                <a:latin typeface="Courier" charset="0"/>
                <a:ea typeface="ＭＳ Ｐゴシック" charset="0"/>
                <a:cs typeface="ＭＳ Ｐゴシック" charset="0"/>
              </a:rPr>
              <a:t>[    -0.478     0.004     0.878 ]</a:t>
            </a:r>
          </a:p>
          <a:p>
            <a:pPr>
              <a:lnSpc>
                <a:spcPct val="90000"/>
              </a:lnSpc>
              <a:buFontTx/>
              <a:buNone/>
            </a:pPr>
            <a:r>
              <a:rPr lang="en-US" sz="1200">
                <a:latin typeface="Courier" charset="0"/>
                <a:ea typeface="ＭＳ Ｐゴシック" charset="0"/>
                <a:cs typeface="ＭＳ Ｐゴシック" charset="0"/>
              </a:rPr>
              <a:t>[     0.820    -0.355     0.448 ]</a:t>
            </a:r>
          </a:p>
          <a:p>
            <a:pPr>
              <a:lnSpc>
                <a:spcPct val="90000"/>
              </a:lnSpc>
              <a:buFontTx/>
              <a:buNone/>
            </a:pPr>
            <a:r>
              <a:rPr lang="en-US" sz="1200">
                <a:latin typeface="Courier" charset="0"/>
                <a:ea typeface="ＭＳ Ｐゴシック" charset="0"/>
                <a:cs typeface="ＭＳ Ｐゴシック" charset="0"/>
              </a:rPr>
              <a:t>[     0.314     0.935     0.167 ]</a:t>
            </a:r>
          </a:p>
          <a:p>
            <a:pPr>
              <a:lnSpc>
                <a:spcPct val="90000"/>
              </a:lnSpc>
              <a:buFontTx/>
              <a:buNone/>
            </a:pPr>
            <a:r>
              <a:rPr lang="en-US" sz="1200">
                <a:latin typeface="Courier" charset="0"/>
                <a:ea typeface="ＭＳ Ｐゴシック" charset="0"/>
                <a:cs typeface="ＭＳ Ｐゴシック" charset="0"/>
              </a:rPr>
              <a:t> Trace =  -0.666738808</a:t>
            </a:r>
          </a:p>
          <a:p>
            <a:pPr>
              <a:lnSpc>
                <a:spcPct val="90000"/>
              </a:lnSpc>
              <a:buFontTx/>
              <a:buNone/>
            </a:pPr>
            <a:r>
              <a:rPr lang="en-US" sz="1200">
                <a:latin typeface="Courier" charset="0"/>
                <a:ea typeface="ＭＳ Ｐゴシック" charset="0"/>
                <a:cs typeface="ＭＳ Ｐゴシック" charset="0"/>
              </a:rPr>
              <a:t>  angle =   146.446426</a:t>
            </a:r>
          </a:p>
          <a:p>
            <a:pPr>
              <a:lnSpc>
                <a:spcPct val="90000"/>
              </a:lnSpc>
              <a:buFontTx/>
              <a:buNone/>
            </a:pPr>
            <a:endParaRPr lang="en-US" sz="1200">
              <a:latin typeface="Courier" charset="0"/>
              <a:ea typeface="ＭＳ Ｐゴシック" charset="0"/>
              <a:cs typeface="ＭＳ Ｐゴシック" charset="0"/>
            </a:endParaRPr>
          </a:p>
          <a:p>
            <a:pPr>
              <a:lnSpc>
                <a:spcPct val="90000"/>
              </a:lnSpc>
              <a:buFontTx/>
              <a:buNone/>
            </a:pPr>
            <a:r>
              <a:rPr lang="en-US" sz="1200">
                <a:latin typeface="Courier" charset="0"/>
                <a:ea typeface="ＭＳ Ｐゴシック" charset="0"/>
                <a:cs typeface="ＭＳ Ｐゴシック" charset="0"/>
              </a:rPr>
              <a:t>  Symmetry operator number  3</a:t>
            </a:r>
          </a:p>
          <a:p>
            <a:pPr>
              <a:lnSpc>
                <a:spcPct val="90000"/>
              </a:lnSpc>
              <a:buFontTx/>
              <a:buNone/>
            </a:pPr>
            <a:r>
              <a:rPr lang="en-US" sz="1200">
                <a:latin typeface="Courier" charset="0"/>
                <a:ea typeface="ＭＳ Ｐゴシック" charset="0"/>
                <a:cs typeface="ＭＳ Ｐゴシック" charset="0"/>
              </a:rPr>
              <a:t> Product matrix for gB X gA^-1:</a:t>
            </a:r>
          </a:p>
          <a:p>
            <a:pPr>
              <a:lnSpc>
                <a:spcPct val="90000"/>
              </a:lnSpc>
              <a:buFontTx/>
              <a:buNone/>
            </a:pPr>
            <a:r>
              <a:rPr lang="en-US" sz="1200">
                <a:latin typeface="Courier" charset="0"/>
                <a:ea typeface="ＭＳ Ｐゴシック" charset="0"/>
                <a:cs typeface="ＭＳ Ｐゴシック" charset="0"/>
              </a:rPr>
              <a:t>[     0.044     0.824     0.564 ]</a:t>
            </a:r>
          </a:p>
          <a:p>
            <a:pPr>
              <a:lnSpc>
                <a:spcPct val="90000"/>
              </a:lnSpc>
              <a:buFontTx/>
              <a:buNone/>
            </a:pPr>
            <a:r>
              <a:rPr lang="en-US" sz="1200">
                <a:latin typeface="Courier" charset="0"/>
                <a:ea typeface="ＭＳ Ｐゴシック" charset="0"/>
                <a:cs typeface="ＭＳ Ｐゴシック" charset="0"/>
              </a:rPr>
              <a:t>[     0.824     0.289    -0.487 ]</a:t>
            </a:r>
          </a:p>
          <a:p>
            <a:pPr>
              <a:lnSpc>
                <a:spcPct val="90000"/>
              </a:lnSpc>
              <a:buFontTx/>
              <a:buNone/>
            </a:pPr>
            <a:r>
              <a:rPr lang="en-US" sz="1200">
                <a:latin typeface="Courier" charset="0"/>
                <a:ea typeface="ＭＳ Ｐゴシック" charset="0"/>
                <a:cs typeface="ＭＳ Ｐゴシック" charset="0"/>
              </a:rPr>
              <a:t>[    -0.564     0.487    -0.667 ]</a:t>
            </a:r>
          </a:p>
          <a:p>
            <a:pPr>
              <a:lnSpc>
                <a:spcPct val="90000"/>
              </a:lnSpc>
              <a:buFontTx/>
              <a:buNone/>
            </a:pPr>
            <a:r>
              <a:rPr lang="en-US" sz="1200">
                <a:latin typeface="Courier" charset="0"/>
                <a:ea typeface="ＭＳ Ｐゴシック" charset="0"/>
                <a:cs typeface="ＭＳ Ｐゴシック" charset="0"/>
              </a:rPr>
              <a:t> Trace =  -0.333477765</a:t>
            </a:r>
          </a:p>
          <a:p>
            <a:pPr>
              <a:lnSpc>
                <a:spcPct val="90000"/>
              </a:lnSpc>
              <a:buFontTx/>
              <a:buNone/>
            </a:pPr>
            <a:r>
              <a:rPr lang="en-US" sz="1200">
                <a:latin typeface="Courier" charset="0"/>
                <a:ea typeface="ＭＳ Ｐゴシック" charset="0"/>
                <a:cs typeface="ＭＳ Ｐゴシック" charset="0"/>
              </a:rPr>
              <a:t>  angle =   131.815857</a:t>
            </a:r>
          </a:p>
          <a:p>
            <a:pPr>
              <a:lnSpc>
                <a:spcPct val="90000"/>
              </a:lnSpc>
              <a:buFontTx/>
              <a:buNone/>
            </a:pPr>
            <a:r>
              <a:rPr lang="en-US" sz="1200">
                <a:latin typeface="Courier" charset="0"/>
                <a:ea typeface="ＭＳ Ｐゴシック" charset="0"/>
                <a:cs typeface="ＭＳ Ｐゴシック" charset="0"/>
              </a:rPr>
              <a:t>…………..</a:t>
            </a:r>
          </a:p>
        </p:txBody>
      </p:sp>
      <p:sp>
        <p:nvSpPr>
          <p:cNvPr id="6" name="TextBox 5">
            <a:extLst>
              <a:ext uri="{FF2B5EF4-FFF2-40B4-BE49-F238E27FC236}">
                <a16:creationId xmlns:a16="http://schemas.microsoft.com/office/drawing/2014/main" id="{C1C0FC0B-FE82-FB41-BD61-D4E2C2B002BC}"/>
              </a:ext>
            </a:extLst>
          </p:cNvPr>
          <p:cNvSpPr txBox="1"/>
          <p:nvPr/>
        </p:nvSpPr>
        <p:spPr>
          <a:xfrm>
            <a:off x="1371600" y="1066800"/>
            <a:ext cx="2286000" cy="461665"/>
          </a:xfrm>
          <a:prstGeom prst="rect">
            <a:avLst/>
          </a:prstGeom>
          <a:noFill/>
        </p:spPr>
        <p:txBody>
          <a:bodyPr wrap="square">
            <a:spAutoFit/>
          </a:bodyPr>
          <a:lstStyle/>
          <a:p>
            <a:pPr algn="ctr"/>
            <a:r>
              <a:rPr lang="en-US" sz="2400" i="1" dirty="0">
                <a:solidFill>
                  <a:srgbClr val="0908A3"/>
                </a:solidFill>
                <a:latin typeface="Times New Roman" charset="0"/>
              </a:rPr>
              <a:t>∆g=g</a:t>
            </a:r>
            <a:r>
              <a:rPr lang="en-US" sz="2400" i="1" baseline="-25000" dirty="0">
                <a:solidFill>
                  <a:srgbClr val="0908A3"/>
                </a:solidFill>
                <a:latin typeface="Times New Roman" charset="0"/>
              </a:rPr>
              <a:t>B</a:t>
            </a:r>
            <a:r>
              <a:rPr lang="en-US" sz="2400" i="1" baseline="30000" dirty="0">
                <a:solidFill>
                  <a:srgbClr val="0908A3"/>
                </a:solidFill>
                <a:latin typeface="Times New Roman" charset="0"/>
              </a:rPr>
              <a:t>-1</a:t>
            </a:r>
            <a:r>
              <a:rPr lang="en-US" sz="2400" i="1" dirty="0">
                <a:solidFill>
                  <a:srgbClr val="0908A3"/>
                </a:solidFill>
                <a:latin typeface="Times New Roman" charset="0"/>
              </a:rPr>
              <a:t>g</a:t>
            </a:r>
            <a:r>
              <a:rPr lang="en-US" sz="2400" i="1" baseline="-25000" dirty="0">
                <a:solidFill>
                  <a:srgbClr val="0908A3"/>
                </a:solidFill>
                <a:latin typeface="Times New Roman" charset="0"/>
              </a:rPr>
              <a:t>A</a:t>
            </a:r>
            <a:endParaRPr lang="en-US" sz="2400" dirty="0">
              <a:solidFill>
                <a:srgbClr val="0908A3"/>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2BA92399-FB91-7B4F-B86B-C08D14665960}" type="slidenum">
              <a:rPr lang="en-US" sz="1400">
                <a:latin typeface="Times" charset="0"/>
              </a:rPr>
              <a:pPr/>
              <a:t>34</a:t>
            </a:fld>
            <a:endParaRPr lang="en-US" sz="1400">
              <a:latin typeface="Times" charset="0"/>
            </a:endParaRPr>
          </a:p>
        </p:txBody>
      </p:sp>
      <p:sp>
        <p:nvSpPr>
          <p:cNvPr id="77829"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Texture+Symmetry</a:t>
            </a:r>
          </a:p>
        </p:txBody>
      </p:sp>
      <p:sp>
        <p:nvSpPr>
          <p:cNvPr id="77830" name="Rectangle 3"/>
          <p:cNvSpPr>
            <a:spLocks noGrp="1" noChangeArrowheads="1"/>
          </p:cNvSpPr>
          <p:nvPr>
            <p:ph type="body" sz="half" idx="1"/>
          </p:nvPr>
        </p:nvSpPr>
        <p:spPr>
          <a:xfrm>
            <a:off x="685800" y="1447800"/>
            <a:ext cx="3810000" cy="4419600"/>
          </a:xfrm>
          <a:ln>
            <a:solidFill>
              <a:srgbClr val="CC0000"/>
            </a:solidFill>
            <a:miter lim="800000"/>
            <a:headEnd/>
            <a:tailEnd/>
          </a:ln>
        </p:spPr>
        <p:txBody>
          <a:bodyPr/>
          <a:lstStyle/>
          <a:p>
            <a:pPr>
              <a:lnSpc>
                <a:spcPct val="90000"/>
              </a:lnSpc>
              <a:buFontTx/>
              <a:buNone/>
            </a:pPr>
            <a:r>
              <a:rPr lang="en-US" sz="2400">
                <a:latin typeface="Arial" charset="0"/>
                <a:ea typeface="ＭＳ Ｐゴシック" charset="0"/>
                <a:cs typeface="ＭＳ Ｐゴシック" charset="0"/>
              </a:rPr>
              <a:t>Symmetry Operators:</a:t>
            </a:r>
            <a:br>
              <a:rPr lang="en-US" sz="2400">
                <a:latin typeface="Arial" charset="0"/>
                <a:ea typeface="ＭＳ Ｐゴシック" charset="0"/>
                <a:cs typeface="ＭＳ Ｐゴシック" charset="0"/>
              </a:rPr>
            </a:br>
            <a:r>
              <a:rPr lang="en-US" sz="2400" i="1">
                <a:latin typeface="Times New Roman" charset="0"/>
                <a:ea typeface="ＭＳ Ｐゴシック" charset="0"/>
                <a:cs typeface="ＭＳ Ｐゴシック" charset="0"/>
              </a:rPr>
              <a:t>O</a:t>
            </a:r>
            <a:r>
              <a:rPr lang="en-US" sz="2400" i="1" baseline="-25000">
                <a:latin typeface="Times New Roman" charset="0"/>
                <a:ea typeface="ＭＳ Ｐゴシック" charset="0"/>
                <a:cs typeface="ＭＳ Ｐゴシック" charset="0"/>
              </a:rPr>
              <a:t>sample</a:t>
            </a:r>
            <a:r>
              <a:rPr lang="en-US" sz="2400" i="1" baseline="-25000">
                <a:latin typeface="Arial" charset="0"/>
                <a:ea typeface="ＭＳ Ｐゴシック" charset="0"/>
                <a:cs typeface="ＭＳ Ｐゴシック" charset="0"/>
              </a:rPr>
              <a:t> </a:t>
            </a:r>
            <a:r>
              <a:rPr lang="en-US" sz="2400" i="1">
                <a:latin typeface="Arial" charset="0"/>
                <a:ea typeface="ＭＳ Ｐゴシック" charset="0"/>
                <a:cs typeface="ＭＳ Ｐゴシック" charset="0"/>
                <a:sym typeface="Symbol" charset="0"/>
              </a:rPr>
              <a:t> O</a:t>
            </a:r>
            <a:r>
              <a:rPr lang="en-US" sz="2400" i="1" baseline="-25000">
                <a:latin typeface="Arial" charset="0"/>
                <a:ea typeface="ＭＳ Ｐゴシック" charset="0"/>
                <a:cs typeface="ＭＳ Ｐゴシック" charset="0"/>
                <a:sym typeface="Symbol" charset="0"/>
              </a:rPr>
              <a:t>s</a:t>
            </a:r>
            <a:br>
              <a:rPr lang="en-US" sz="2400" i="1">
                <a:latin typeface="Arial" charset="0"/>
                <a:ea typeface="ＭＳ Ｐゴシック" charset="0"/>
                <a:cs typeface="ＭＳ Ｐゴシック" charset="0"/>
                <a:sym typeface="Symbol" charset="0"/>
              </a:rPr>
            </a:br>
            <a:r>
              <a:rPr lang="en-US" sz="2400" i="1">
                <a:latin typeface="Arial" charset="0"/>
                <a:ea typeface="ＭＳ Ｐゴシック" charset="0"/>
                <a:cs typeface="ＭＳ Ｐゴシック" charset="0"/>
              </a:rPr>
              <a:t>O</a:t>
            </a:r>
            <a:r>
              <a:rPr lang="en-US" sz="2400" i="1" baseline="-25000">
                <a:latin typeface="Arial" charset="0"/>
                <a:ea typeface="ＭＳ Ｐゴシック" charset="0"/>
                <a:cs typeface="ＭＳ Ｐゴシック" charset="0"/>
              </a:rPr>
              <a:t>crystal </a:t>
            </a:r>
            <a:r>
              <a:rPr lang="en-US" sz="2400" i="1">
                <a:latin typeface="Arial" charset="0"/>
                <a:ea typeface="ＭＳ Ｐゴシック" charset="0"/>
                <a:cs typeface="ＭＳ Ｐゴシック" charset="0"/>
                <a:sym typeface="Symbol" charset="0"/>
              </a:rPr>
              <a:t> O</a:t>
            </a:r>
            <a:r>
              <a:rPr lang="en-US" sz="2400" i="1" baseline="-25000">
                <a:latin typeface="Arial" charset="0"/>
                <a:ea typeface="ＭＳ Ｐゴシック" charset="0"/>
                <a:cs typeface="ＭＳ Ｐゴシック" charset="0"/>
                <a:sym typeface="Symbol" charset="0"/>
              </a:rPr>
              <a:t>c</a:t>
            </a:r>
            <a:br>
              <a:rPr lang="en-US" sz="2400" i="1">
                <a:latin typeface="Arial" charset="0"/>
                <a:ea typeface="ＭＳ Ｐゴシック" charset="0"/>
                <a:cs typeface="ＭＳ Ｐゴシック" charset="0"/>
                <a:sym typeface="Symbol" charset="0"/>
              </a:rPr>
            </a:br>
            <a:br>
              <a:rPr lang="en-US" sz="2400" i="1">
                <a:latin typeface="Arial" charset="0"/>
                <a:ea typeface="ＭＳ Ｐゴシック" charset="0"/>
                <a:cs typeface="ＭＳ Ｐゴシック" charset="0"/>
                <a:sym typeface="Symbol" charset="0"/>
              </a:rPr>
            </a:br>
            <a:br>
              <a:rPr lang="en-US" sz="2400" i="1">
                <a:latin typeface="Arial" charset="0"/>
                <a:ea typeface="ＭＳ Ｐゴシック" charset="0"/>
                <a:cs typeface="ＭＳ Ｐゴシック" charset="0"/>
                <a:sym typeface="Symbol" charset="0"/>
              </a:rPr>
            </a:br>
            <a:br>
              <a:rPr lang="en-US" sz="2400" i="1">
                <a:latin typeface="Arial" charset="0"/>
                <a:ea typeface="ＭＳ Ｐゴシック" charset="0"/>
                <a:cs typeface="ＭＳ Ｐゴシック" charset="0"/>
                <a:sym typeface="Symbol" charset="0"/>
              </a:rPr>
            </a:br>
            <a:br>
              <a:rPr lang="en-US" sz="2400" i="1">
                <a:latin typeface="Arial" charset="0"/>
                <a:ea typeface="ＭＳ Ｐゴシック" charset="0"/>
                <a:cs typeface="ＭＳ Ｐゴシック" charset="0"/>
                <a:sym typeface="Symbol" charset="0"/>
              </a:rPr>
            </a:br>
            <a:r>
              <a:rPr lang="en-US" sz="2400">
                <a:solidFill>
                  <a:srgbClr val="CC0000"/>
                </a:solidFill>
                <a:latin typeface="Arial" charset="0"/>
                <a:ea typeface="ＭＳ Ｐゴシック" charset="0"/>
                <a:cs typeface="ＭＳ Ｐゴシック" charset="0"/>
                <a:sym typeface="Symbol" charset="0"/>
              </a:rPr>
              <a:t>Note that the crystal symmetry post-multiplies, and the sample symmetry pre-multiplies.</a:t>
            </a:r>
            <a:endParaRPr lang="en-US" sz="2400" i="1">
              <a:latin typeface="Arial" charset="0"/>
              <a:ea typeface="ＭＳ Ｐゴシック" charset="0"/>
              <a:cs typeface="ＭＳ Ｐゴシック" charset="0"/>
              <a:sym typeface="Symbol" charset="0"/>
            </a:endParaRPr>
          </a:p>
        </p:txBody>
      </p:sp>
      <p:sp>
        <p:nvSpPr>
          <p:cNvPr id="77831" name="Rectangle 4"/>
          <p:cNvSpPr>
            <a:spLocks noGrp="1" noChangeArrowheads="1"/>
          </p:cNvSpPr>
          <p:nvPr>
            <p:ph type="body" sz="half" idx="2"/>
          </p:nvPr>
        </p:nvSpPr>
        <p:spPr>
          <a:xfrm>
            <a:off x="4648200" y="1447800"/>
            <a:ext cx="3810000" cy="4419600"/>
          </a:xfrm>
          <a:ln>
            <a:solidFill>
              <a:schemeClr val="accent2"/>
            </a:solidFill>
            <a:miter lim="800000"/>
            <a:headEnd/>
            <a:tailEnd/>
          </a:ln>
        </p:spPr>
        <p:txBody>
          <a:bodyPr/>
          <a:lstStyle/>
          <a:p>
            <a:pPr>
              <a:buFontTx/>
              <a:buNone/>
            </a:pPr>
            <a:br>
              <a:rPr lang="en-US">
                <a:latin typeface="Arial" charset="0"/>
                <a:ea typeface="ＭＳ Ｐゴシック" charset="0"/>
                <a:cs typeface="ＭＳ Ｐゴシック" charset="0"/>
              </a:rPr>
            </a:br>
            <a:br>
              <a:rPr lang="en-US">
                <a:latin typeface="Arial" charset="0"/>
                <a:ea typeface="ＭＳ Ｐゴシック" charset="0"/>
                <a:cs typeface="ＭＳ Ｐゴシック" charset="0"/>
              </a:rPr>
            </a:br>
            <a:br>
              <a:rPr lang="en-US">
                <a:latin typeface="Arial" charset="0"/>
                <a:ea typeface="ＭＳ Ｐゴシック" charset="0"/>
                <a:cs typeface="ＭＳ Ｐゴシック" charset="0"/>
              </a:rPr>
            </a:br>
            <a:br>
              <a:rPr lang="en-US">
                <a:latin typeface="Arial" charset="0"/>
                <a:ea typeface="ＭＳ Ｐゴシック" charset="0"/>
                <a:cs typeface="ＭＳ Ｐゴシック" charset="0"/>
              </a:rPr>
            </a:br>
            <a:br>
              <a:rPr lang="en-US">
                <a:latin typeface="Arial" charset="0"/>
                <a:ea typeface="ＭＳ Ｐゴシック" charset="0"/>
                <a:cs typeface="ＭＳ Ｐゴシック" charset="0"/>
              </a:rPr>
            </a:br>
            <a:br>
              <a:rPr lang="en-US">
                <a:latin typeface="Arial" charset="0"/>
                <a:ea typeface="ＭＳ Ｐゴシック" charset="0"/>
                <a:cs typeface="ＭＳ Ｐゴシック" charset="0"/>
              </a:rPr>
            </a:br>
            <a:r>
              <a:rPr lang="en-US">
                <a:solidFill>
                  <a:schemeClr val="accent2"/>
                </a:solidFill>
                <a:latin typeface="Arial" charset="0"/>
                <a:ea typeface="ＭＳ Ｐゴシック" charset="0"/>
                <a:cs typeface="ＭＳ Ｐゴシック" charset="0"/>
              </a:rPr>
              <a:t>Note the reversal in order of application of symmetry operators!</a:t>
            </a:r>
            <a:endParaRPr lang="en-US">
              <a:latin typeface="Arial" charset="0"/>
              <a:ea typeface="ＭＳ Ｐゴシック" charset="0"/>
              <a:cs typeface="ＭＳ Ｐゴシック" charset="0"/>
            </a:endParaRPr>
          </a:p>
        </p:txBody>
      </p:sp>
      <p:graphicFrame>
        <p:nvGraphicFramePr>
          <p:cNvPr id="77826" name="Object 2"/>
          <p:cNvGraphicFramePr>
            <a:graphicFrameLocks noChangeAspect="1"/>
          </p:cNvGraphicFramePr>
          <p:nvPr/>
        </p:nvGraphicFramePr>
        <p:xfrm>
          <a:off x="1563688" y="2536825"/>
          <a:ext cx="2103437" cy="1374775"/>
        </p:xfrm>
        <a:graphic>
          <a:graphicData uri="http://schemas.openxmlformats.org/presentationml/2006/ole">
            <mc:AlternateContent xmlns:mc="http://schemas.openxmlformats.org/markup-compatibility/2006">
              <mc:Choice xmlns:v="urn:schemas-microsoft-com:vml" Requires="v">
                <p:oleObj name="Equation" r:id="rId3" imgW="660400" imgH="431800" progId="Equation.3">
                  <p:embed/>
                </p:oleObj>
              </mc:Choice>
              <mc:Fallback>
                <p:oleObj name="Equation" r:id="rId3" imgW="660400" imgH="431800" progId="Equation.3">
                  <p:embed/>
                  <p:pic>
                    <p:nvPicPr>
                      <p:cNvPr id="778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3688" y="2536825"/>
                        <a:ext cx="2103437" cy="1374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827" name="Object 3"/>
          <p:cNvGraphicFramePr>
            <a:graphicFrameLocks noChangeAspect="1"/>
          </p:cNvGraphicFramePr>
          <p:nvPr/>
        </p:nvGraphicFramePr>
        <p:xfrm>
          <a:off x="5514975" y="2389188"/>
          <a:ext cx="2101850" cy="1373187"/>
        </p:xfrm>
        <a:graphic>
          <a:graphicData uri="http://schemas.openxmlformats.org/presentationml/2006/ole">
            <mc:AlternateContent xmlns:mc="http://schemas.openxmlformats.org/markup-compatibility/2006">
              <mc:Choice xmlns:v="urn:schemas-microsoft-com:vml" Requires="v">
                <p:oleObj name="Equation" r:id="rId5" imgW="660400" imgH="431800" progId="Equation.3">
                  <p:embed/>
                </p:oleObj>
              </mc:Choice>
              <mc:Fallback>
                <p:oleObj name="Equation" r:id="rId5" imgW="660400" imgH="431800" progId="Equation.3">
                  <p:embed/>
                  <p:pic>
                    <p:nvPicPr>
                      <p:cNvPr id="7782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4975" y="2389188"/>
                        <a:ext cx="2101850" cy="13731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7832" name="Text Box 7"/>
          <p:cNvSpPr txBox="1">
            <a:spLocks noChangeArrowheads="1"/>
          </p:cNvSpPr>
          <p:nvPr/>
        </p:nvSpPr>
        <p:spPr bwMode="auto">
          <a:xfrm>
            <a:off x="685800" y="5965825"/>
            <a:ext cx="75168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1400">
                <a:solidFill>
                  <a:srgbClr val="FF0000"/>
                </a:solidFill>
                <a:latin typeface="Times" charset="0"/>
              </a:rPr>
              <a:t>Passive Rotations (Axis Transformations)</a:t>
            </a:r>
            <a:r>
              <a:rPr lang="en-US" sz="1400">
                <a:latin typeface="Times" charset="0"/>
              </a:rPr>
              <a:t>			</a:t>
            </a:r>
            <a:r>
              <a:rPr lang="en-US" sz="1400">
                <a:solidFill>
                  <a:schemeClr val="accent2"/>
                </a:solidFill>
                <a:latin typeface="Times" charset="0"/>
              </a:rPr>
              <a:t>Active (Vector) Rotations</a:t>
            </a:r>
            <a:endParaRPr lang="en-US" sz="1400">
              <a:latin typeface="Times"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09F058C9-DD0E-B648-83C7-793796597DDD}" type="slidenum">
              <a:rPr lang="en-US" sz="1400">
                <a:latin typeface="Times" charset="0"/>
              </a:rPr>
              <a:pPr/>
              <a:t>35</a:t>
            </a:fld>
            <a:endParaRPr lang="en-US" sz="1400">
              <a:latin typeface="Times" charset="0"/>
            </a:endParaRPr>
          </a:p>
        </p:txBody>
      </p:sp>
      <p:sp>
        <p:nvSpPr>
          <p:cNvPr id="79875"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Groups: </a:t>
            </a:r>
            <a:br>
              <a:rPr lang="en-US">
                <a:latin typeface="Times" charset="0"/>
                <a:ea typeface="ＭＳ Ｐゴシック" charset="0"/>
                <a:cs typeface="ＭＳ Ｐゴシック" charset="0"/>
              </a:rPr>
            </a:br>
            <a:r>
              <a:rPr lang="en-US">
                <a:latin typeface="Times" charset="0"/>
                <a:ea typeface="ＭＳ Ｐゴシック" charset="0"/>
                <a:cs typeface="ＭＳ Ｐゴシック" charset="0"/>
              </a:rPr>
              <a:t>Sample+Crystal Symmetry</a:t>
            </a:r>
          </a:p>
        </p:txBody>
      </p:sp>
      <p:sp>
        <p:nvSpPr>
          <p:cNvPr id="79876" name="Rectangle 3"/>
          <p:cNvSpPr>
            <a:spLocks noGrp="1" noChangeArrowheads="1"/>
          </p:cNvSpPr>
          <p:nvPr>
            <p:ph type="body" sz="half" idx="1"/>
          </p:nvPr>
        </p:nvSpPr>
        <p:spPr>
          <a:ln>
            <a:solidFill>
              <a:srgbClr val="CC0000"/>
            </a:solidFill>
            <a:miter lim="800000"/>
            <a:headEnd/>
            <a:tailEnd/>
          </a:ln>
        </p:spPr>
        <p:txBody>
          <a:bodyPr/>
          <a:lstStyle/>
          <a:p>
            <a:r>
              <a:rPr lang="en-US" i="1">
                <a:latin typeface="Arial" charset="0"/>
                <a:ea typeface="ＭＳ Ｐゴシック" charset="0"/>
                <a:cs typeface="ＭＳ Ｐゴシック" charset="0"/>
                <a:sym typeface="Symbol" charset="0"/>
              </a:rPr>
              <a:t>O</a:t>
            </a:r>
            <a:r>
              <a:rPr lang="en-US" i="1" baseline="-25000">
                <a:latin typeface="Arial" charset="0"/>
                <a:ea typeface="ＭＳ Ｐゴシック" charset="0"/>
                <a:cs typeface="ＭＳ Ｐゴシック" charset="0"/>
                <a:sym typeface="Symbol" charset="0"/>
              </a:rPr>
              <a:t>c</a:t>
            </a:r>
            <a:r>
              <a:rPr lang="en-US" i="1">
                <a:latin typeface="Arial" charset="0"/>
                <a:ea typeface="ＭＳ Ｐゴシック" charset="0"/>
                <a:cs typeface="ＭＳ Ｐゴシック" charset="0"/>
                <a:sym typeface="Symbol" charset="0"/>
              </a:rPr>
              <a:t>O(432);</a:t>
            </a:r>
            <a:br>
              <a:rPr lang="en-US" i="1">
                <a:latin typeface="Arial" charset="0"/>
                <a:ea typeface="ＭＳ Ｐゴシック" charset="0"/>
                <a:cs typeface="ＭＳ Ｐゴシック" charset="0"/>
                <a:sym typeface="Symbol" charset="0"/>
              </a:rPr>
            </a:br>
            <a:r>
              <a:rPr lang="en-US">
                <a:latin typeface="Arial" charset="0"/>
                <a:ea typeface="ＭＳ Ｐゴシック" charset="0"/>
                <a:cs typeface="ＭＳ Ｐゴシック" charset="0"/>
                <a:sym typeface="Symbol" charset="0"/>
              </a:rPr>
              <a:t>proper rotations of the cubic point group.</a:t>
            </a:r>
            <a:endParaRPr lang="en-US" i="1">
              <a:latin typeface="Arial" charset="0"/>
              <a:ea typeface="ＭＳ Ｐゴシック" charset="0"/>
              <a:cs typeface="ＭＳ Ｐゴシック" charset="0"/>
              <a:sym typeface="Symbol" charset="0"/>
            </a:endParaRPr>
          </a:p>
          <a:p>
            <a:r>
              <a:rPr lang="en-US" i="1">
                <a:latin typeface="Arial" charset="0"/>
                <a:ea typeface="ＭＳ Ｐゴシック" charset="0"/>
                <a:cs typeface="ＭＳ Ｐゴシック" charset="0"/>
                <a:sym typeface="Symbol" charset="0"/>
              </a:rPr>
              <a:t>O</a:t>
            </a:r>
            <a:r>
              <a:rPr lang="en-US" i="1" baseline="-25000">
                <a:latin typeface="Arial" charset="0"/>
                <a:ea typeface="ＭＳ Ｐゴシック" charset="0"/>
                <a:cs typeface="ＭＳ Ｐゴシック" charset="0"/>
                <a:sym typeface="Symbol" charset="0"/>
              </a:rPr>
              <a:t>s</a:t>
            </a:r>
            <a:r>
              <a:rPr lang="en-US" i="1">
                <a:latin typeface="Arial" charset="0"/>
                <a:ea typeface="ＭＳ Ｐゴシック" charset="0"/>
                <a:cs typeface="ＭＳ Ｐゴシック" charset="0"/>
                <a:sym typeface="Symbol" charset="0"/>
              </a:rPr>
              <a:t>O(222);</a:t>
            </a:r>
            <a:br>
              <a:rPr lang="en-US" i="1">
                <a:latin typeface="Arial" charset="0"/>
                <a:ea typeface="ＭＳ Ｐゴシック" charset="0"/>
                <a:cs typeface="ＭＳ Ｐゴシック" charset="0"/>
                <a:sym typeface="Symbol" charset="0"/>
              </a:rPr>
            </a:br>
            <a:r>
              <a:rPr lang="en-US" i="1">
                <a:latin typeface="Arial" charset="0"/>
                <a:ea typeface="ＭＳ Ｐゴシック" charset="0"/>
                <a:cs typeface="ＭＳ Ｐゴシック" charset="0"/>
                <a:sym typeface="Symbol" charset="0"/>
              </a:rPr>
              <a:t> </a:t>
            </a:r>
            <a:r>
              <a:rPr lang="en-US">
                <a:latin typeface="Arial" charset="0"/>
                <a:ea typeface="ＭＳ Ｐゴシック" charset="0"/>
                <a:cs typeface="ＭＳ Ｐゴシック" charset="0"/>
                <a:sym typeface="Symbol" charset="0"/>
              </a:rPr>
              <a:t>proper rotations of the orthorhombic point group.</a:t>
            </a:r>
          </a:p>
        </p:txBody>
      </p:sp>
      <p:sp>
        <p:nvSpPr>
          <p:cNvPr id="79877" name="Rectangle 4"/>
          <p:cNvSpPr>
            <a:spLocks noGrp="1" noChangeArrowheads="1"/>
          </p:cNvSpPr>
          <p:nvPr>
            <p:ph type="body" sz="half" idx="2"/>
          </p:nvPr>
        </p:nvSpPr>
        <p:spPr>
          <a:ln>
            <a:solidFill>
              <a:schemeClr val="accent2"/>
            </a:solidFill>
            <a:miter lim="800000"/>
            <a:headEnd/>
            <a:tailEnd/>
          </a:ln>
        </p:spPr>
        <p:txBody>
          <a:bodyPr/>
          <a:lstStyle/>
          <a:p>
            <a:r>
              <a:rPr lang="en-US">
                <a:latin typeface="Arial" charset="0"/>
                <a:ea typeface="ＭＳ Ｐゴシック" charset="0"/>
                <a:cs typeface="ＭＳ Ｐゴシック" charset="0"/>
              </a:rPr>
              <a:t>Think of applying the symmetry operator in the appropriate frame: thus for active rotations, apply symmetry to the crystal </a:t>
            </a:r>
            <a:r>
              <a:rPr lang="en-US" i="1">
                <a:latin typeface="Arial" charset="0"/>
                <a:ea typeface="ＭＳ Ｐゴシック" charset="0"/>
                <a:cs typeface="ＭＳ Ｐゴシック" charset="0"/>
              </a:rPr>
              <a:t>before</a:t>
            </a:r>
            <a:r>
              <a:rPr lang="en-US">
                <a:latin typeface="Arial" charset="0"/>
                <a:ea typeface="ＭＳ Ｐゴシック" charset="0"/>
                <a:cs typeface="ＭＳ Ｐゴシック" charset="0"/>
              </a:rPr>
              <a:t> you rotate it.</a:t>
            </a:r>
          </a:p>
        </p:txBody>
      </p:sp>
      <p:sp>
        <p:nvSpPr>
          <p:cNvPr id="79878" name="Text Box 5"/>
          <p:cNvSpPr txBox="1">
            <a:spLocks noChangeArrowheads="1"/>
          </p:cNvSpPr>
          <p:nvPr/>
        </p:nvSpPr>
        <p:spPr bwMode="auto">
          <a:xfrm>
            <a:off x="685800" y="5965825"/>
            <a:ext cx="75168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1400">
                <a:solidFill>
                  <a:srgbClr val="FF0000"/>
                </a:solidFill>
                <a:latin typeface="Times" charset="0"/>
              </a:rPr>
              <a:t>Passive Rotations (Axis Transformations)</a:t>
            </a:r>
            <a:r>
              <a:rPr lang="en-US" sz="1400">
                <a:latin typeface="Times" charset="0"/>
              </a:rPr>
              <a:t>			</a:t>
            </a:r>
            <a:r>
              <a:rPr lang="en-US" sz="1400">
                <a:solidFill>
                  <a:schemeClr val="accent2"/>
                </a:solidFill>
                <a:latin typeface="Times" charset="0"/>
              </a:rPr>
              <a:t>Active (Vector) Rotations</a:t>
            </a:r>
            <a:endParaRPr lang="en-US" sz="1400">
              <a:latin typeface="Times"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24A02E05-3705-E749-BCA5-659E788CC2A9}" type="slidenum">
              <a:rPr lang="en-US" sz="1400">
                <a:latin typeface="Times" charset="0"/>
              </a:rPr>
              <a:pPr/>
              <a:t>36</a:t>
            </a:fld>
            <a:endParaRPr lang="en-US" sz="1400">
              <a:latin typeface="Times" charset="0"/>
            </a:endParaRPr>
          </a:p>
        </p:txBody>
      </p:sp>
      <p:sp>
        <p:nvSpPr>
          <p:cNvPr id="81923"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Misorientations</a:t>
            </a:r>
          </a:p>
        </p:txBody>
      </p:sp>
      <p:sp>
        <p:nvSpPr>
          <p:cNvPr id="81924" name="Rectangle 3"/>
          <p:cNvSpPr>
            <a:spLocks noGrp="1" noChangeArrowheads="1"/>
          </p:cNvSpPr>
          <p:nvPr>
            <p:ph type="body" sz="half" idx="1"/>
          </p:nvPr>
        </p:nvSpPr>
        <p:spPr>
          <a:ln>
            <a:solidFill>
              <a:srgbClr val="CC0000"/>
            </a:solidFill>
            <a:miter lim="800000"/>
            <a:headEnd/>
            <a:tailEnd/>
          </a:ln>
        </p:spPr>
        <p:txBody>
          <a:bodyPr/>
          <a:lstStyle/>
          <a:p>
            <a:r>
              <a:rPr lang="en-US">
                <a:latin typeface="Arial" charset="0"/>
                <a:ea typeface="ＭＳ Ｐゴシック" charset="0"/>
                <a:cs typeface="ＭＳ Ｐゴシック" charset="0"/>
              </a:rPr>
              <a:t>Misorientations</a:t>
            </a:r>
            <a:r>
              <a:rPr lang="en-US" sz="2400">
                <a:latin typeface="Arial" charset="0"/>
                <a:ea typeface="ＭＳ Ｐゴシック" charset="0"/>
                <a:cs typeface="ＭＳ Ｐゴシック" charset="0"/>
              </a:rPr>
              <a:t>:</a:t>
            </a:r>
            <a:br>
              <a:rPr lang="en-US" sz="2400">
                <a:latin typeface="Arial" charset="0"/>
                <a:ea typeface="ＭＳ Ｐゴシック" charset="0"/>
                <a:cs typeface="ＭＳ Ｐゴシック" charset="0"/>
              </a:rPr>
            </a:br>
            <a:r>
              <a:rPr lang="en-US" sz="2400">
                <a:latin typeface="Arial" charset="0"/>
                <a:ea typeface="ＭＳ Ｐゴシック" charset="0"/>
                <a:cs typeface="ＭＳ Ｐゴシック" charset="0"/>
              </a:rPr>
              <a:t> </a:t>
            </a:r>
            <a:r>
              <a:rPr lang="en-US" sz="3200">
                <a:solidFill>
                  <a:srgbClr val="FF0000"/>
                </a:solidFill>
                <a:latin typeface="Times New Roman" charset="0"/>
                <a:ea typeface="ＭＳ Ｐゴシック" charset="0"/>
                <a:cs typeface="ＭＳ Ｐゴシック" charset="0"/>
              </a:rPr>
              <a:t>∆g=g</a:t>
            </a:r>
            <a:r>
              <a:rPr lang="en-US" sz="3200" baseline="-25000">
                <a:solidFill>
                  <a:srgbClr val="FF0000"/>
                </a:solidFill>
                <a:latin typeface="Times New Roman" charset="0"/>
                <a:ea typeface="ＭＳ Ｐゴシック" charset="0"/>
                <a:cs typeface="ＭＳ Ｐゴシック" charset="0"/>
              </a:rPr>
              <a:t>B</a:t>
            </a:r>
            <a:r>
              <a:rPr lang="en-US" sz="3200">
                <a:solidFill>
                  <a:srgbClr val="FF0000"/>
                </a:solidFill>
                <a:latin typeface="Times New Roman" charset="0"/>
                <a:ea typeface="ＭＳ Ｐゴシック" charset="0"/>
                <a:cs typeface="ＭＳ Ｐゴシック" charset="0"/>
              </a:rPr>
              <a:t>g</a:t>
            </a:r>
            <a:r>
              <a:rPr lang="en-US" sz="3200" baseline="-25000">
                <a:solidFill>
                  <a:srgbClr val="FF0000"/>
                </a:solidFill>
                <a:latin typeface="Times New Roman" charset="0"/>
                <a:ea typeface="ＭＳ Ｐゴシック" charset="0"/>
                <a:cs typeface="ＭＳ Ｐゴシック" charset="0"/>
              </a:rPr>
              <a:t>A</a:t>
            </a:r>
            <a:r>
              <a:rPr lang="en-US" sz="4000" baseline="30000">
                <a:solidFill>
                  <a:srgbClr val="FF0000"/>
                </a:solidFill>
                <a:latin typeface="Times New Roman" charset="0"/>
                <a:ea typeface="ＭＳ Ｐゴシック" charset="0"/>
                <a:cs typeface="ＭＳ Ｐゴシック" charset="0"/>
              </a:rPr>
              <a:t>-1</a:t>
            </a:r>
            <a:r>
              <a:rPr lang="en-US" sz="4000">
                <a:solidFill>
                  <a:srgbClr val="FF0000"/>
                </a:solidFill>
                <a:latin typeface="Times New Roman" charset="0"/>
                <a:ea typeface="ＭＳ Ｐゴシック" charset="0"/>
                <a:cs typeface="ＭＳ Ｐゴシック" charset="0"/>
              </a:rPr>
              <a:t>;</a:t>
            </a:r>
            <a:br>
              <a:rPr lang="en-US" sz="4000" baseline="30000">
                <a:solidFill>
                  <a:srgbClr val="FF0000"/>
                </a:solidFill>
                <a:latin typeface="Arial" charset="0"/>
                <a:ea typeface="ＭＳ Ｐゴシック" charset="0"/>
                <a:cs typeface="ＭＳ Ｐゴシック" charset="0"/>
              </a:rPr>
            </a:br>
            <a:r>
              <a:rPr lang="en-US">
                <a:latin typeface="Arial" charset="0"/>
                <a:ea typeface="ＭＳ Ｐゴシック" charset="0"/>
                <a:cs typeface="ＭＳ Ｐゴシック" charset="0"/>
              </a:rPr>
              <a:t>transform from crystal axes of grain A back to the reference axes, and then transform </a:t>
            </a:r>
            <a:r>
              <a:rPr lang="en-US" i="1">
                <a:latin typeface="Arial" charset="0"/>
                <a:ea typeface="ＭＳ Ｐゴシック" charset="0"/>
                <a:cs typeface="ＭＳ Ｐゴシック" charset="0"/>
              </a:rPr>
              <a:t>to</a:t>
            </a:r>
            <a:r>
              <a:rPr lang="en-US">
                <a:latin typeface="Arial" charset="0"/>
                <a:ea typeface="ＭＳ Ｐゴシック" charset="0"/>
                <a:cs typeface="ＭＳ Ｐゴシック" charset="0"/>
              </a:rPr>
              <a:t> the axes of grain B.</a:t>
            </a:r>
            <a:endParaRPr lang="en-US" sz="3200" baseline="30000">
              <a:solidFill>
                <a:srgbClr val="FF0000"/>
              </a:solidFill>
              <a:latin typeface="Arial" charset="0"/>
              <a:ea typeface="ＭＳ Ｐゴシック" charset="0"/>
              <a:cs typeface="ＭＳ Ｐゴシック" charset="0"/>
            </a:endParaRPr>
          </a:p>
        </p:txBody>
      </p:sp>
      <p:sp>
        <p:nvSpPr>
          <p:cNvPr id="81925" name="Rectangle 4"/>
          <p:cNvSpPr>
            <a:spLocks noGrp="1" noChangeArrowheads="1"/>
          </p:cNvSpPr>
          <p:nvPr>
            <p:ph type="body" sz="half" idx="2"/>
          </p:nvPr>
        </p:nvSpPr>
        <p:spPr>
          <a:ln>
            <a:solidFill>
              <a:schemeClr val="accent2"/>
            </a:solidFill>
            <a:miter lim="800000"/>
            <a:headEnd/>
            <a:tailEnd/>
          </a:ln>
        </p:spPr>
        <p:txBody>
          <a:bodyPr/>
          <a:lstStyle/>
          <a:p>
            <a:r>
              <a:rPr lang="en-US">
                <a:latin typeface="Arial" charset="0"/>
                <a:ea typeface="ＭＳ Ｐゴシック" charset="0"/>
                <a:cs typeface="ＭＳ Ｐゴシック" charset="0"/>
              </a:rPr>
              <a:t>Misorientations</a:t>
            </a:r>
            <a:r>
              <a:rPr lang="en-US" sz="2400">
                <a:latin typeface="Arial" charset="0"/>
                <a:ea typeface="ＭＳ Ｐゴシック" charset="0"/>
                <a:cs typeface="ＭＳ Ｐゴシック" charset="0"/>
              </a:rPr>
              <a:t>:</a:t>
            </a:r>
            <a:br>
              <a:rPr lang="en-US" sz="2400">
                <a:latin typeface="Arial" charset="0"/>
                <a:ea typeface="ＭＳ Ｐゴシック" charset="0"/>
                <a:cs typeface="ＭＳ Ｐゴシック" charset="0"/>
              </a:rPr>
            </a:br>
            <a:r>
              <a:rPr lang="en-US" sz="2400">
                <a:latin typeface="Arial" charset="0"/>
                <a:ea typeface="ＭＳ Ｐゴシック" charset="0"/>
                <a:cs typeface="ＭＳ Ｐゴシック" charset="0"/>
              </a:rPr>
              <a:t> </a:t>
            </a:r>
            <a:r>
              <a:rPr lang="en-US" sz="3200">
                <a:solidFill>
                  <a:schemeClr val="accent2"/>
                </a:solidFill>
                <a:latin typeface="Times New Roman" charset="0"/>
                <a:ea typeface="ＭＳ Ｐゴシック" charset="0"/>
                <a:cs typeface="ＭＳ Ｐゴシック" charset="0"/>
              </a:rPr>
              <a:t>∆g=g</a:t>
            </a:r>
            <a:r>
              <a:rPr lang="en-US" sz="3200" baseline="-25000">
                <a:solidFill>
                  <a:schemeClr val="accent2"/>
                </a:solidFill>
                <a:latin typeface="Times New Roman" charset="0"/>
                <a:ea typeface="ＭＳ Ｐゴシック" charset="0"/>
                <a:cs typeface="ＭＳ Ｐゴシック" charset="0"/>
              </a:rPr>
              <a:t>B</a:t>
            </a:r>
            <a:r>
              <a:rPr lang="en-US" sz="3200">
                <a:solidFill>
                  <a:schemeClr val="accent2"/>
                </a:solidFill>
                <a:latin typeface="Times New Roman" charset="0"/>
                <a:ea typeface="ＭＳ Ｐゴシック" charset="0"/>
                <a:cs typeface="ＭＳ Ｐゴシック" charset="0"/>
              </a:rPr>
              <a:t>g</a:t>
            </a:r>
            <a:r>
              <a:rPr lang="en-US" sz="3200" baseline="-25000">
                <a:solidFill>
                  <a:schemeClr val="accent2"/>
                </a:solidFill>
                <a:latin typeface="Times New Roman" charset="0"/>
                <a:ea typeface="ＭＳ Ｐゴシック" charset="0"/>
                <a:cs typeface="ＭＳ Ｐゴシック" charset="0"/>
              </a:rPr>
              <a:t>A</a:t>
            </a:r>
            <a:r>
              <a:rPr lang="en-US" sz="4000" baseline="30000">
                <a:solidFill>
                  <a:schemeClr val="accent2"/>
                </a:solidFill>
                <a:latin typeface="Times New Roman" charset="0"/>
                <a:ea typeface="ＭＳ Ｐゴシック" charset="0"/>
                <a:cs typeface="ＭＳ Ｐゴシック" charset="0"/>
              </a:rPr>
              <a:t>-1</a:t>
            </a:r>
            <a:r>
              <a:rPr lang="en-US" sz="3200">
                <a:solidFill>
                  <a:schemeClr val="accent2"/>
                </a:solidFill>
                <a:latin typeface="Times New Roman" charset="0"/>
                <a:ea typeface="ＭＳ Ｐゴシック" charset="0"/>
                <a:cs typeface="ＭＳ Ｐゴシック" charset="0"/>
              </a:rPr>
              <a:t>;</a:t>
            </a:r>
            <a:br>
              <a:rPr lang="en-US" sz="4000" baseline="30000">
                <a:solidFill>
                  <a:srgbClr val="FF0000"/>
                </a:solidFill>
                <a:latin typeface="Arial" charset="0"/>
                <a:ea typeface="ＭＳ Ｐゴシック" charset="0"/>
                <a:cs typeface="ＭＳ Ｐゴシック" charset="0"/>
              </a:rPr>
            </a:br>
            <a:r>
              <a:rPr lang="en-US">
                <a:latin typeface="Arial" charset="0"/>
                <a:ea typeface="ＭＳ Ｐゴシック" charset="0"/>
                <a:cs typeface="ＭＳ Ｐゴシック" charset="0"/>
              </a:rPr>
              <a:t>the net rotation </a:t>
            </a:r>
            <a:r>
              <a:rPr lang="en-US" i="1">
                <a:latin typeface="Arial" charset="0"/>
                <a:ea typeface="ＭＳ Ｐゴシック" charset="0"/>
                <a:cs typeface="ＭＳ Ｐゴシック" charset="0"/>
              </a:rPr>
              <a:t>from </a:t>
            </a:r>
            <a:r>
              <a:rPr lang="en-US">
                <a:latin typeface="Arial" charset="0"/>
                <a:ea typeface="ＭＳ Ｐゴシック" charset="0"/>
                <a:cs typeface="ＭＳ Ｐゴシック" charset="0"/>
              </a:rPr>
              <a:t>A </a:t>
            </a:r>
            <a:r>
              <a:rPr lang="en-US" i="1">
                <a:latin typeface="Arial" charset="0"/>
                <a:ea typeface="ＭＳ Ｐゴシック" charset="0"/>
                <a:cs typeface="ＭＳ Ｐゴシック" charset="0"/>
              </a:rPr>
              <a:t>to </a:t>
            </a:r>
            <a:r>
              <a:rPr lang="en-US">
                <a:latin typeface="Arial" charset="0"/>
                <a:ea typeface="ＭＳ Ｐゴシック" charset="0"/>
                <a:cs typeface="ＭＳ Ｐゴシック" charset="0"/>
              </a:rPr>
              <a:t>B is: rotate first </a:t>
            </a:r>
            <a:r>
              <a:rPr lang="en-US" i="1">
                <a:latin typeface="Arial" charset="0"/>
                <a:ea typeface="ＭＳ Ｐゴシック" charset="0"/>
                <a:cs typeface="ＭＳ Ｐゴシック" charset="0"/>
              </a:rPr>
              <a:t>back from </a:t>
            </a:r>
            <a:r>
              <a:rPr lang="en-US">
                <a:latin typeface="Arial" charset="0"/>
                <a:ea typeface="ＭＳ Ｐゴシック" charset="0"/>
                <a:cs typeface="ＭＳ Ｐゴシック" charset="0"/>
              </a:rPr>
              <a:t>the position of grain A and then rotate </a:t>
            </a:r>
            <a:r>
              <a:rPr lang="en-US" i="1">
                <a:latin typeface="Arial" charset="0"/>
                <a:ea typeface="ＭＳ Ｐゴシック" charset="0"/>
                <a:cs typeface="ＭＳ Ｐゴシック" charset="0"/>
              </a:rPr>
              <a:t>to </a:t>
            </a:r>
            <a:r>
              <a:rPr lang="en-US">
                <a:latin typeface="Arial" charset="0"/>
                <a:ea typeface="ＭＳ Ｐゴシック" charset="0"/>
                <a:cs typeface="ＭＳ Ｐゴシック" charset="0"/>
              </a:rPr>
              <a:t>the position of grain B.</a:t>
            </a:r>
          </a:p>
        </p:txBody>
      </p:sp>
      <p:sp>
        <p:nvSpPr>
          <p:cNvPr id="81926" name="Text Box 5"/>
          <p:cNvSpPr txBox="1">
            <a:spLocks noChangeArrowheads="1"/>
          </p:cNvSpPr>
          <p:nvPr/>
        </p:nvSpPr>
        <p:spPr bwMode="auto">
          <a:xfrm>
            <a:off x="685800" y="5965825"/>
            <a:ext cx="75168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1400">
                <a:solidFill>
                  <a:srgbClr val="FF0000"/>
                </a:solidFill>
                <a:latin typeface="Times" charset="0"/>
              </a:rPr>
              <a:t>Passive Rotations (Axis Transformations)</a:t>
            </a:r>
            <a:r>
              <a:rPr lang="en-US" sz="1400">
                <a:latin typeface="Times" charset="0"/>
              </a:rPr>
              <a:t>			</a:t>
            </a:r>
            <a:r>
              <a:rPr lang="en-US" sz="1400">
                <a:solidFill>
                  <a:schemeClr val="accent2"/>
                </a:solidFill>
                <a:latin typeface="Times" charset="0"/>
              </a:rPr>
              <a:t>Active (Vector) Rotations</a:t>
            </a:r>
            <a:endParaRPr lang="en-US" sz="1400">
              <a:latin typeface="Times"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111BD676-829D-1F44-9F2C-F3D88D203933}" type="slidenum">
              <a:rPr lang="en-US" sz="1400">
                <a:latin typeface="Times" charset="0"/>
              </a:rPr>
              <a:pPr/>
              <a:t>37</a:t>
            </a:fld>
            <a:endParaRPr lang="en-US" sz="1400">
              <a:latin typeface="Times" charset="0"/>
            </a:endParaRPr>
          </a:p>
        </p:txBody>
      </p:sp>
      <p:sp>
        <p:nvSpPr>
          <p:cNvPr id="83972"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Notation</a:t>
            </a:r>
          </a:p>
        </p:txBody>
      </p:sp>
      <p:sp>
        <p:nvSpPr>
          <p:cNvPr id="83973" name="Rectangle 3"/>
          <p:cNvSpPr>
            <a:spLocks noGrp="1" noChangeArrowheads="1"/>
          </p:cNvSpPr>
          <p:nvPr>
            <p:ph type="body" sz="half" idx="1"/>
          </p:nvPr>
        </p:nvSpPr>
        <p:spPr>
          <a:xfrm>
            <a:off x="685800" y="1371600"/>
            <a:ext cx="3886200" cy="4953000"/>
          </a:xfrm>
          <a:ln>
            <a:solidFill>
              <a:srgbClr val="CC0000"/>
            </a:solidFill>
            <a:miter lim="800000"/>
            <a:headEnd/>
            <a:tailEnd/>
          </a:ln>
        </p:spPr>
        <p:txBody>
          <a:bodyPr/>
          <a:lstStyle/>
          <a:p>
            <a:pPr>
              <a:lnSpc>
                <a:spcPct val="90000"/>
              </a:lnSpc>
            </a:pPr>
            <a:r>
              <a:rPr lang="en-US" sz="3200">
                <a:latin typeface="Arial" charset="0"/>
                <a:ea typeface="ＭＳ Ｐゴシック" charset="0"/>
                <a:cs typeface="ＭＳ Ｐゴシック" charset="0"/>
              </a:rPr>
              <a:t>In some texts, misorientation formed from axis transformations is written with a tilde.</a:t>
            </a:r>
            <a:br>
              <a:rPr lang="en-US" sz="3200">
                <a:latin typeface="Arial" charset="0"/>
                <a:ea typeface="ＭＳ Ｐゴシック" charset="0"/>
                <a:cs typeface="ＭＳ Ｐゴシック" charset="0"/>
              </a:rPr>
            </a:br>
            <a:endParaRPr lang="en-US" sz="3200">
              <a:latin typeface="Arial" charset="0"/>
              <a:ea typeface="ＭＳ Ｐゴシック" charset="0"/>
              <a:cs typeface="ＭＳ Ｐゴシック" charset="0"/>
            </a:endParaRPr>
          </a:p>
          <a:p>
            <a:pPr>
              <a:lnSpc>
                <a:spcPct val="90000"/>
              </a:lnSpc>
            </a:pPr>
            <a:r>
              <a:rPr lang="en-US" sz="3200">
                <a:latin typeface="Arial" charset="0"/>
                <a:ea typeface="ＭＳ Ｐゴシック" charset="0"/>
                <a:cs typeface="ＭＳ Ｐゴシック" charset="0"/>
              </a:rPr>
              <a:t>Standard A-&gt;B transformation is expressed in </a:t>
            </a:r>
            <a:r>
              <a:rPr lang="en-US" sz="3200" i="1">
                <a:latin typeface="Arial" charset="0"/>
                <a:ea typeface="ＭＳ Ｐゴシック" charset="0"/>
                <a:cs typeface="ＭＳ Ｐゴシック" charset="0"/>
              </a:rPr>
              <a:t>crystal</a:t>
            </a:r>
            <a:r>
              <a:rPr lang="en-US" sz="3200">
                <a:latin typeface="Arial" charset="0"/>
                <a:ea typeface="ＭＳ Ｐゴシック" charset="0"/>
                <a:cs typeface="ＭＳ Ｐゴシック" charset="0"/>
              </a:rPr>
              <a:t> axes.</a:t>
            </a:r>
          </a:p>
        </p:txBody>
      </p:sp>
      <p:sp>
        <p:nvSpPr>
          <p:cNvPr id="83974" name="Rectangle 4"/>
          <p:cNvSpPr>
            <a:spLocks noGrp="1" noChangeArrowheads="1"/>
          </p:cNvSpPr>
          <p:nvPr>
            <p:ph type="body" sz="half" idx="2"/>
          </p:nvPr>
        </p:nvSpPr>
        <p:spPr>
          <a:ln>
            <a:solidFill>
              <a:schemeClr val="accent2"/>
            </a:solidFill>
            <a:miter lim="800000"/>
            <a:headEnd/>
            <a:tailEnd/>
          </a:ln>
        </p:spPr>
        <p:txBody>
          <a:bodyPr/>
          <a:lstStyle/>
          <a:p>
            <a:r>
              <a:rPr lang="en-US">
                <a:latin typeface="Arial" charset="0"/>
                <a:ea typeface="ＭＳ Ｐゴシック" charset="0"/>
                <a:cs typeface="ＭＳ Ｐゴシック" charset="0"/>
              </a:rPr>
              <a:t>You must verify from the context which type of misorientation is discussed in a text!</a:t>
            </a:r>
          </a:p>
          <a:p>
            <a:r>
              <a:rPr lang="en-US">
                <a:latin typeface="Arial" charset="0"/>
                <a:ea typeface="ＭＳ Ｐゴシック" charset="0"/>
                <a:cs typeface="ＭＳ Ｐゴシック" charset="0"/>
              </a:rPr>
              <a:t>Standard A-&gt;B rotation is expressed in </a:t>
            </a:r>
            <a:r>
              <a:rPr lang="en-US" i="1">
                <a:latin typeface="Arial" charset="0"/>
                <a:ea typeface="ＭＳ Ｐゴシック" charset="0"/>
                <a:cs typeface="ＭＳ Ｐゴシック" charset="0"/>
              </a:rPr>
              <a:t>sample</a:t>
            </a:r>
            <a:r>
              <a:rPr lang="en-US">
                <a:latin typeface="Arial" charset="0"/>
                <a:ea typeface="ＭＳ Ｐゴシック" charset="0"/>
                <a:cs typeface="ＭＳ Ｐゴシック" charset="0"/>
              </a:rPr>
              <a:t> axes.</a:t>
            </a:r>
          </a:p>
        </p:txBody>
      </p:sp>
      <p:graphicFrame>
        <p:nvGraphicFramePr>
          <p:cNvPr id="83970" name="Object 2"/>
          <p:cNvGraphicFramePr>
            <a:graphicFrameLocks noChangeAspect="1"/>
          </p:cNvGraphicFramePr>
          <p:nvPr/>
        </p:nvGraphicFramePr>
        <p:xfrm>
          <a:off x="2095500" y="3581400"/>
          <a:ext cx="711200" cy="622300"/>
        </p:xfrm>
        <a:graphic>
          <a:graphicData uri="http://schemas.openxmlformats.org/presentationml/2006/ole">
            <mc:AlternateContent xmlns:mc="http://schemas.openxmlformats.org/markup-compatibility/2006">
              <mc:Choice xmlns:v="urn:schemas-microsoft-com:vml" Requires="v">
                <p:oleObj name="Equation" r:id="rId3" imgW="203200" imgH="177800" progId="Equation.3">
                  <p:embed/>
                </p:oleObj>
              </mc:Choice>
              <mc:Fallback>
                <p:oleObj name="Equation" r:id="rId3" imgW="203200" imgH="177800" progId="Equation.3">
                  <p:embed/>
                  <p:pic>
                    <p:nvPicPr>
                      <p:cNvPr id="8397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0" y="3581400"/>
                        <a:ext cx="711200" cy="622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975" name="Text Box 6"/>
          <p:cNvSpPr txBox="1">
            <a:spLocks noChangeArrowheads="1"/>
          </p:cNvSpPr>
          <p:nvPr/>
        </p:nvSpPr>
        <p:spPr bwMode="auto">
          <a:xfrm>
            <a:off x="685800" y="6324600"/>
            <a:ext cx="75168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1400">
                <a:solidFill>
                  <a:srgbClr val="FF0000"/>
                </a:solidFill>
                <a:latin typeface="Times" charset="0"/>
              </a:rPr>
              <a:t>Passive Rotations (Axis Transformations)</a:t>
            </a:r>
            <a:r>
              <a:rPr lang="en-US" sz="1400">
                <a:latin typeface="Times" charset="0"/>
              </a:rPr>
              <a:t>			</a:t>
            </a:r>
            <a:r>
              <a:rPr lang="en-US" sz="1400">
                <a:solidFill>
                  <a:schemeClr val="accent2"/>
                </a:solidFill>
                <a:latin typeface="Times" charset="0"/>
              </a:rPr>
              <a:t>Active (Vector) Rotations</a:t>
            </a:r>
            <a:endParaRPr lang="en-US" sz="1400">
              <a:latin typeface="Times"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B67829C9-48B7-8E4C-9789-262EF2081228}" type="slidenum">
              <a:rPr lang="en-US" sz="1400">
                <a:latin typeface="Times" charset="0"/>
              </a:rPr>
              <a:pPr/>
              <a:t>38</a:t>
            </a:fld>
            <a:endParaRPr lang="en-US" sz="1400">
              <a:latin typeface="Times" charset="0"/>
            </a:endParaRPr>
          </a:p>
        </p:txBody>
      </p:sp>
      <p:sp>
        <p:nvSpPr>
          <p:cNvPr id="86019"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Misorientation+Symmetry</a:t>
            </a:r>
          </a:p>
        </p:txBody>
      </p:sp>
      <p:sp>
        <p:nvSpPr>
          <p:cNvPr id="86020" name="Rectangle 3"/>
          <p:cNvSpPr>
            <a:spLocks noGrp="1" noChangeArrowheads="1"/>
          </p:cNvSpPr>
          <p:nvPr>
            <p:ph type="body" sz="half" idx="1"/>
          </p:nvPr>
        </p:nvSpPr>
        <p:spPr/>
        <p:txBody>
          <a:bodyPr/>
          <a:lstStyle/>
          <a:p>
            <a:r>
              <a:rPr lang="en-US" dirty="0">
                <a:solidFill>
                  <a:srgbClr val="FF0000"/>
                </a:solidFill>
                <a:latin typeface="Times New Roman" charset="0"/>
                <a:ea typeface="ＭＳ Ｐゴシック" charset="0"/>
                <a:cs typeface="ＭＳ Ｐゴシック" charset="0"/>
              </a:rPr>
              <a:t>∆g=</a:t>
            </a:r>
            <a:br>
              <a:rPr lang="en-US" dirty="0">
                <a:solidFill>
                  <a:srgbClr val="FF0000"/>
                </a:solidFill>
                <a:latin typeface="Times New Roman" charset="0"/>
                <a:ea typeface="ＭＳ Ｐゴシック" charset="0"/>
                <a:cs typeface="ＭＳ Ｐゴシック" charset="0"/>
              </a:rPr>
            </a:br>
            <a:r>
              <a:rPr lang="en-US" dirty="0">
                <a:solidFill>
                  <a:srgbClr val="FF0000"/>
                </a:solidFill>
                <a:latin typeface="Times New Roman" charset="0"/>
                <a:ea typeface="ＭＳ Ｐゴシック" charset="0"/>
                <a:cs typeface="ＭＳ Ｐゴシック" charset="0"/>
              </a:rPr>
              <a:t>(</a:t>
            </a:r>
            <a:r>
              <a:rPr lang="en-US" i="1" dirty="0" err="1">
                <a:solidFill>
                  <a:srgbClr val="FF0000"/>
                </a:solidFill>
                <a:latin typeface="Times New Roman" charset="0"/>
                <a:ea typeface="ＭＳ Ｐゴシック" charset="0"/>
                <a:cs typeface="ＭＳ Ｐゴシック" charset="0"/>
              </a:rPr>
              <a:t>O</a:t>
            </a:r>
            <a:r>
              <a:rPr lang="en-US" i="1" baseline="-25000" dirty="0" err="1">
                <a:solidFill>
                  <a:srgbClr val="FF0000"/>
                </a:solidFill>
                <a:latin typeface="Times New Roman" charset="0"/>
                <a:ea typeface="ＭＳ Ｐゴシック" charset="0"/>
                <a:cs typeface="ＭＳ Ｐゴシック" charset="0"/>
              </a:rPr>
              <a:t>c</a:t>
            </a:r>
            <a:r>
              <a:rPr lang="en-US" i="1" baseline="-25000" dirty="0">
                <a:solidFill>
                  <a:srgbClr val="FF0000"/>
                </a:solidFill>
                <a:latin typeface="Times New Roman" charset="0"/>
                <a:ea typeface="ＭＳ Ｐゴシック" charset="0"/>
                <a:cs typeface="ＭＳ Ｐゴシック" charset="0"/>
              </a:rPr>
              <a:t> </a:t>
            </a:r>
            <a:r>
              <a:rPr lang="en-US" dirty="0" err="1">
                <a:solidFill>
                  <a:srgbClr val="FF0000"/>
                </a:solidFill>
                <a:latin typeface="Times New Roman" charset="0"/>
                <a:ea typeface="ＭＳ Ｐゴシック" charset="0"/>
                <a:cs typeface="ＭＳ Ｐゴシック" charset="0"/>
              </a:rPr>
              <a:t>g</a:t>
            </a:r>
            <a:r>
              <a:rPr lang="en-US" baseline="-25000" dirty="0" err="1">
                <a:solidFill>
                  <a:srgbClr val="FF0000"/>
                </a:solidFill>
                <a:latin typeface="Times New Roman" charset="0"/>
                <a:ea typeface="ＭＳ Ｐゴシック" charset="0"/>
                <a:cs typeface="ＭＳ Ｐゴシック" charset="0"/>
              </a:rPr>
              <a:t>B</a:t>
            </a:r>
            <a:r>
              <a:rPr lang="en-US" dirty="0">
                <a:solidFill>
                  <a:srgbClr val="FF0000"/>
                </a:solidFill>
                <a:latin typeface="Times New Roman" charset="0"/>
                <a:ea typeface="ＭＳ Ｐゴシック" charset="0"/>
                <a:cs typeface="ＭＳ Ｐゴシック" charset="0"/>
              </a:rPr>
              <a:t>)(</a:t>
            </a:r>
            <a:r>
              <a:rPr lang="en-US" i="1" dirty="0" err="1">
                <a:solidFill>
                  <a:srgbClr val="FF0000"/>
                </a:solidFill>
                <a:latin typeface="Times New Roman" charset="0"/>
                <a:ea typeface="ＭＳ Ｐゴシック" charset="0"/>
                <a:cs typeface="ＭＳ Ｐゴシック" charset="0"/>
              </a:rPr>
              <a:t>O</a:t>
            </a:r>
            <a:r>
              <a:rPr lang="en-US" i="1" baseline="-25000" dirty="0" err="1">
                <a:solidFill>
                  <a:srgbClr val="FF0000"/>
                </a:solidFill>
                <a:latin typeface="Times New Roman" charset="0"/>
                <a:ea typeface="ＭＳ Ｐゴシック" charset="0"/>
                <a:cs typeface="ＭＳ Ｐゴシック" charset="0"/>
              </a:rPr>
              <a:t>c</a:t>
            </a:r>
            <a:r>
              <a:rPr lang="en-US" i="1" baseline="-25000" dirty="0">
                <a:solidFill>
                  <a:srgbClr val="FF0000"/>
                </a:solidFill>
                <a:latin typeface="Times New Roman" charset="0"/>
                <a:ea typeface="ＭＳ Ｐゴシック" charset="0"/>
                <a:cs typeface="ＭＳ Ｐゴシック" charset="0"/>
              </a:rPr>
              <a:t> </a:t>
            </a:r>
            <a:r>
              <a:rPr lang="en-US" dirty="0" err="1">
                <a:solidFill>
                  <a:srgbClr val="FF0000"/>
                </a:solidFill>
                <a:latin typeface="Times New Roman" charset="0"/>
                <a:ea typeface="ＭＳ Ｐゴシック" charset="0"/>
                <a:cs typeface="ＭＳ Ｐゴシック" charset="0"/>
              </a:rPr>
              <a:t>g</a:t>
            </a:r>
            <a:r>
              <a:rPr lang="en-US" baseline="-25000" dirty="0" err="1">
                <a:solidFill>
                  <a:srgbClr val="FF0000"/>
                </a:solidFill>
                <a:latin typeface="Times New Roman" charset="0"/>
                <a:ea typeface="ＭＳ Ｐゴシック" charset="0"/>
                <a:cs typeface="ＭＳ Ｐゴシック" charset="0"/>
              </a:rPr>
              <a:t>A</a:t>
            </a:r>
            <a:r>
              <a:rPr lang="en-US" dirty="0">
                <a:solidFill>
                  <a:srgbClr val="FF0000"/>
                </a:solidFill>
                <a:latin typeface="Times New Roman" charset="0"/>
                <a:ea typeface="ＭＳ Ｐゴシック" charset="0"/>
                <a:cs typeface="ＭＳ Ｐゴシック" charset="0"/>
              </a:rPr>
              <a:t>)</a:t>
            </a:r>
            <a:r>
              <a:rPr lang="en-US" baseline="30000" dirty="0">
                <a:solidFill>
                  <a:srgbClr val="FF0000"/>
                </a:solidFill>
                <a:latin typeface="Times New Roman" charset="0"/>
                <a:ea typeface="ＭＳ Ｐゴシック" charset="0"/>
                <a:cs typeface="ＭＳ Ｐゴシック" charset="0"/>
              </a:rPr>
              <a:t>-1</a:t>
            </a:r>
            <a:br>
              <a:rPr lang="en-US" baseline="30000" dirty="0">
                <a:solidFill>
                  <a:srgbClr val="FF0000"/>
                </a:solidFill>
                <a:latin typeface="Times New Roman" charset="0"/>
                <a:ea typeface="ＭＳ Ｐゴシック" charset="0"/>
                <a:cs typeface="ＭＳ Ｐゴシック" charset="0"/>
              </a:rPr>
            </a:br>
            <a:r>
              <a:rPr lang="en-US" dirty="0">
                <a:solidFill>
                  <a:srgbClr val="FF0000"/>
                </a:solidFill>
                <a:latin typeface="Times New Roman" charset="0"/>
                <a:ea typeface="ＭＳ Ｐゴシック" charset="0"/>
                <a:cs typeface="ＭＳ Ｐゴシック" charset="0"/>
              </a:rPr>
              <a:t>= </a:t>
            </a:r>
            <a:r>
              <a:rPr lang="en-US" i="1" dirty="0">
                <a:solidFill>
                  <a:srgbClr val="FF0000"/>
                </a:solidFill>
                <a:latin typeface="Times New Roman" charset="0"/>
                <a:ea typeface="ＭＳ Ｐゴシック" charset="0"/>
                <a:cs typeface="ＭＳ Ｐゴシック" charset="0"/>
              </a:rPr>
              <a:t>O</a:t>
            </a:r>
            <a:r>
              <a:rPr lang="en-US" i="1" baseline="-25000" dirty="0">
                <a:solidFill>
                  <a:srgbClr val="FF0000"/>
                </a:solidFill>
                <a:latin typeface="Times New Roman" charset="0"/>
                <a:ea typeface="ＭＳ Ｐゴシック" charset="0"/>
                <a:cs typeface="ＭＳ Ｐゴシック" charset="0"/>
              </a:rPr>
              <a:t>c</a:t>
            </a:r>
            <a:r>
              <a:rPr lang="en-US" dirty="0">
                <a:solidFill>
                  <a:srgbClr val="FF0000"/>
                </a:solidFill>
                <a:latin typeface="Times New Roman" charset="0"/>
                <a:ea typeface="ＭＳ Ｐゴシック" charset="0"/>
                <a:cs typeface="ＭＳ Ｐゴシック" charset="0"/>
              </a:rPr>
              <a:t>g</a:t>
            </a:r>
            <a:r>
              <a:rPr lang="en-US" baseline="-25000" dirty="0">
                <a:solidFill>
                  <a:srgbClr val="FF0000"/>
                </a:solidFill>
                <a:latin typeface="Times New Roman" charset="0"/>
                <a:ea typeface="ＭＳ Ｐゴシック" charset="0"/>
                <a:cs typeface="ＭＳ Ｐゴシック" charset="0"/>
              </a:rPr>
              <a:t>B</a:t>
            </a:r>
            <a:r>
              <a:rPr lang="en-US" dirty="0">
                <a:solidFill>
                  <a:srgbClr val="FF0000"/>
                </a:solidFill>
                <a:latin typeface="Times New Roman" charset="0"/>
                <a:ea typeface="ＭＳ Ｐゴシック" charset="0"/>
                <a:cs typeface="ＭＳ Ｐゴシック" charset="0"/>
              </a:rPr>
              <a:t>g</a:t>
            </a:r>
            <a:r>
              <a:rPr lang="en-US" baseline="-25000" dirty="0">
                <a:solidFill>
                  <a:srgbClr val="FF0000"/>
                </a:solidFill>
                <a:latin typeface="Times New Roman" charset="0"/>
                <a:ea typeface="ＭＳ Ｐゴシック" charset="0"/>
                <a:cs typeface="ＭＳ Ｐゴシック" charset="0"/>
              </a:rPr>
              <a:t>A</a:t>
            </a:r>
            <a:r>
              <a:rPr lang="en-US" baseline="30000" dirty="0">
                <a:solidFill>
                  <a:srgbClr val="FF0000"/>
                </a:solidFill>
                <a:latin typeface="Times New Roman" charset="0"/>
                <a:ea typeface="ＭＳ Ｐゴシック" charset="0"/>
                <a:cs typeface="ＭＳ Ｐゴシック" charset="0"/>
              </a:rPr>
              <a:t>-1</a:t>
            </a:r>
            <a:r>
              <a:rPr lang="en-US" i="1" dirty="0">
                <a:solidFill>
                  <a:srgbClr val="FF0000"/>
                </a:solidFill>
                <a:latin typeface="Times New Roman" charset="0"/>
                <a:ea typeface="ＭＳ Ｐゴシック" charset="0"/>
                <a:cs typeface="ＭＳ Ｐゴシック" charset="0"/>
              </a:rPr>
              <a:t>O</a:t>
            </a:r>
            <a:r>
              <a:rPr lang="en-US" i="1" baseline="-25000" dirty="0">
                <a:solidFill>
                  <a:srgbClr val="FF0000"/>
                </a:solidFill>
                <a:latin typeface="Times New Roman" charset="0"/>
                <a:ea typeface="ＭＳ Ｐゴシック" charset="0"/>
                <a:cs typeface="ＭＳ Ｐゴシック" charset="0"/>
              </a:rPr>
              <a:t>c</a:t>
            </a:r>
            <a:r>
              <a:rPr lang="en-US" baseline="30000" dirty="0">
                <a:solidFill>
                  <a:srgbClr val="FF0000"/>
                </a:solidFill>
                <a:latin typeface="Times New Roman" charset="0"/>
                <a:ea typeface="ＭＳ Ｐゴシック" charset="0"/>
                <a:cs typeface="ＭＳ Ｐゴシック" charset="0"/>
              </a:rPr>
              <a:t>-1</a:t>
            </a:r>
            <a:r>
              <a:rPr lang="en-US" dirty="0">
                <a:solidFill>
                  <a:srgbClr val="FF0000"/>
                </a:solidFill>
                <a:latin typeface="Times New Roman" charset="0"/>
                <a:ea typeface="ＭＳ Ｐゴシック" charset="0"/>
                <a:cs typeface="ＭＳ Ｐゴシック" charset="0"/>
              </a:rPr>
              <a:t>.</a:t>
            </a:r>
          </a:p>
          <a:p>
            <a:r>
              <a:rPr lang="en-US" dirty="0">
                <a:solidFill>
                  <a:srgbClr val="FF0000"/>
                </a:solidFill>
                <a:latin typeface="Arial" charset="0"/>
                <a:ea typeface="ＭＳ Ｐゴシック" charset="0"/>
                <a:cs typeface="ＭＳ Ｐゴシック" charset="0"/>
              </a:rPr>
              <a:t>Note the presence of symmetry operators pre- &amp; post-multiplying the basic misorientation</a:t>
            </a:r>
            <a:endParaRPr lang="en-US" sz="3600" baseline="30000" dirty="0">
              <a:solidFill>
                <a:srgbClr val="FF0000"/>
              </a:solidFill>
              <a:latin typeface="Arial" charset="0"/>
              <a:ea typeface="ＭＳ Ｐゴシック" charset="0"/>
              <a:cs typeface="ＭＳ Ｐゴシック" charset="0"/>
            </a:endParaRPr>
          </a:p>
        </p:txBody>
      </p:sp>
      <p:sp>
        <p:nvSpPr>
          <p:cNvPr id="86021" name="Rectangle 4"/>
          <p:cNvSpPr>
            <a:spLocks noGrp="1" noChangeArrowheads="1"/>
          </p:cNvSpPr>
          <p:nvPr>
            <p:ph type="body" sz="half" idx="2"/>
          </p:nvPr>
        </p:nvSpPr>
        <p:spPr>
          <a:xfrm>
            <a:off x="4648200" y="1447800"/>
            <a:ext cx="3886200" cy="5181600"/>
          </a:xfrm>
        </p:spPr>
        <p:txBody>
          <a:bodyPr/>
          <a:lstStyle/>
          <a:p>
            <a:r>
              <a:rPr lang="en-US" dirty="0">
                <a:solidFill>
                  <a:schemeClr val="accent2"/>
                </a:solidFill>
                <a:latin typeface="Times New Roman" charset="0"/>
                <a:ea typeface="ＭＳ Ｐゴシック" charset="0"/>
                <a:cs typeface="ＭＳ Ｐゴシック" charset="0"/>
              </a:rPr>
              <a:t>∆g=g</a:t>
            </a:r>
            <a:r>
              <a:rPr lang="en-US" baseline="-25000" dirty="0">
                <a:solidFill>
                  <a:schemeClr val="accent2"/>
                </a:solidFill>
                <a:latin typeface="Times New Roman" charset="0"/>
                <a:ea typeface="ＭＳ Ｐゴシック" charset="0"/>
                <a:cs typeface="ＭＳ Ｐゴシック" charset="0"/>
              </a:rPr>
              <a:t>B</a:t>
            </a:r>
            <a:r>
              <a:rPr lang="en-US" dirty="0">
                <a:solidFill>
                  <a:schemeClr val="accent2"/>
                </a:solidFill>
                <a:latin typeface="Times New Roman" charset="0"/>
                <a:ea typeface="ＭＳ Ｐゴシック" charset="0"/>
                <a:cs typeface="ＭＳ Ｐゴシック" charset="0"/>
              </a:rPr>
              <a:t>g</a:t>
            </a:r>
            <a:r>
              <a:rPr lang="en-US" baseline="-25000" dirty="0">
                <a:solidFill>
                  <a:schemeClr val="accent2"/>
                </a:solidFill>
                <a:latin typeface="Times New Roman" charset="0"/>
                <a:ea typeface="ＭＳ Ｐゴシック" charset="0"/>
                <a:cs typeface="ＭＳ Ｐゴシック" charset="0"/>
              </a:rPr>
              <a:t>A</a:t>
            </a:r>
            <a:r>
              <a:rPr lang="en-US" sz="3600" baseline="30000" dirty="0">
                <a:solidFill>
                  <a:schemeClr val="accent2"/>
                </a:solidFill>
                <a:latin typeface="Times New Roman" charset="0"/>
                <a:ea typeface="ＭＳ Ｐゴシック" charset="0"/>
                <a:cs typeface="ＭＳ Ｐゴシック" charset="0"/>
              </a:rPr>
              <a:t>-1</a:t>
            </a:r>
            <a:r>
              <a:rPr lang="en-US" dirty="0">
                <a:solidFill>
                  <a:schemeClr val="accent2"/>
                </a:solidFill>
                <a:latin typeface="Times New Roman" charset="0"/>
                <a:ea typeface="ＭＳ Ｐゴシック" charset="0"/>
                <a:cs typeface="ＭＳ Ｐゴシック" charset="0"/>
              </a:rPr>
              <a:t>;</a:t>
            </a:r>
            <a:br>
              <a:rPr lang="en-US" dirty="0">
                <a:solidFill>
                  <a:schemeClr val="accent2"/>
                </a:solidFill>
                <a:latin typeface="Times New Roman" charset="0"/>
                <a:ea typeface="ＭＳ Ｐゴシック" charset="0"/>
                <a:cs typeface="ＭＳ Ｐゴシック" charset="0"/>
              </a:rPr>
            </a:br>
            <a:r>
              <a:rPr lang="en-US" dirty="0">
                <a:solidFill>
                  <a:schemeClr val="accent2"/>
                </a:solidFill>
                <a:latin typeface="Times New Roman" charset="0"/>
                <a:ea typeface="ＭＳ Ｐゴシック" charset="0"/>
                <a:cs typeface="ＭＳ Ｐゴシック" charset="0"/>
              </a:rPr>
              <a:t> (</a:t>
            </a:r>
            <a:r>
              <a:rPr lang="en-US" dirty="0" err="1">
                <a:solidFill>
                  <a:schemeClr val="accent2"/>
                </a:solidFill>
                <a:latin typeface="Times New Roman" charset="0"/>
                <a:ea typeface="ＭＳ Ｐゴシック" charset="0"/>
                <a:cs typeface="ＭＳ Ｐゴシック" charset="0"/>
              </a:rPr>
              <a:t>g</a:t>
            </a:r>
            <a:r>
              <a:rPr lang="en-US" baseline="-25000" dirty="0" err="1">
                <a:solidFill>
                  <a:schemeClr val="accent2"/>
                </a:solidFill>
                <a:latin typeface="Times New Roman" charset="0"/>
                <a:ea typeface="ＭＳ Ｐゴシック" charset="0"/>
                <a:cs typeface="ＭＳ Ｐゴシック" charset="0"/>
              </a:rPr>
              <a:t>B</a:t>
            </a:r>
            <a:r>
              <a:rPr lang="en-US" i="1" dirty="0" err="1">
                <a:solidFill>
                  <a:schemeClr val="accent2"/>
                </a:solidFill>
                <a:latin typeface="Times New Roman" charset="0"/>
                <a:ea typeface="ＭＳ Ｐゴシック" charset="0"/>
                <a:cs typeface="ＭＳ Ｐゴシック" charset="0"/>
              </a:rPr>
              <a:t>O</a:t>
            </a:r>
            <a:r>
              <a:rPr lang="en-US" i="1" baseline="-25000" dirty="0" err="1">
                <a:solidFill>
                  <a:schemeClr val="accent2"/>
                </a:solidFill>
                <a:latin typeface="Times New Roman" charset="0"/>
                <a:ea typeface="ＭＳ Ｐゴシック" charset="0"/>
                <a:cs typeface="ＭＳ Ｐゴシック" charset="0"/>
              </a:rPr>
              <a:t>c</a:t>
            </a:r>
            <a:r>
              <a:rPr lang="en-US" dirty="0">
                <a:solidFill>
                  <a:schemeClr val="accent2"/>
                </a:solidFill>
                <a:latin typeface="Times New Roman" charset="0"/>
                <a:ea typeface="ＭＳ Ｐゴシック" charset="0"/>
                <a:cs typeface="ＭＳ Ｐゴシック" charset="0"/>
              </a:rPr>
              <a:t>)(</a:t>
            </a:r>
            <a:r>
              <a:rPr lang="en-US" dirty="0" err="1">
                <a:solidFill>
                  <a:schemeClr val="accent2"/>
                </a:solidFill>
                <a:latin typeface="Times New Roman" charset="0"/>
                <a:ea typeface="ＭＳ Ｐゴシック" charset="0"/>
                <a:cs typeface="ＭＳ Ｐゴシック" charset="0"/>
              </a:rPr>
              <a:t>g</a:t>
            </a:r>
            <a:r>
              <a:rPr lang="en-US" baseline="-25000" dirty="0" err="1">
                <a:solidFill>
                  <a:schemeClr val="accent2"/>
                </a:solidFill>
                <a:latin typeface="Times New Roman" charset="0"/>
                <a:ea typeface="ＭＳ Ｐゴシック" charset="0"/>
                <a:cs typeface="ＭＳ Ｐゴシック" charset="0"/>
              </a:rPr>
              <a:t>A</a:t>
            </a:r>
            <a:r>
              <a:rPr lang="en-US" i="1" dirty="0" err="1">
                <a:solidFill>
                  <a:schemeClr val="accent2"/>
                </a:solidFill>
                <a:latin typeface="Times New Roman" charset="0"/>
                <a:ea typeface="ＭＳ Ｐゴシック" charset="0"/>
                <a:cs typeface="ＭＳ Ｐゴシック" charset="0"/>
              </a:rPr>
              <a:t>O</a:t>
            </a:r>
            <a:r>
              <a:rPr lang="en-US" i="1" baseline="-25000" dirty="0" err="1">
                <a:solidFill>
                  <a:schemeClr val="accent2"/>
                </a:solidFill>
                <a:latin typeface="Times New Roman" charset="0"/>
                <a:ea typeface="ＭＳ Ｐゴシック" charset="0"/>
                <a:cs typeface="ＭＳ Ｐゴシック" charset="0"/>
              </a:rPr>
              <a:t>c</a:t>
            </a:r>
            <a:r>
              <a:rPr lang="en-US" dirty="0">
                <a:solidFill>
                  <a:schemeClr val="accent2"/>
                </a:solidFill>
                <a:latin typeface="Times New Roman" charset="0"/>
                <a:ea typeface="ＭＳ Ｐゴシック" charset="0"/>
                <a:cs typeface="ＭＳ Ｐゴシック" charset="0"/>
              </a:rPr>
              <a:t>)</a:t>
            </a:r>
            <a:r>
              <a:rPr lang="en-US" baseline="30000" dirty="0">
                <a:solidFill>
                  <a:schemeClr val="accent2"/>
                </a:solidFill>
                <a:latin typeface="Times New Roman" charset="0"/>
                <a:ea typeface="ＭＳ Ｐゴシック" charset="0"/>
                <a:cs typeface="ＭＳ Ｐゴシック" charset="0"/>
              </a:rPr>
              <a:t>-1</a:t>
            </a:r>
            <a:br>
              <a:rPr lang="en-US" baseline="30000" dirty="0">
                <a:solidFill>
                  <a:schemeClr val="accent2"/>
                </a:solidFill>
                <a:latin typeface="Times New Roman" charset="0"/>
                <a:ea typeface="ＭＳ Ｐゴシック" charset="0"/>
                <a:cs typeface="ＭＳ Ｐゴシック" charset="0"/>
              </a:rPr>
            </a:br>
            <a:r>
              <a:rPr lang="en-US" baseline="30000" dirty="0">
                <a:solidFill>
                  <a:schemeClr val="accent2"/>
                </a:solidFill>
                <a:latin typeface="Times New Roman" charset="0"/>
                <a:ea typeface="ＭＳ Ｐゴシック" charset="0"/>
                <a:cs typeface="ＭＳ Ｐゴシック" charset="0"/>
              </a:rPr>
              <a:t> </a:t>
            </a:r>
            <a:r>
              <a:rPr lang="en-US" dirty="0">
                <a:solidFill>
                  <a:schemeClr val="accent2"/>
                </a:solidFill>
                <a:latin typeface="Times New Roman" charset="0"/>
                <a:ea typeface="ＭＳ Ｐゴシック" charset="0"/>
                <a:cs typeface="ＭＳ Ｐゴシック" charset="0"/>
              </a:rPr>
              <a:t>= g</a:t>
            </a:r>
            <a:r>
              <a:rPr lang="en-US" baseline="-25000" dirty="0">
                <a:solidFill>
                  <a:schemeClr val="accent2"/>
                </a:solidFill>
                <a:latin typeface="Times New Roman" charset="0"/>
                <a:ea typeface="ＭＳ Ｐゴシック" charset="0"/>
                <a:cs typeface="ＭＳ Ｐゴシック" charset="0"/>
              </a:rPr>
              <a:t>B</a:t>
            </a:r>
            <a:r>
              <a:rPr lang="en-US" i="1" dirty="0">
                <a:solidFill>
                  <a:schemeClr val="accent2"/>
                </a:solidFill>
                <a:latin typeface="Times New Roman" charset="0"/>
                <a:ea typeface="ＭＳ Ｐゴシック" charset="0"/>
                <a:cs typeface="ＭＳ Ｐゴシック" charset="0"/>
              </a:rPr>
              <a:t>O</a:t>
            </a:r>
            <a:r>
              <a:rPr lang="en-US" i="1" baseline="-25000" dirty="0">
                <a:solidFill>
                  <a:schemeClr val="accent2"/>
                </a:solidFill>
                <a:latin typeface="Times New Roman" charset="0"/>
                <a:ea typeface="ＭＳ Ｐゴシック" charset="0"/>
                <a:cs typeface="ＭＳ Ｐゴシック" charset="0"/>
              </a:rPr>
              <a:t>c</a:t>
            </a:r>
            <a:r>
              <a:rPr lang="en-US" i="1" dirty="0">
                <a:solidFill>
                  <a:schemeClr val="accent2"/>
                </a:solidFill>
                <a:latin typeface="Times New Roman" charset="0"/>
                <a:ea typeface="ＭＳ Ｐゴシック" charset="0"/>
                <a:cs typeface="ＭＳ Ｐゴシック" charset="0"/>
              </a:rPr>
              <a:t>O</a:t>
            </a:r>
            <a:r>
              <a:rPr lang="en-US" i="1" baseline="-25000" dirty="0">
                <a:solidFill>
                  <a:schemeClr val="accent2"/>
                </a:solidFill>
                <a:latin typeface="Times New Roman" charset="0"/>
                <a:ea typeface="ＭＳ Ｐゴシック" charset="0"/>
                <a:cs typeface="ＭＳ Ｐゴシック" charset="0"/>
              </a:rPr>
              <a:t>c</a:t>
            </a:r>
            <a:r>
              <a:rPr lang="en-US" baseline="30000" dirty="0">
                <a:solidFill>
                  <a:schemeClr val="accent2"/>
                </a:solidFill>
                <a:latin typeface="Times New Roman" charset="0"/>
                <a:ea typeface="ＭＳ Ｐゴシック" charset="0"/>
                <a:cs typeface="ＭＳ Ｐゴシック" charset="0"/>
              </a:rPr>
              <a:t>-1</a:t>
            </a:r>
            <a:r>
              <a:rPr lang="en-US" dirty="0">
                <a:solidFill>
                  <a:schemeClr val="accent2"/>
                </a:solidFill>
                <a:latin typeface="Times New Roman" charset="0"/>
                <a:ea typeface="ＭＳ Ｐゴシック" charset="0"/>
                <a:cs typeface="ＭＳ Ｐゴシック" charset="0"/>
              </a:rPr>
              <a:t>g</a:t>
            </a:r>
            <a:r>
              <a:rPr lang="en-US" baseline="-25000" dirty="0">
                <a:solidFill>
                  <a:schemeClr val="accent2"/>
                </a:solidFill>
                <a:latin typeface="Times New Roman" charset="0"/>
                <a:ea typeface="ＭＳ Ｐゴシック" charset="0"/>
                <a:cs typeface="ＭＳ Ｐゴシック" charset="0"/>
              </a:rPr>
              <a:t>A</a:t>
            </a:r>
            <a:r>
              <a:rPr lang="en-US" baseline="30000" dirty="0">
                <a:solidFill>
                  <a:schemeClr val="accent2"/>
                </a:solidFill>
                <a:latin typeface="Times New Roman" charset="0"/>
                <a:ea typeface="ＭＳ Ｐゴシック" charset="0"/>
                <a:cs typeface="ＭＳ Ｐゴシック" charset="0"/>
              </a:rPr>
              <a:t>-1 </a:t>
            </a:r>
            <a:br>
              <a:rPr lang="en-US" baseline="30000" dirty="0">
                <a:solidFill>
                  <a:schemeClr val="accent2"/>
                </a:solidFill>
                <a:latin typeface="Times New Roman" charset="0"/>
                <a:ea typeface="ＭＳ Ｐゴシック" charset="0"/>
                <a:cs typeface="ＭＳ Ｐゴシック" charset="0"/>
              </a:rPr>
            </a:br>
            <a:r>
              <a:rPr lang="en-US" dirty="0">
                <a:solidFill>
                  <a:schemeClr val="accent2"/>
                </a:solidFill>
                <a:latin typeface="Times New Roman" charset="0"/>
                <a:ea typeface="ＭＳ Ｐゴシック" charset="0"/>
                <a:cs typeface="ＭＳ Ｐゴシック" charset="0"/>
              </a:rPr>
              <a:t>= </a:t>
            </a:r>
            <a:r>
              <a:rPr lang="en-US" dirty="0" err="1">
                <a:solidFill>
                  <a:schemeClr val="accent2"/>
                </a:solidFill>
                <a:latin typeface="Times New Roman" charset="0"/>
                <a:ea typeface="ＭＳ Ｐゴシック" charset="0"/>
                <a:cs typeface="ＭＳ Ｐゴシック" charset="0"/>
              </a:rPr>
              <a:t>g</a:t>
            </a:r>
            <a:r>
              <a:rPr lang="en-US" baseline="-25000" dirty="0" err="1">
                <a:solidFill>
                  <a:schemeClr val="accent2"/>
                </a:solidFill>
                <a:latin typeface="Times New Roman" charset="0"/>
                <a:ea typeface="ＭＳ Ｐゴシック" charset="0"/>
                <a:cs typeface="ＭＳ Ｐゴシック" charset="0"/>
              </a:rPr>
              <a:t>B</a:t>
            </a:r>
            <a:r>
              <a:rPr lang="en-US" baseline="-25000" dirty="0">
                <a:solidFill>
                  <a:schemeClr val="accent2"/>
                </a:solidFill>
                <a:latin typeface="Times New Roman" charset="0"/>
                <a:ea typeface="ＭＳ Ｐゴシック" charset="0"/>
                <a:cs typeface="ＭＳ Ｐゴシック" charset="0"/>
              </a:rPr>
              <a:t> </a:t>
            </a:r>
            <a:r>
              <a:rPr lang="en-US" i="1" dirty="0" err="1">
                <a:solidFill>
                  <a:schemeClr val="accent2"/>
                </a:solidFill>
                <a:latin typeface="Times New Roman" charset="0"/>
                <a:ea typeface="ＭＳ Ｐゴシック" charset="0"/>
                <a:cs typeface="ＭＳ Ｐゴシック" charset="0"/>
              </a:rPr>
              <a:t>O</a:t>
            </a:r>
            <a:r>
              <a:rPr lang="en-US" i="1" baseline="-25000" dirty="0" err="1">
                <a:solidFill>
                  <a:schemeClr val="accent2"/>
                </a:solidFill>
                <a:latin typeface="Times New Roman" charset="0"/>
                <a:ea typeface="ＭＳ Ｐゴシック" charset="0"/>
                <a:cs typeface="ＭＳ Ｐゴシック" charset="0"/>
              </a:rPr>
              <a:t>c</a:t>
            </a:r>
            <a:r>
              <a:rPr lang="en-US" i="1" dirty="0">
                <a:solidFill>
                  <a:schemeClr val="accent2"/>
                </a:solidFill>
                <a:latin typeface="Times New Roman" charset="0"/>
                <a:ea typeface="ＭＳ Ｐゴシック" charset="0"/>
                <a:cs typeface="ＭＳ Ｐゴシック" charset="0"/>
              </a:rPr>
              <a:t> </a:t>
            </a:r>
            <a:r>
              <a:rPr lang="en-US" dirty="0">
                <a:solidFill>
                  <a:schemeClr val="accent2"/>
                </a:solidFill>
                <a:latin typeface="Times New Roman" charset="0"/>
                <a:ea typeface="ＭＳ Ｐゴシック" charset="0"/>
                <a:cs typeface="ＭＳ Ｐゴシック" charset="0"/>
              </a:rPr>
              <a:t>g</a:t>
            </a:r>
            <a:r>
              <a:rPr lang="en-US" baseline="-25000" dirty="0">
                <a:solidFill>
                  <a:schemeClr val="accent2"/>
                </a:solidFill>
                <a:latin typeface="Times New Roman" charset="0"/>
                <a:ea typeface="ＭＳ Ｐゴシック" charset="0"/>
                <a:cs typeface="ＭＳ Ｐゴシック" charset="0"/>
              </a:rPr>
              <a:t>A</a:t>
            </a:r>
            <a:r>
              <a:rPr lang="en-US" baseline="30000" dirty="0">
                <a:solidFill>
                  <a:schemeClr val="accent2"/>
                </a:solidFill>
                <a:latin typeface="Times New Roman" charset="0"/>
                <a:ea typeface="ＭＳ Ｐゴシック" charset="0"/>
                <a:cs typeface="ＭＳ Ｐゴシック" charset="0"/>
              </a:rPr>
              <a:t>-1</a:t>
            </a:r>
            <a:r>
              <a:rPr lang="en-US" dirty="0">
                <a:solidFill>
                  <a:schemeClr val="accent2"/>
                </a:solidFill>
                <a:latin typeface="Arial" charset="0"/>
                <a:ea typeface="ＭＳ Ｐゴシック" charset="0"/>
                <a:cs typeface="ＭＳ Ｐゴシック" charset="0"/>
              </a:rPr>
              <a:t>.</a:t>
            </a:r>
          </a:p>
          <a:p>
            <a:r>
              <a:rPr lang="en-US" dirty="0">
                <a:solidFill>
                  <a:schemeClr val="accent2"/>
                </a:solidFill>
                <a:latin typeface="Arial" charset="0"/>
                <a:ea typeface="ＭＳ Ｐゴシック" charset="0"/>
                <a:cs typeface="ＭＳ Ｐゴシック" charset="0"/>
              </a:rPr>
              <a:t>Note the reduction to a single symmetry operator because the symmetry operators belong to the same group!</a:t>
            </a:r>
          </a:p>
        </p:txBody>
      </p:sp>
      <p:sp>
        <p:nvSpPr>
          <p:cNvPr id="86022" name="Text Box 5"/>
          <p:cNvSpPr txBox="1">
            <a:spLocks noChangeArrowheads="1"/>
          </p:cNvSpPr>
          <p:nvPr/>
        </p:nvSpPr>
        <p:spPr bwMode="auto">
          <a:xfrm>
            <a:off x="685800" y="6496050"/>
            <a:ext cx="75168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1400">
                <a:solidFill>
                  <a:srgbClr val="FF0000"/>
                </a:solidFill>
                <a:latin typeface="Times" charset="0"/>
              </a:rPr>
              <a:t>Passive Rotations (Axis Transformations)</a:t>
            </a:r>
            <a:r>
              <a:rPr lang="en-US" sz="1400">
                <a:latin typeface="Times" charset="0"/>
              </a:rPr>
              <a:t>			</a:t>
            </a:r>
            <a:r>
              <a:rPr lang="en-US" sz="1400">
                <a:solidFill>
                  <a:schemeClr val="accent2"/>
                </a:solidFill>
                <a:latin typeface="Times" charset="0"/>
              </a:rPr>
              <a:t>Active (Vector) Rotations</a:t>
            </a:r>
            <a:endParaRPr lang="en-US" sz="1400">
              <a:latin typeface="Times"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40BAFF95-9B46-4F4C-8B07-A8B72897A970}" type="slidenum">
              <a:rPr lang="en-US" sz="1400">
                <a:latin typeface="Times" charset="0"/>
              </a:rPr>
              <a:pPr/>
              <a:t>39</a:t>
            </a:fld>
            <a:endParaRPr lang="en-US" sz="1400">
              <a:latin typeface="Times" charset="0"/>
            </a:endParaRPr>
          </a:p>
        </p:txBody>
      </p:sp>
      <p:sp>
        <p:nvSpPr>
          <p:cNvPr id="90115"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Switching Symmetry, v2</a:t>
            </a:r>
          </a:p>
        </p:txBody>
      </p:sp>
      <p:sp>
        <p:nvSpPr>
          <p:cNvPr id="90116" name="Rectangle 3"/>
          <p:cNvSpPr>
            <a:spLocks noGrp="1" noChangeArrowheads="1"/>
          </p:cNvSpPr>
          <p:nvPr>
            <p:ph type="body" sz="half" idx="1"/>
          </p:nvPr>
        </p:nvSpPr>
        <p:spPr>
          <a:xfrm>
            <a:off x="457200" y="1447800"/>
            <a:ext cx="4267200" cy="4648200"/>
          </a:xfrm>
        </p:spPr>
        <p:txBody>
          <a:bodyPr/>
          <a:lstStyle/>
          <a:p>
            <a:r>
              <a:rPr lang="en-US" sz="2400">
                <a:solidFill>
                  <a:srgbClr val="FF0000"/>
                </a:solidFill>
                <a:latin typeface="Arial" charset="0"/>
                <a:ea typeface="ＭＳ Ｐゴシック" charset="0"/>
                <a:cs typeface="ＭＳ Ｐゴシック" charset="0"/>
              </a:rPr>
              <a:t>If we write down the </a:t>
            </a:r>
            <a:r>
              <a:rPr lang="en-US" sz="2400" i="1">
                <a:solidFill>
                  <a:srgbClr val="FF0000"/>
                </a:solidFill>
                <a:latin typeface="Arial" charset="0"/>
                <a:ea typeface="ＭＳ Ｐゴシック" charset="0"/>
                <a:cs typeface="ＭＳ Ｐゴシック" charset="0"/>
              </a:rPr>
              <a:t>set</a:t>
            </a:r>
            <a:r>
              <a:rPr lang="en-US" sz="2400">
                <a:solidFill>
                  <a:srgbClr val="FF0000"/>
                </a:solidFill>
                <a:latin typeface="Arial" charset="0"/>
                <a:ea typeface="ＭＳ Ｐゴシック" charset="0"/>
                <a:cs typeface="ＭＳ Ｐゴシック" charset="0"/>
              </a:rPr>
              <a:t> of possible misorientations, recognizing the equivalence of forward and backward rotations, we get:</a:t>
            </a:r>
          </a:p>
          <a:p>
            <a:r>
              <a:rPr lang="en-US" sz="2400">
                <a:solidFill>
                  <a:srgbClr val="FF0000"/>
                </a:solidFill>
                <a:latin typeface="Times New Roman" charset="0"/>
                <a:ea typeface="ＭＳ Ｐゴシック" charset="0"/>
                <a:cs typeface="ＭＳ Ｐゴシック" charset="0"/>
              </a:rPr>
              <a:t>{∆</a:t>
            </a:r>
            <a:r>
              <a:rPr lang="en-US" sz="2400" i="1">
                <a:solidFill>
                  <a:srgbClr val="FF0000"/>
                </a:solidFill>
                <a:latin typeface="Times New Roman" charset="0"/>
                <a:ea typeface="ＭＳ Ｐゴシック" charset="0"/>
                <a:cs typeface="ＭＳ Ｐゴシック" charset="0"/>
              </a:rPr>
              <a:t>g</a:t>
            </a:r>
            <a:r>
              <a:rPr lang="en-US" sz="2400">
                <a:solidFill>
                  <a:srgbClr val="FF0000"/>
                </a:solidFill>
                <a:latin typeface="Times New Roman" charset="0"/>
                <a:ea typeface="ＭＳ Ｐゴシック" charset="0"/>
                <a:cs typeface="ＭＳ Ｐゴシック" charset="0"/>
              </a:rPr>
              <a:t>}={∆</a:t>
            </a:r>
            <a:r>
              <a:rPr lang="en-US" sz="2400" i="1">
                <a:solidFill>
                  <a:srgbClr val="FF0000"/>
                </a:solidFill>
                <a:latin typeface="Times New Roman" charset="0"/>
                <a:ea typeface="ＭＳ Ｐゴシック" charset="0"/>
                <a:cs typeface="ＭＳ Ｐゴシック" charset="0"/>
              </a:rPr>
              <a:t>g</a:t>
            </a:r>
            <a:r>
              <a:rPr lang="en-US" sz="2400" i="1" baseline="-25000">
                <a:solidFill>
                  <a:srgbClr val="FF0000"/>
                </a:solidFill>
                <a:latin typeface="Times New Roman" charset="0"/>
                <a:ea typeface="ＭＳ Ｐゴシック" charset="0"/>
                <a:cs typeface="ＭＳ Ｐゴシック" charset="0"/>
              </a:rPr>
              <a:t>AB</a:t>
            </a:r>
            <a:r>
              <a:rPr lang="en-US" sz="2400">
                <a:solidFill>
                  <a:srgbClr val="FF0000"/>
                </a:solidFill>
                <a:latin typeface="Times New Roman" charset="0"/>
                <a:ea typeface="ＭＳ Ｐゴシック" charset="0"/>
                <a:cs typeface="ＭＳ Ｐゴシック" charset="0"/>
              </a:rPr>
              <a:t>}</a:t>
            </a:r>
            <a:r>
              <a:rPr lang="en-US" sz="2400">
                <a:solidFill>
                  <a:srgbClr val="FF0000"/>
                </a:solidFill>
                <a:latin typeface="Arial" charset="0"/>
                <a:ea typeface="ＭＳ Ｐゴシック" charset="0"/>
                <a:cs typeface="ＭＳ Ｐゴシック" charset="0"/>
              </a:rPr>
              <a:t>U</a:t>
            </a:r>
            <a:r>
              <a:rPr lang="en-US" sz="2400">
                <a:solidFill>
                  <a:srgbClr val="FF0000"/>
                </a:solidFill>
                <a:latin typeface="Times New Roman" charset="0"/>
                <a:ea typeface="ＭＳ Ｐゴシック" charset="0"/>
                <a:cs typeface="ＭＳ Ｐゴシック" charset="0"/>
              </a:rPr>
              <a:t>{∆</a:t>
            </a:r>
            <a:r>
              <a:rPr lang="en-US" sz="2400" i="1">
                <a:solidFill>
                  <a:srgbClr val="FF0000"/>
                </a:solidFill>
                <a:latin typeface="Times New Roman" charset="0"/>
                <a:ea typeface="ＭＳ Ｐゴシック" charset="0"/>
                <a:cs typeface="ＭＳ Ｐゴシック" charset="0"/>
              </a:rPr>
              <a:t>g</a:t>
            </a:r>
            <a:r>
              <a:rPr lang="en-US" sz="2400" i="1" baseline="-25000">
                <a:solidFill>
                  <a:srgbClr val="FF0000"/>
                </a:solidFill>
                <a:latin typeface="Times New Roman" charset="0"/>
                <a:ea typeface="ＭＳ Ｐゴシック" charset="0"/>
                <a:cs typeface="ＭＳ Ｐゴシック" charset="0"/>
              </a:rPr>
              <a:t>BA</a:t>
            </a:r>
            <a:r>
              <a:rPr lang="en-US" sz="2400">
                <a:solidFill>
                  <a:srgbClr val="FF0000"/>
                </a:solidFill>
                <a:latin typeface="Times New Roman" charset="0"/>
                <a:ea typeface="ＭＳ Ｐゴシック" charset="0"/>
                <a:cs typeface="ＭＳ Ｐゴシック" charset="0"/>
              </a:rPr>
              <a:t>}</a:t>
            </a:r>
            <a:r>
              <a:rPr lang="en-US" sz="2000">
                <a:solidFill>
                  <a:srgbClr val="FF0000"/>
                </a:solidFill>
                <a:latin typeface="Times New Roman" charset="0"/>
                <a:ea typeface="ＭＳ Ｐゴシック" charset="0"/>
                <a:cs typeface="ＭＳ Ｐゴシック" charset="0"/>
              </a:rPr>
              <a:t>  =</a:t>
            </a:r>
            <a:br>
              <a:rPr lang="en-US" sz="2000">
                <a:solidFill>
                  <a:srgbClr val="FF0000"/>
                </a:solidFill>
                <a:latin typeface="Times New Roman" charset="0"/>
                <a:ea typeface="ＭＳ Ｐゴシック" charset="0"/>
                <a:cs typeface="ＭＳ Ｐゴシック" charset="0"/>
              </a:rPr>
            </a:br>
            <a:br>
              <a:rPr lang="en-US" sz="2000">
                <a:solidFill>
                  <a:srgbClr val="FF0000"/>
                </a:solidFill>
                <a:latin typeface="Times New Roman" charset="0"/>
                <a:ea typeface="ＭＳ Ｐゴシック" charset="0"/>
                <a:cs typeface="ＭＳ Ｐゴシック" charset="0"/>
              </a:rPr>
            </a:br>
            <a:r>
              <a:rPr lang="en-US" sz="2000">
                <a:solidFill>
                  <a:srgbClr val="FF0000"/>
                </a:solidFill>
                <a:latin typeface="Times New Roman" charset="0"/>
                <a:ea typeface="ＭＳ Ｐゴシック" charset="0"/>
                <a:cs typeface="ＭＳ Ｐゴシック" charset="0"/>
              </a:rPr>
              <a:t>{(</a:t>
            </a:r>
            <a:r>
              <a:rPr lang="en-US" sz="2000" i="1">
                <a:solidFill>
                  <a:srgbClr val="FF0000"/>
                </a:solidFill>
                <a:latin typeface="Times New Roman" charset="0"/>
                <a:ea typeface="ＭＳ Ｐゴシック" charset="0"/>
                <a:cs typeface="ＭＳ Ｐゴシック" charset="0"/>
              </a:rPr>
              <a:t>O</a:t>
            </a:r>
            <a:r>
              <a:rPr lang="en-US" sz="2000" i="1" baseline="-25000">
                <a:solidFill>
                  <a:srgbClr val="FF0000"/>
                </a:solidFill>
                <a:latin typeface="Times New Roman" charset="0"/>
                <a:ea typeface="ＭＳ Ｐゴシック" charset="0"/>
                <a:cs typeface="ＭＳ Ｐゴシック" charset="0"/>
              </a:rPr>
              <a:t>c </a:t>
            </a:r>
            <a:r>
              <a:rPr lang="en-US" sz="2000">
                <a:solidFill>
                  <a:srgbClr val="FF0000"/>
                </a:solidFill>
                <a:latin typeface="Times New Roman" charset="0"/>
                <a:ea typeface="ＭＳ Ｐゴシック" charset="0"/>
                <a:cs typeface="ＭＳ Ｐゴシック" charset="0"/>
              </a:rPr>
              <a:t>g</a:t>
            </a:r>
            <a:r>
              <a:rPr lang="en-US" sz="2000" baseline="-25000">
                <a:solidFill>
                  <a:srgbClr val="FF0000"/>
                </a:solidFill>
                <a:latin typeface="Times New Roman" charset="0"/>
                <a:ea typeface="ＭＳ Ｐゴシック" charset="0"/>
                <a:cs typeface="ＭＳ Ｐゴシック" charset="0"/>
              </a:rPr>
              <a:t>B</a:t>
            </a:r>
            <a:r>
              <a:rPr lang="en-US" sz="2000" i="1">
                <a:solidFill>
                  <a:srgbClr val="FF0000"/>
                </a:solidFill>
                <a:latin typeface="Times New Roman" charset="0"/>
                <a:ea typeface="ＭＳ Ｐゴシック" charset="0"/>
                <a:cs typeface="ＭＳ Ｐゴシック" charset="0"/>
              </a:rPr>
              <a:t>)</a:t>
            </a:r>
            <a:r>
              <a:rPr lang="en-US" sz="2000">
                <a:solidFill>
                  <a:srgbClr val="FF0000"/>
                </a:solidFill>
                <a:latin typeface="Times New Roman" charset="0"/>
                <a:ea typeface="ＭＳ Ｐゴシック" charset="0"/>
                <a:cs typeface="ＭＳ Ｐゴシック" charset="0"/>
              </a:rPr>
              <a:t>(</a:t>
            </a:r>
            <a:r>
              <a:rPr lang="en-US" sz="2000" i="1">
                <a:solidFill>
                  <a:srgbClr val="FF0000"/>
                </a:solidFill>
                <a:latin typeface="Times New Roman" charset="0"/>
                <a:ea typeface="ＭＳ Ｐゴシック" charset="0"/>
                <a:cs typeface="ＭＳ Ｐゴシック" charset="0"/>
              </a:rPr>
              <a:t>O</a:t>
            </a:r>
            <a:r>
              <a:rPr lang="en-US" sz="2000" i="1" baseline="-25000">
                <a:solidFill>
                  <a:srgbClr val="FF0000"/>
                </a:solidFill>
                <a:latin typeface="Times New Roman" charset="0"/>
                <a:ea typeface="ＭＳ Ｐゴシック" charset="0"/>
                <a:cs typeface="ＭＳ Ｐゴシック" charset="0"/>
              </a:rPr>
              <a:t>c </a:t>
            </a:r>
            <a:r>
              <a:rPr lang="en-US" sz="2000">
                <a:solidFill>
                  <a:srgbClr val="FF0000"/>
                </a:solidFill>
                <a:latin typeface="Times New Roman" charset="0"/>
                <a:ea typeface="ＭＳ Ｐゴシック" charset="0"/>
                <a:cs typeface="ＭＳ Ｐゴシック" charset="0"/>
              </a:rPr>
              <a:t>g</a:t>
            </a:r>
            <a:r>
              <a:rPr lang="en-US" sz="2000" baseline="-25000">
                <a:solidFill>
                  <a:srgbClr val="FF0000"/>
                </a:solidFill>
                <a:latin typeface="Times New Roman" charset="0"/>
                <a:ea typeface="ＭＳ Ｐゴシック" charset="0"/>
                <a:cs typeface="ＭＳ Ｐゴシック" charset="0"/>
              </a:rPr>
              <a:t>A</a:t>
            </a:r>
            <a:r>
              <a:rPr lang="en-US" sz="2000" i="1">
                <a:solidFill>
                  <a:srgbClr val="FF0000"/>
                </a:solidFill>
                <a:latin typeface="Times New Roman" charset="0"/>
                <a:ea typeface="ＭＳ Ｐゴシック" charset="0"/>
                <a:cs typeface="ＭＳ Ｐゴシック" charset="0"/>
              </a:rPr>
              <a:t>)</a:t>
            </a:r>
            <a:r>
              <a:rPr lang="en-US" sz="2000" baseline="30000">
                <a:solidFill>
                  <a:srgbClr val="FF0000"/>
                </a:solidFill>
                <a:latin typeface="Times New Roman" charset="0"/>
                <a:ea typeface="ＭＳ Ｐゴシック" charset="0"/>
                <a:cs typeface="ＭＳ Ｐゴシック" charset="0"/>
              </a:rPr>
              <a:t>-1</a:t>
            </a:r>
            <a:r>
              <a:rPr lang="en-US" sz="2000">
                <a:solidFill>
                  <a:srgbClr val="FF0000"/>
                </a:solidFill>
                <a:latin typeface="Times New Roman" charset="0"/>
                <a:ea typeface="ＭＳ Ｐゴシック" charset="0"/>
                <a:cs typeface="ＭＳ Ｐゴシック" charset="0"/>
              </a:rPr>
              <a:t>}</a:t>
            </a:r>
            <a:r>
              <a:rPr lang="en-US" sz="2000">
                <a:solidFill>
                  <a:srgbClr val="FF0000"/>
                </a:solidFill>
                <a:latin typeface="Arial" charset="0"/>
                <a:ea typeface="ＭＳ Ｐゴシック" charset="0"/>
                <a:cs typeface="ＭＳ Ｐゴシック" charset="0"/>
              </a:rPr>
              <a:t>U</a:t>
            </a:r>
            <a:r>
              <a:rPr lang="en-US" sz="2000">
                <a:solidFill>
                  <a:srgbClr val="FF0000"/>
                </a:solidFill>
                <a:latin typeface="Times New Roman" charset="0"/>
                <a:ea typeface="ＭＳ Ｐゴシック" charset="0"/>
                <a:cs typeface="ＭＳ Ｐゴシック" charset="0"/>
              </a:rPr>
              <a:t>(</a:t>
            </a:r>
            <a:r>
              <a:rPr lang="en-US" sz="2000" i="1">
                <a:solidFill>
                  <a:srgbClr val="FF0000"/>
                </a:solidFill>
                <a:latin typeface="Times New Roman" charset="0"/>
                <a:ea typeface="ＭＳ Ｐゴシック" charset="0"/>
                <a:cs typeface="ＭＳ Ｐゴシック" charset="0"/>
              </a:rPr>
              <a:t>O</a:t>
            </a:r>
            <a:r>
              <a:rPr lang="en-US" sz="2000" i="1" baseline="-25000">
                <a:solidFill>
                  <a:srgbClr val="FF0000"/>
                </a:solidFill>
                <a:latin typeface="Times New Roman" charset="0"/>
                <a:ea typeface="ＭＳ Ｐゴシック" charset="0"/>
                <a:cs typeface="ＭＳ Ｐゴシック" charset="0"/>
              </a:rPr>
              <a:t>c </a:t>
            </a:r>
            <a:r>
              <a:rPr lang="en-US" sz="2000">
                <a:solidFill>
                  <a:srgbClr val="FF0000"/>
                </a:solidFill>
                <a:latin typeface="Times New Roman" charset="0"/>
                <a:ea typeface="ＭＳ Ｐゴシック" charset="0"/>
                <a:cs typeface="ＭＳ Ｐゴシック" charset="0"/>
              </a:rPr>
              <a:t>g</a:t>
            </a:r>
            <a:r>
              <a:rPr lang="en-US" sz="2000" baseline="-25000">
                <a:solidFill>
                  <a:srgbClr val="FF0000"/>
                </a:solidFill>
                <a:latin typeface="Times New Roman" charset="0"/>
                <a:ea typeface="ＭＳ Ｐゴシック" charset="0"/>
                <a:cs typeface="ＭＳ Ｐゴシック" charset="0"/>
              </a:rPr>
              <a:t>A</a:t>
            </a:r>
            <a:r>
              <a:rPr lang="en-US" sz="2000" i="1">
                <a:solidFill>
                  <a:srgbClr val="FF0000"/>
                </a:solidFill>
                <a:latin typeface="Times New Roman" charset="0"/>
                <a:ea typeface="ＭＳ Ｐゴシック" charset="0"/>
                <a:cs typeface="ＭＳ Ｐゴシック" charset="0"/>
              </a:rPr>
              <a:t>)</a:t>
            </a:r>
            <a:r>
              <a:rPr lang="en-US" sz="2000">
                <a:solidFill>
                  <a:srgbClr val="FF0000"/>
                </a:solidFill>
                <a:latin typeface="Times New Roman" charset="0"/>
                <a:ea typeface="ＭＳ Ｐゴシック" charset="0"/>
                <a:cs typeface="ＭＳ Ｐゴシック" charset="0"/>
              </a:rPr>
              <a:t>(</a:t>
            </a:r>
            <a:r>
              <a:rPr lang="en-US" sz="2000" i="1">
                <a:solidFill>
                  <a:srgbClr val="FF0000"/>
                </a:solidFill>
                <a:latin typeface="Times New Roman" charset="0"/>
                <a:ea typeface="ＭＳ Ｐゴシック" charset="0"/>
                <a:cs typeface="ＭＳ Ｐゴシック" charset="0"/>
              </a:rPr>
              <a:t>O</a:t>
            </a:r>
            <a:r>
              <a:rPr lang="en-US" sz="2000" i="1" baseline="-25000">
                <a:solidFill>
                  <a:srgbClr val="FF0000"/>
                </a:solidFill>
                <a:latin typeface="Times New Roman" charset="0"/>
                <a:ea typeface="ＭＳ Ｐゴシック" charset="0"/>
                <a:cs typeface="ＭＳ Ｐゴシック" charset="0"/>
              </a:rPr>
              <a:t>c </a:t>
            </a:r>
            <a:r>
              <a:rPr lang="en-US" sz="2000">
                <a:solidFill>
                  <a:srgbClr val="FF0000"/>
                </a:solidFill>
                <a:latin typeface="Times New Roman" charset="0"/>
                <a:ea typeface="ＭＳ Ｐゴシック" charset="0"/>
                <a:cs typeface="ＭＳ Ｐゴシック" charset="0"/>
              </a:rPr>
              <a:t>g</a:t>
            </a:r>
            <a:r>
              <a:rPr lang="en-US" sz="2000" baseline="-25000">
                <a:solidFill>
                  <a:srgbClr val="FF0000"/>
                </a:solidFill>
                <a:latin typeface="Times New Roman" charset="0"/>
                <a:ea typeface="ＭＳ Ｐゴシック" charset="0"/>
                <a:cs typeface="ＭＳ Ｐゴシック" charset="0"/>
              </a:rPr>
              <a:t>B</a:t>
            </a:r>
            <a:r>
              <a:rPr lang="en-US" sz="2000" i="1">
                <a:solidFill>
                  <a:srgbClr val="FF0000"/>
                </a:solidFill>
                <a:latin typeface="Times New Roman" charset="0"/>
                <a:ea typeface="ＭＳ Ｐゴシック" charset="0"/>
                <a:cs typeface="ＭＳ Ｐゴシック" charset="0"/>
              </a:rPr>
              <a:t>)</a:t>
            </a:r>
            <a:r>
              <a:rPr lang="en-US" sz="2000" baseline="30000">
                <a:solidFill>
                  <a:srgbClr val="FF0000"/>
                </a:solidFill>
                <a:latin typeface="Times New Roman" charset="0"/>
                <a:ea typeface="ＭＳ Ｐゴシック" charset="0"/>
                <a:cs typeface="ＭＳ Ｐゴシック" charset="0"/>
              </a:rPr>
              <a:t>-1</a:t>
            </a:r>
            <a:r>
              <a:rPr lang="en-US" sz="2000">
                <a:solidFill>
                  <a:srgbClr val="FF0000"/>
                </a:solidFill>
                <a:latin typeface="Times New Roman" charset="0"/>
                <a:ea typeface="ＭＳ Ｐゴシック" charset="0"/>
                <a:cs typeface="ＭＳ Ｐゴシック" charset="0"/>
              </a:rPr>
              <a:t>}</a:t>
            </a:r>
            <a:br>
              <a:rPr lang="en-US" sz="2000" baseline="30000">
                <a:solidFill>
                  <a:srgbClr val="FF0000"/>
                </a:solidFill>
                <a:latin typeface="Times New Roman" charset="0"/>
                <a:ea typeface="ＭＳ Ｐゴシック" charset="0"/>
                <a:cs typeface="ＭＳ Ｐゴシック" charset="0"/>
              </a:rPr>
            </a:br>
            <a:br>
              <a:rPr lang="en-US" sz="2000" baseline="30000">
                <a:solidFill>
                  <a:srgbClr val="FF0000"/>
                </a:solidFill>
                <a:latin typeface="Times New Roman" charset="0"/>
                <a:ea typeface="ＭＳ Ｐゴシック" charset="0"/>
                <a:cs typeface="ＭＳ Ｐゴシック" charset="0"/>
              </a:rPr>
            </a:br>
            <a:r>
              <a:rPr lang="en-US" sz="2000">
                <a:solidFill>
                  <a:srgbClr val="FF0000"/>
                </a:solidFill>
                <a:latin typeface="Times New Roman" charset="0"/>
                <a:ea typeface="ＭＳ Ｐゴシック" charset="0"/>
                <a:cs typeface="ＭＳ Ｐゴシック" charset="0"/>
              </a:rPr>
              <a:t>= {</a:t>
            </a:r>
            <a:r>
              <a:rPr lang="en-US" sz="2000" i="1">
                <a:solidFill>
                  <a:srgbClr val="FF0000"/>
                </a:solidFill>
                <a:latin typeface="Times New Roman" charset="0"/>
                <a:ea typeface="ＭＳ Ｐゴシック" charset="0"/>
                <a:cs typeface="ＭＳ Ｐゴシック" charset="0"/>
              </a:rPr>
              <a:t>O</a:t>
            </a:r>
            <a:r>
              <a:rPr lang="en-US" sz="2000" i="1" baseline="-25000">
                <a:solidFill>
                  <a:srgbClr val="FF0000"/>
                </a:solidFill>
                <a:latin typeface="Times New Roman" charset="0"/>
                <a:ea typeface="ＭＳ Ｐゴシック" charset="0"/>
                <a:cs typeface="ＭＳ Ｐゴシック" charset="0"/>
              </a:rPr>
              <a:t>c</a:t>
            </a:r>
            <a:r>
              <a:rPr lang="en-US" sz="2000">
                <a:solidFill>
                  <a:srgbClr val="FF0000"/>
                </a:solidFill>
                <a:latin typeface="Times New Roman" charset="0"/>
                <a:ea typeface="ＭＳ Ｐゴシック" charset="0"/>
                <a:cs typeface="ＭＳ Ｐゴシック" charset="0"/>
              </a:rPr>
              <a:t>g</a:t>
            </a:r>
            <a:r>
              <a:rPr lang="en-US" sz="2000" baseline="-25000">
                <a:solidFill>
                  <a:srgbClr val="FF0000"/>
                </a:solidFill>
                <a:latin typeface="Times New Roman" charset="0"/>
                <a:ea typeface="ＭＳ Ｐゴシック" charset="0"/>
                <a:cs typeface="ＭＳ Ｐゴシック" charset="0"/>
              </a:rPr>
              <a:t>B</a:t>
            </a:r>
            <a:r>
              <a:rPr lang="en-US" sz="2000">
                <a:solidFill>
                  <a:srgbClr val="FF0000"/>
                </a:solidFill>
                <a:latin typeface="Times New Roman" charset="0"/>
                <a:ea typeface="ＭＳ Ｐゴシック" charset="0"/>
                <a:cs typeface="ＭＳ Ｐゴシック" charset="0"/>
              </a:rPr>
              <a:t>g</a:t>
            </a:r>
            <a:r>
              <a:rPr lang="en-US" sz="2000" baseline="-25000">
                <a:solidFill>
                  <a:srgbClr val="FF0000"/>
                </a:solidFill>
                <a:latin typeface="Times New Roman" charset="0"/>
                <a:ea typeface="ＭＳ Ｐゴシック" charset="0"/>
                <a:cs typeface="ＭＳ Ｐゴシック" charset="0"/>
              </a:rPr>
              <a:t>A</a:t>
            </a:r>
            <a:r>
              <a:rPr lang="en-US" sz="2000" baseline="30000">
                <a:solidFill>
                  <a:srgbClr val="FF0000"/>
                </a:solidFill>
                <a:latin typeface="Times New Roman" charset="0"/>
                <a:ea typeface="ＭＳ Ｐゴシック" charset="0"/>
                <a:cs typeface="ＭＳ Ｐゴシック" charset="0"/>
              </a:rPr>
              <a:t>-1</a:t>
            </a:r>
            <a:r>
              <a:rPr lang="en-US" sz="2000" i="1">
                <a:solidFill>
                  <a:srgbClr val="FF0000"/>
                </a:solidFill>
                <a:latin typeface="Times New Roman" charset="0"/>
                <a:ea typeface="ＭＳ Ｐゴシック" charset="0"/>
                <a:cs typeface="ＭＳ Ｐゴシック" charset="0"/>
              </a:rPr>
              <a:t>O</a:t>
            </a:r>
            <a:r>
              <a:rPr lang="en-US" sz="2000" i="1" baseline="-25000">
                <a:solidFill>
                  <a:srgbClr val="FF0000"/>
                </a:solidFill>
                <a:latin typeface="Times New Roman" charset="0"/>
                <a:ea typeface="ＭＳ Ｐゴシック" charset="0"/>
                <a:cs typeface="ＭＳ Ｐゴシック" charset="0"/>
              </a:rPr>
              <a:t>c</a:t>
            </a:r>
            <a:r>
              <a:rPr lang="en-US" sz="2000" baseline="30000">
                <a:solidFill>
                  <a:srgbClr val="FF0000"/>
                </a:solidFill>
                <a:latin typeface="Times New Roman" charset="0"/>
                <a:ea typeface="ＭＳ Ｐゴシック" charset="0"/>
                <a:cs typeface="ＭＳ Ｐゴシック" charset="0"/>
              </a:rPr>
              <a:t>-1</a:t>
            </a:r>
            <a:r>
              <a:rPr lang="en-US" sz="2000">
                <a:solidFill>
                  <a:srgbClr val="FF0000"/>
                </a:solidFill>
                <a:latin typeface="Times New Roman" charset="0"/>
                <a:ea typeface="ＭＳ Ｐゴシック" charset="0"/>
                <a:cs typeface="ＭＳ Ｐゴシック" charset="0"/>
              </a:rPr>
              <a:t>}</a:t>
            </a:r>
            <a:r>
              <a:rPr lang="en-US" sz="2000">
                <a:solidFill>
                  <a:srgbClr val="FF0000"/>
                </a:solidFill>
                <a:latin typeface="Arial" charset="0"/>
                <a:ea typeface="ＭＳ Ｐゴシック" charset="0"/>
                <a:cs typeface="ＭＳ Ｐゴシック" charset="0"/>
              </a:rPr>
              <a:t>U{</a:t>
            </a:r>
            <a:r>
              <a:rPr lang="en-US" sz="2000" i="1">
                <a:solidFill>
                  <a:srgbClr val="FF0000"/>
                </a:solidFill>
                <a:latin typeface="Times New Roman" charset="0"/>
                <a:ea typeface="ＭＳ Ｐゴシック" charset="0"/>
                <a:cs typeface="ＭＳ Ｐゴシック" charset="0"/>
              </a:rPr>
              <a:t>O</a:t>
            </a:r>
            <a:r>
              <a:rPr lang="en-US" sz="2000" i="1" baseline="-25000">
                <a:solidFill>
                  <a:srgbClr val="FF0000"/>
                </a:solidFill>
                <a:latin typeface="Times New Roman" charset="0"/>
                <a:ea typeface="ＭＳ Ｐゴシック" charset="0"/>
                <a:cs typeface="ＭＳ Ｐゴシック" charset="0"/>
              </a:rPr>
              <a:t>c</a:t>
            </a:r>
            <a:r>
              <a:rPr lang="en-US" sz="2000">
                <a:solidFill>
                  <a:srgbClr val="FF0000"/>
                </a:solidFill>
                <a:latin typeface="Times New Roman" charset="0"/>
                <a:ea typeface="ＭＳ Ｐゴシック" charset="0"/>
                <a:cs typeface="ＭＳ Ｐゴシック" charset="0"/>
              </a:rPr>
              <a:t>g</a:t>
            </a:r>
            <a:r>
              <a:rPr lang="en-US" sz="2000" baseline="-25000">
                <a:solidFill>
                  <a:srgbClr val="FF0000"/>
                </a:solidFill>
                <a:latin typeface="Times New Roman" charset="0"/>
                <a:ea typeface="ＭＳ Ｐゴシック" charset="0"/>
                <a:cs typeface="ＭＳ Ｐゴシック" charset="0"/>
              </a:rPr>
              <a:t>A</a:t>
            </a:r>
            <a:r>
              <a:rPr lang="en-US" sz="2000">
                <a:solidFill>
                  <a:srgbClr val="FF0000"/>
                </a:solidFill>
                <a:latin typeface="Times New Roman" charset="0"/>
                <a:ea typeface="ＭＳ Ｐゴシック" charset="0"/>
                <a:cs typeface="ＭＳ Ｐゴシック" charset="0"/>
              </a:rPr>
              <a:t>g</a:t>
            </a:r>
            <a:r>
              <a:rPr lang="en-US" sz="2000" baseline="-25000">
                <a:solidFill>
                  <a:srgbClr val="FF0000"/>
                </a:solidFill>
                <a:latin typeface="Times New Roman" charset="0"/>
                <a:ea typeface="ＭＳ Ｐゴシック" charset="0"/>
                <a:cs typeface="ＭＳ Ｐゴシック" charset="0"/>
              </a:rPr>
              <a:t>B</a:t>
            </a:r>
            <a:r>
              <a:rPr lang="en-US" sz="2000" baseline="30000">
                <a:solidFill>
                  <a:srgbClr val="FF0000"/>
                </a:solidFill>
                <a:latin typeface="Times New Roman" charset="0"/>
                <a:ea typeface="ＭＳ Ｐゴシック" charset="0"/>
                <a:cs typeface="ＭＳ Ｐゴシック" charset="0"/>
              </a:rPr>
              <a:t>-1</a:t>
            </a:r>
            <a:r>
              <a:rPr lang="en-US" sz="2000" i="1">
                <a:solidFill>
                  <a:srgbClr val="FF0000"/>
                </a:solidFill>
                <a:latin typeface="Times New Roman" charset="0"/>
                <a:ea typeface="ＭＳ Ｐゴシック" charset="0"/>
                <a:cs typeface="ＭＳ Ｐゴシック" charset="0"/>
              </a:rPr>
              <a:t>O</a:t>
            </a:r>
            <a:r>
              <a:rPr lang="en-US" sz="2000" i="1" baseline="-25000">
                <a:solidFill>
                  <a:srgbClr val="FF0000"/>
                </a:solidFill>
                <a:latin typeface="Times New Roman" charset="0"/>
                <a:ea typeface="ＭＳ Ｐゴシック" charset="0"/>
                <a:cs typeface="ＭＳ Ｐゴシック" charset="0"/>
              </a:rPr>
              <a:t>c</a:t>
            </a:r>
            <a:r>
              <a:rPr lang="en-US" sz="2000">
                <a:solidFill>
                  <a:srgbClr val="FF0000"/>
                </a:solidFill>
                <a:latin typeface="Times New Roman" charset="0"/>
                <a:ea typeface="ＭＳ Ｐゴシック" charset="0"/>
                <a:cs typeface="ＭＳ Ｐゴシック" charset="0"/>
              </a:rPr>
              <a:t>}.</a:t>
            </a:r>
          </a:p>
          <a:p>
            <a:endParaRPr lang="en-US" sz="3200" baseline="30000">
              <a:solidFill>
                <a:srgbClr val="FF0000"/>
              </a:solidFill>
              <a:latin typeface="Arial" charset="0"/>
              <a:ea typeface="ＭＳ Ｐゴシック" charset="0"/>
              <a:cs typeface="ＭＳ Ｐゴシック" charset="0"/>
            </a:endParaRPr>
          </a:p>
        </p:txBody>
      </p:sp>
      <p:sp>
        <p:nvSpPr>
          <p:cNvPr id="90117" name="Rectangle 4"/>
          <p:cNvSpPr>
            <a:spLocks noGrp="1" noChangeArrowheads="1"/>
          </p:cNvSpPr>
          <p:nvPr>
            <p:ph type="body" sz="half" idx="2"/>
          </p:nvPr>
        </p:nvSpPr>
        <p:spPr>
          <a:xfrm>
            <a:off x="4648200" y="1447800"/>
            <a:ext cx="4267200" cy="5181600"/>
          </a:xfrm>
        </p:spPr>
        <p:txBody>
          <a:bodyPr/>
          <a:lstStyle/>
          <a:p>
            <a:r>
              <a:rPr lang="en-US" sz="2400">
                <a:solidFill>
                  <a:schemeClr val="accent2"/>
                </a:solidFill>
                <a:latin typeface="Arial" charset="0"/>
                <a:ea typeface="ＭＳ Ｐゴシック" charset="0"/>
                <a:cs typeface="ＭＳ Ｐゴシック" charset="0"/>
              </a:rPr>
              <a:t>Equivalently in the sample frame:</a:t>
            </a:r>
          </a:p>
          <a:p>
            <a:r>
              <a:rPr lang="en-US" sz="2400">
                <a:solidFill>
                  <a:schemeClr val="accent2"/>
                </a:solidFill>
                <a:latin typeface="Times New Roman" charset="0"/>
                <a:ea typeface="ＭＳ Ｐゴシック" charset="0"/>
                <a:cs typeface="ＭＳ Ｐゴシック" charset="0"/>
              </a:rPr>
              <a:t>{∆g}={g</a:t>
            </a:r>
            <a:r>
              <a:rPr lang="en-US" sz="2400" baseline="-25000">
                <a:solidFill>
                  <a:schemeClr val="accent2"/>
                </a:solidFill>
                <a:latin typeface="Times New Roman" charset="0"/>
                <a:ea typeface="ＭＳ Ｐゴシック" charset="0"/>
                <a:cs typeface="ＭＳ Ｐゴシック" charset="0"/>
              </a:rPr>
              <a:t>B</a:t>
            </a:r>
            <a:r>
              <a:rPr lang="en-US" sz="2400">
                <a:solidFill>
                  <a:schemeClr val="accent2"/>
                </a:solidFill>
                <a:latin typeface="Times New Roman" charset="0"/>
                <a:ea typeface="ＭＳ Ｐゴシック" charset="0"/>
                <a:cs typeface="ＭＳ Ｐゴシック" charset="0"/>
              </a:rPr>
              <a:t>g</a:t>
            </a:r>
            <a:r>
              <a:rPr lang="en-US" sz="2400" baseline="-25000">
                <a:solidFill>
                  <a:schemeClr val="accent2"/>
                </a:solidFill>
                <a:latin typeface="Times New Roman" charset="0"/>
                <a:ea typeface="ＭＳ Ｐゴシック" charset="0"/>
                <a:cs typeface="ＭＳ Ｐゴシック" charset="0"/>
              </a:rPr>
              <a:t>A</a:t>
            </a:r>
            <a:r>
              <a:rPr lang="en-US" sz="2400" baseline="30000">
                <a:solidFill>
                  <a:schemeClr val="accent2"/>
                </a:solidFill>
                <a:latin typeface="Times New Roman" charset="0"/>
                <a:ea typeface="ＭＳ Ｐゴシック" charset="0"/>
                <a:cs typeface="ＭＳ Ｐゴシック" charset="0"/>
              </a:rPr>
              <a:t>-1</a:t>
            </a:r>
            <a:r>
              <a:rPr lang="en-US" sz="2400">
                <a:solidFill>
                  <a:schemeClr val="accent2"/>
                </a:solidFill>
                <a:latin typeface="Times New Roman" charset="0"/>
                <a:ea typeface="ＭＳ Ｐゴシック" charset="0"/>
                <a:cs typeface="ＭＳ Ｐゴシック" charset="0"/>
              </a:rPr>
              <a:t>}</a:t>
            </a:r>
            <a:r>
              <a:rPr lang="en-US" sz="2400">
                <a:solidFill>
                  <a:schemeClr val="accent2"/>
                </a:solidFill>
                <a:latin typeface="Arial" charset="0"/>
                <a:ea typeface="ＭＳ Ｐゴシック" charset="0"/>
                <a:cs typeface="ＭＳ Ｐゴシック" charset="0"/>
              </a:rPr>
              <a:t>U</a:t>
            </a:r>
            <a:r>
              <a:rPr lang="en-US" sz="2400">
                <a:solidFill>
                  <a:schemeClr val="accent2"/>
                </a:solidFill>
                <a:latin typeface="Times New Roman" charset="0"/>
                <a:ea typeface="ＭＳ Ｐゴシック" charset="0"/>
                <a:cs typeface="ＭＳ Ｐゴシック" charset="0"/>
              </a:rPr>
              <a:t>{g</a:t>
            </a:r>
            <a:r>
              <a:rPr lang="en-US" sz="2400" baseline="-25000">
                <a:solidFill>
                  <a:schemeClr val="accent2"/>
                </a:solidFill>
                <a:latin typeface="Times New Roman" charset="0"/>
                <a:ea typeface="ＭＳ Ｐゴシック" charset="0"/>
                <a:cs typeface="ＭＳ Ｐゴシック" charset="0"/>
              </a:rPr>
              <a:t>A</a:t>
            </a:r>
            <a:r>
              <a:rPr lang="en-US" sz="2400">
                <a:solidFill>
                  <a:schemeClr val="accent2"/>
                </a:solidFill>
                <a:latin typeface="Times New Roman" charset="0"/>
                <a:ea typeface="ＭＳ Ｐゴシック" charset="0"/>
                <a:cs typeface="ＭＳ Ｐゴシック" charset="0"/>
              </a:rPr>
              <a:t>g</a:t>
            </a:r>
            <a:r>
              <a:rPr lang="en-US" sz="2400" baseline="-25000">
                <a:solidFill>
                  <a:schemeClr val="accent2"/>
                </a:solidFill>
                <a:latin typeface="Times New Roman" charset="0"/>
                <a:ea typeface="ＭＳ Ｐゴシック" charset="0"/>
                <a:cs typeface="ＭＳ Ｐゴシック" charset="0"/>
              </a:rPr>
              <a:t>B</a:t>
            </a:r>
            <a:r>
              <a:rPr lang="en-US" sz="2400" baseline="30000">
                <a:solidFill>
                  <a:schemeClr val="accent2"/>
                </a:solidFill>
                <a:latin typeface="Times New Roman" charset="0"/>
                <a:ea typeface="ＭＳ Ｐゴシック" charset="0"/>
                <a:cs typeface="ＭＳ Ｐゴシック" charset="0"/>
              </a:rPr>
              <a:t>-1</a:t>
            </a:r>
            <a:r>
              <a:rPr lang="en-US" sz="2400">
                <a:solidFill>
                  <a:schemeClr val="accent2"/>
                </a:solidFill>
                <a:latin typeface="Times New Roman" charset="0"/>
                <a:ea typeface="ＭＳ Ｐゴシック" charset="0"/>
                <a:cs typeface="ＭＳ Ｐゴシック" charset="0"/>
              </a:rPr>
              <a:t>}=</a:t>
            </a:r>
            <a:br>
              <a:rPr lang="en-US" sz="2400">
                <a:solidFill>
                  <a:schemeClr val="accent2"/>
                </a:solidFill>
                <a:latin typeface="Times New Roman" charset="0"/>
                <a:ea typeface="ＭＳ Ｐゴシック" charset="0"/>
                <a:cs typeface="ＭＳ Ｐゴシック" charset="0"/>
              </a:rPr>
            </a:br>
            <a:r>
              <a:rPr lang="en-US" sz="2400">
                <a:solidFill>
                  <a:schemeClr val="accent2"/>
                </a:solidFill>
                <a:latin typeface="Times New Roman" charset="0"/>
                <a:ea typeface="ＭＳ Ｐゴシック" charset="0"/>
                <a:cs typeface="ＭＳ Ｐゴシック" charset="0"/>
              </a:rPr>
              <a:t> </a:t>
            </a:r>
            <a:r>
              <a:rPr lang="en-US" sz="2000">
                <a:solidFill>
                  <a:schemeClr val="accent2"/>
                </a:solidFill>
                <a:latin typeface="Times New Roman" charset="0"/>
                <a:ea typeface="ＭＳ Ｐゴシック" charset="0"/>
                <a:cs typeface="ＭＳ Ｐゴシック" charset="0"/>
              </a:rPr>
              <a:t>{(g</a:t>
            </a:r>
            <a:r>
              <a:rPr lang="en-US" sz="2000" baseline="-25000">
                <a:solidFill>
                  <a:schemeClr val="accent2"/>
                </a:solidFill>
                <a:latin typeface="Times New Roman" charset="0"/>
                <a:ea typeface="ＭＳ Ｐゴシック" charset="0"/>
                <a:cs typeface="ＭＳ Ｐゴシック" charset="0"/>
              </a:rPr>
              <a:t>B</a:t>
            </a:r>
            <a:r>
              <a:rPr lang="en-US" sz="2000" i="1">
                <a:solidFill>
                  <a:schemeClr val="accent2"/>
                </a:solidFill>
                <a:latin typeface="Times New Roman" charset="0"/>
                <a:ea typeface="ＭＳ Ｐゴシック" charset="0"/>
                <a:cs typeface="ＭＳ Ｐゴシック" charset="0"/>
              </a:rPr>
              <a:t>O</a:t>
            </a:r>
            <a:r>
              <a:rPr lang="en-US" sz="2000" i="1" baseline="-25000">
                <a:solidFill>
                  <a:schemeClr val="accent2"/>
                </a:solidFill>
                <a:latin typeface="Times New Roman" charset="0"/>
                <a:ea typeface="ＭＳ Ｐゴシック" charset="0"/>
                <a:cs typeface="ＭＳ Ｐゴシック" charset="0"/>
              </a:rPr>
              <a:t>c</a:t>
            </a:r>
            <a:r>
              <a:rPr lang="en-US" sz="2000">
                <a:solidFill>
                  <a:schemeClr val="accent2"/>
                </a:solidFill>
                <a:latin typeface="Times New Roman" charset="0"/>
                <a:ea typeface="ＭＳ Ｐゴシック" charset="0"/>
                <a:cs typeface="ＭＳ Ｐゴシック" charset="0"/>
              </a:rPr>
              <a:t>)(g</a:t>
            </a:r>
            <a:r>
              <a:rPr lang="en-US" sz="2000" baseline="-25000">
                <a:solidFill>
                  <a:schemeClr val="accent2"/>
                </a:solidFill>
                <a:latin typeface="Times New Roman" charset="0"/>
                <a:ea typeface="ＭＳ Ｐゴシック" charset="0"/>
                <a:cs typeface="ＭＳ Ｐゴシック" charset="0"/>
              </a:rPr>
              <a:t>A</a:t>
            </a:r>
            <a:r>
              <a:rPr lang="en-US" sz="2000" i="1">
                <a:solidFill>
                  <a:schemeClr val="accent2"/>
                </a:solidFill>
                <a:latin typeface="Times New Roman" charset="0"/>
                <a:ea typeface="ＭＳ Ｐゴシック" charset="0"/>
                <a:cs typeface="ＭＳ Ｐゴシック" charset="0"/>
              </a:rPr>
              <a:t>O</a:t>
            </a:r>
            <a:r>
              <a:rPr lang="en-US" sz="2000" i="1" baseline="-25000">
                <a:solidFill>
                  <a:schemeClr val="accent2"/>
                </a:solidFill>
                <a:latin typeface="Times New Roman" charset="0"/>
                <a:ea typeface="ＭＳ Ｐゴシック" charset="0"/>
                <a:cs typeface="ＭＳ Ｐゴシック" charset="0"/>
              </a:rPr>
              <a:t>c</a:t>
            </a:r>
            <a:r>
              <a:rPr lang="en-US" sz="2000">
                <a:solidFill>
                  <a:schemeClr val="accent2"/>
                </a:solidFill>
                <a:latin typeface="Times New Roman" charset="0"/>
                <a:ea typeface="ＭＳ Ｐゴシック" charset="0"/>
                <a:cs typeface="ＭＳ Ｐゴシック" charset="0"/>
              </a:rPr>
              <a:t>)</a:t>
            </a:r>
            <a:r>
              <a:rPr lang="en-US" sz="2000" baseline="30000">
                <a:solidFill>
                  <a:schemeClr val="accent2"/>
                </a:solidFill>
                <a:latin typeface="Times New Roman" charset="0"/>
                <a:ea typeface="ＭＳ Ｐゴシック" charset="0"/>
                <a:cs typeface="ＭＳ Ｐゴシック" charset="0"/>
              </a:rPr>
              <a:t>-1</a:t>
            </a:r>
            <a:r>
              <a:rPr lang="en-US" sz="2000">
                <a:solidFill>
                  <a:schemeClr val="accent2"/>
                </a:solidFill>
                <a:latin typeface="Times New Roman" charset="0"/>
                <a:ea typeface="ＭＳ Ｐゴシック" charset="0"/>
                <a:cs typeface="ＭＳ Ｐゴシック" charset="0"/>
              </a:rPr>
              <a:t>}</a:t>
            </a:r>
            <a:r>
              <a:rPr lang="en-US" sz="2000">
                <a:solidFill>
                  <a:schemeClr val="accent2"/>
                </a:solidFill>
                <a:latin typeface="Arial" charset="0"/>
                <a:ea typeface="ＭＳ Ｐゴシック" charset="0"/>
                <a:cs typeface="ＭＳ Ｐゴシック" charset="0"/>
              </a:rPr>
              <a:t>U</a:t>
            </a:r>
            <a:br>
              <a:rPr lang="en-US" sz="2000">
                <a:solidFill>
                  <a:schemeClr val="accent2"/>
                </a:solidFill>
                <a:latin typeface="Arial" charset="0"/>
                <a:ea typeface="ＭＳ Ｐゴシック" charset="0"/>
                <a:cs typeface="ＭＳ Ｐゴシック" charset="0"/>
              </a:rPr>
            </a:br>
            <a:r>
              <a:rPr lang="en-US" sz="2000">
                <a:solidFill>
                  <a:schemeClr val="accent2"/>
                </a:solidFill>
                <a:latin typeface="Times New Roman" charset="0"/>
                <a:ea typeface="ＭＳ Ｐゴシック" charset="0"/>
                <a:cs typeface="ＭＳ Ｐゴシック" charset="0"/>
              </a:rPr>
              <a:t>{(g</a:t>
            </a:r>
            <a:r>
              <a:rPr lang="en-US" sz="2000" baseline="-25000">
                <a:solidFill>
                  <a:schemeClr val="accent2"/>
                </a:solidFill>
                <a:latin typeface="Times New Roman" charset="0"/>
                <a:ea typeface="ＭＳ Ｐゴシック" charset="0"/>
                <a:cs typeface="ＭＳ Ｐゴシック" charset="0"/>
              </a:rPr>
              <a:t>A</a:t>
            </a:r>
            <a:r>
              <a:rPr lang="en-US" sz="2000" i="1">
                <a:solidFill>
                  <a:schemeClr val="accent2"/>
                </a:solidFill>
                <a:latin typeface="Times New Roman" charset="0"/>
                <a:ea typeface="ＭＳ Ｐゴシック" charset="0"/>
                <a:cs typeface="ＭＳ Ｐゴシック" charset="0"/>
              </a:rPr>
              <a:t>O</a:t>
            </a:r>
            <a:r>
              <a:rPr lang="en-US" sz="2000" i="1" baseline="-25000">
                <a:solidFill>
                  <a:schemeClr val="accent2"/>
                </a:solidFill>
                <a:latin typeface="Times New Roman" charset="0"/>
                <a:ea typeface="ＭＳ Ｐゴシック" charset="0"/>
                <a:cs typeface="ＭＳ Ｐゴシック" charset="0"/>
              </a:rPr>
              <a:t>c</a:t>
            </a:r>
            <a:r>
              <a:rPr lang="en-US" sz="2000">
                <a:solidFill>
                  <a:schemeClr val="accent2"/>
                </a:solidFill>
                <a:latin typeface="Times New Roman" charset="0"/>
                <a:ea typeface="ＭＳ Ｐゴシック" charset="0"/>
                <a:cs typeface="ＭＳ Ｐゴシック" charset="0"/>
              </a:rPr>
              <a:t>)(g</a:t>
            </a:r>
            <a:r>
              <a:rPr lang="en-US" sz="2000" baseline="-25000">
                <a:solidFill>
                  <a:schemeClr val="accent2"/>
                </a:solidFill>
                <a:latin typeface="Times New Roman" charset="0"/>
                <a:ea typeface="ＭＳ Ｐゴシック" charset="0"/>
                <a:cs typeface="ＭＳ Ｐゴシック" charset="0"/>
              </a:rPr>
              <a:t>B</a:t>
            </a:r>
            <a:r>
              <a:rPr lang="en-US" sz="2000" i="1">
                <a:solidFill>
                  <a:schemeClr val="accent2"/>
                </a:solidFill>
                <a:latin typeface="Times New Roman" charset="0"/>
                <a:ea typeface="ＭＳ Ｐゴシック" charset="0"/>
                <a:cs typeface="ＭＳ Ｐゴシック" charset="0"/>
              </a:rPr>
              <a:t>O</a:t>
            </a:r>
            <a:r>
              <a:rPr lang="en-US" sz="2000" i="1" baseline="-25000">
                <a:solidFill>
                  <a:schemeClr val="accent2"/>
                </a:solidFill>
                <a:latin typeface="Times New Roman" charset="0"/>
                <a:ea typeface="ＭＳ Ｐゴシック" charset="0"/>
                <a:cs typeface="ＭＳ Ｐゴシック" charset="0"/>
              </a:rPr>
              <a:t>c</a:t>
            </a:r>
            <a:r>
              <a:rPr lang="en-US" sz="2000">
                <a:solidFill>
                  <a:schemeClr val="accent2"/>
                </a:solidFill>
                <a:latin typeface="Times New Roman" charset="0"/>
                <a:ea typeface="ＭＳ Ｐゴシック" charset="0"/>
                <a:cs typeface="ＭＳ Ｐゴシック" charset="0"/>
              </a:rPr>
              <a:t>)</a:t>
            </a:r>
            <a:r>
              <a:rPr lang="en-US" sz="2000" baseline="30000">
                <a:solidFill>
                  <a:schemeClr val="accent2"/>
                </a:solidFill>
                <a:latin typeface="Times New Roman" charset="0"/>
                <a:ea typeface="ＭＳ Ｐゴシック" charset="0"/>
                <a:cs typeface="ＭＳ Ｐゴシック" charset="0"/>
              </a:rPr>
              <a:t>-1</a:t>
            </a:r>
            <a:r>
              <a:rPr lang="en-US" sz="2000">
                <a:solidFill>
                  <a:schemeClr val="accent2"/>
                </a:solidFill>
                <a:latin typeface="Times New Roman" charset="0"/>
                <a:ea typeface="ＭＳ Ｐゴシック" charset="0"/>
                <a:cs typeface="ＭＳ Ｐゴシック" charset="0"/>
              </a:rPr>
              <a:t>}</a:t>
            </a:r>
            <a:br>
              <a:rPr lang="en-US" sz="2000" baseline="30000">
                <a:solidFill>
                  <a:schemeClr val="accent2"/>
                </a:solidFill>
                <a:latin typeface="Times New Roman" charset="0"/>
                <a:ea typeface="ＭＳ Ｐゴシック" charset="0"/>
                <a:cs typeface="ＭＳ Ｐゴシック" charset="0"/>
              </a:rPr>
            </a:br>
            <a:r>
              <a:rPr lang="en-US" sz="2000" baseline="30000">
                <a:solidFill>
                  <a:schemeClr val="accent2"/>
                </a:solidFill>
                <a:latin typeface="Times New Roman" charset="0"/>
                <a:ea typeface="ＭＳ Ｐゴシック" charset="0"/>
                <a:cs typeface="ＭＳ Ｐゴシック" charset="0"/>
              </a:rPr>
              <a:t> </a:t>
            </a:r>
            <a:br>
              <a:rPr lang="en-US" sz="2000" baseline="30000">
                <a:solidFill>
                  <a:schemeClr val="accent2"/>
                </a:solidFill>
                <a:latin typeface="Times New Roman" charset="0"/>
                <a:ea typeface="ＭＳ Ｐゴシック" charset="0"/>
                <a:cs typeface="ＭＳ Ｐゴシック" charset="0"/>
              </a:rPr>
            </a:br>
            <a:r>
              <a:rPr lang="en-US" sz="2000">
                <a:solidFill>
                  <a:schemeClr val="accent2"/>
                </a:solidFill>
                <a:latin typeface="Times New Roman" charset="0"/>
                <a:ea typeface="ＭＳ Ｐゴシック" charset="0"/>
                <a:cs typeface="ＭＳ Ｐゴシック" charset="0"/>
              </a:rPr>
              <a:t>= {g</a:t>
            </a:r>
            <a:r>
              <a:rPr lang="en-US" sz="2000" baseline="-25000">
                <a:solidFill>
                  <a:schemeClr val="accent2"/>
                </a:solidFill>
                <a:latin typeface="Times New Roman" charset="0"/>
                <a:ea typeface="ＭＳ Ｐゴシック" charset="0"/>
                <a:cs typeface="ＭＳ Ｐゴシック" charset="0"/>
              </a:rPr>
              <a:t>B</a:t>
            </a:r>
            <a:r>
              <a:rPr lang="en-US" sz="2000" i="1">
                <a:solidFill>
                  <a:schemeClr val="accent2"/>
                </a:solidFill>
                <a:latin typeface="Times New Roman" charset="0"/>
                <a:ea typeface="ＭＳ Ｐゴシック" charset="0"/>
                <a:cs typeface="ＭＳ Ｐゴシック" charset="0"/>
              </a:rPr>
              <a:t>O</a:t>
            </a:r>
            <a:r>
              <a:rPr lang="en-US" sz="2000" i="1" baseline="-25000">
                <a:solidFill>
                  <a:schemeClr val="accent2"/>
                </a:solidFill>
                <a:latin typeface="Times New Roman" charset="0"/>
                <a:ea typeface="ＭＳ Ｐゴシック" charset="0"/>
                <a:cs typeface="ＭＳ Ｐゴシック" charset="0"/>
              </a:rPr>
              <a:t>c</a:t>
            </a:r>
            <a:r>
              <a:rPr lang="en-US" sz="2000" i="1">
                <a:solidFill>
                  <a:schemeClr val="accent2"/>
                </a:solidFill>
                <a:latin typeface="Times New Roman" charset="0"/>
                <a:ea typeface="ＭＳ Ｐゴシック" charset="0"/>
                <a:cs typeface="ＭＳ Ｐゴシック" charset="0"/>
              </a:rPr>
              <a:t>O</a:t>
            </a:r>
            <a:r>
              <a:rPr lang="en-US" sz="2000" i="1" baseline="-25000">
                <a:solidFill>
                  <a:schemeClr val="accent2"/>
                </a:solidFill>
                <a:latin typeface="Times New Roman" charset="0"/>
                <a:ea typeface="ＭＳ Ｐゴシック" charset="0"/>
                <a:cs typeface="ＭＳ Ｐゴシック" charset="0"/>
              </a:rPr>
              <a:t>c</a:t>
            </a:r>
            <a:r>
              <a:rPr lang="en-US" sz="2000" baseline="30000">
                <a:solidFill>
                  <a:schemeClr val="accent2"/>
                </a:solidFill>
                <a:latin typeface="Times New Roman" charset="0"/>
                <a:ea typeface="ＭＳ Ｐゴシック" charset="0"/>
                <a:cs typeface="ＭＳ Ｐゴシック" charset="0"/>
              </a:rPr>
              <a:t>-1</a:t>
            </a:r>
            <a:r>
              <a:rPr lang="en-US" sz="2000">
                <a:solidFill>
                  <a:schemeClr val="accent2"/>
                </a:solidFill>
                <a:latin typeface="Times New Roman" charset="0"/>
                <a:ea typeface="ＭＳ Ｐゴシック" charset="0"/>
                <a:cs typeface="ＭＳ Ｐゴシック" charset="0"/>
              </a:rPr>
              <a:t>g</a:t>
            </a:r>
            <a:r>
              <a:rPr lang="en-US" sz="2000" baseline="-25000">
                <a:solidFill>
                  <a:schemeClr val="accent2"/>
                </a:solidFill>
                <a:latin typeface="Times New Roman" charset="0"/>
                <a:ea typeface="ＭＳ Ｐゴシック" charset="0"/>
                <a:cs typeface="ＭＳ Ｐゴシック" charset="0"/>
              </a:rPr>
              <a:t>A</a:t>
            </a:r>
            <a:r>
              <a:rPr lang="en-US" sz="2000" baseline="30000">
                <a:solidFill>
                  <a:schemeClr val="accent2"/>
                </a:solidFill>
                <a:latin typeface="Times New Roman" charset="0"/>
                <a:ea typeface="ＭＳ Ｐゴシック" charset="0"/>
                <a:cs typeface="ＭＳ Ｐゴシック" charset="0"/>
              </a:rPr>
              <a:t>-1</a:t>
            </a:r>
            <a:r>
              <a:rPr lang="en-US" sz="2000">
                <a:solidFill>
                  <a:schemeClr val="accent2"/>
                </a:solidFill>
                <a:latin typeface="Times New Roman" charset="0"/>
                <a:ea typeface="ＭＳ Ｐゴシック" charset="0"/>
                <a:cs typeface="ＭＳ Ｐゴシック" charset="0"/>
              </a:rPr>
              <a:t>}</a:t>
            </a:r>
            <a:r>
              <a:rPr lang="en-US" sz="2000">
                <a:solidFill>
                  <a:schemeClr val="accent2"/>
                </a:solidFill>
                <a:latin typeface="Arial" charset="0"/>
                <a:ea typeface="ＭＳ Ｐゴシック" charset="0"/>
                <a:cs typeface="ＭＳ Ｐゴシック" charset="0"/>
              </a:rPr>
              <a:t>U</a:t>
            </a:r>
            <a:r>
              <a:rPr lang="en-US" sz="2000">
                <a:solidFill>
                  <a:schemeClr val="accent2"/>
                </a:solidFill>
                <a:latin typeface="Times New Roman" charset="0"/>
                <a:ea typeface="ＭＳ Ｐゴシック" charset="0"/>
                <a:cs typeface="ＭＳ Ｐゴシック" charset="0"/>
              </a:rPr>
              <a:t>{g</a:t>
            </a:r>
            <a:r>
              <a:rPr lang="en-US" sz="2000" baseline="-25000">
                <a:solidFill>
                  <a:schemeClr val="accent2"/>
                </a:solidFill>
                <a:latin typeface="Times New Roman" charset="0"/>
                <a:ea typeface="ＭＳ Ｐゴシック" charset="0"/>
                <a:cs typeface="ＭＳ Ｐゴシック" charset="0"/>
              </a:rPr>
              <a:t>A</a:t>
            </a:r>
            <a:r>
              <a:rPr lang="en-US" sz="2000" i="1">
                <a:solidFill>
                  <a:schemeClr val="accent2"/>
                </a:solidFill>
                <a:latin typeface="Times New Roman" charset="0"/>
                <a:ea typeface="ＭＳ Ｐゴシック" charset="0"/>
                <a:cs typeface="ＭＳ Ｐゴシック" charset="0"/>
              </a:rPr>
              <a:t>O</a:t>
            </a:r>
            <a:r>
              <a:rPr lang="en-US" sz="2000" i="1" baseline="-25000">
                <a:solidFill>
                  <a:schemeClr val="accent2"/>
                </a:solidFill>
                <a:latin typeface="Times New Roman" charset="0"/>
                <a:ea typeface="ＭＳ Ｐゴシック" charset="0"/>
                <a:cs typeface="ＭＳ Ｐゴシック" charset="0"/>
              </a:rPr>
              <a:t>c</a:t>
            </a:r>
            <a:r>
              <a:rPr lang="en-US" sz="2000" i="1">
                <a:solidFill>
                  <a:schemeClr val="accent2"/>
                </a:solidFill>
                <a:latin typeface="Times New Roman" charset="0"/>
                <a:ea typeface="ＭＳ Ｐゴシック" charset="0"/>
                <a:cs typeface="ＭＳ Ｐゴシック" charset="0"/>
              </a:rPr>
              <a:t>O</a:t>
            </a:r>
            <a:r>
              <a:rPr lang="en-US" sz="2000" i="1" baseline="-25000">
                <a:solidFill>
                  <a:schemeClr val="accent2"/>
                </a:solidFill>
                <a:latin typeface="Times New Roman" charset="0"/>
                <a:ea typeface="ＭＳ Ｐゴシック" charset="0"/>
                <a:cs typeface="ＭＳ Ｐゴシック" charset="0"/>
              </a:rPr>
              <a:t>c</a:t>
            </a:r>
            <a:r>
              <a:rPr lang="en-US" sz="2000" baseline="30000">
                <a:solidFill>
                  <a:schemeClr val="accent2"/>
                </a:solidFill>
                <a:latin typeface="Times New Roman" charset="0"/>
                <a:ea typeface="ＭＳ Ｐゴシック" charset="0"/>
                <a:cs typeface="ＭＳ Ｐゴシック" charset="0"/>
              </a:rPr>
              <a:t>-1</a:t>
            </a:r>
            <a:r>
              <a:rPr lang="en-US" sz="2000">
                <a:solidFill>
                  <a:schemeClr val="accent2"/>
                </a:solidFill>
                <a:latin typeface="Times New Roman" charset="0"/>
                <a:ea typeface="ＭＳ Ｐゴシック" charset="0"/>
                <a:cs typeface="ＭＳ Ｐゴシック" charset="0"/>
              </a:rPr>
              <a:t>g</a:t>
            </a:r>
            <a:r>
              <a:rPr lang="en-US" sz="2000" baseline="-25000">
                <a:solidFill>
                  <a:schemeClr val="accent2"/>
                </a:solidFill>
                <a:latin typeface="Times New Roman" charset="0"/>
                <a:ea typeface="ＭＳ Ｐゴシック" charset="0"/>
                <a:cs typeface="ＭＳ Ｐゴシック" charset="0"/>
              </a:rPr>
              <a:t>B</a:t>
            </a:r>
            <a:r>
              <a:rPr lang="en-US" sz="2000" baseline="30000">
                <a:solidFill>
                  <a:schemeClr val="accent2"/>
                </a:solidFill>
                <a:latin typeface="Times New Roman" charset="0"/>
                <a:ea typeface="ＭＳ Ｐゴシック" charset="0"/>
                <a:cs typeface="ＭＳ Ｐゴシック" charset="0"/>
              </a:rPr>
              <a:t>-1</a:t>
            </a:r>
            <a:r>
              <a:rPr lang="en-US" sz="2000">
                <a:solidFill>
                  <a:schemeClr val="accent2"/>
                </a:solidFill>
                <a:latin typeface="Times New Roman" charset="0"/>
                <a:ea typeface="ＭＳ Ｐゴシック" charset="0"/>
                <a:cs typeface="ＭＳ Ｐゴシック" charset="0"/>
              </a:rPr>
              <a:t>}</a:t>
            </a:r>
            <a:r>
              <a:rPr lang="en-US" sz="2000" baseline="30000">
                <a:solidFill>
                  <a:schemeClr val="accent2"/>
                </a:solidFill>
                <a:latin typeface="Times New Roman" charset="0"/>
                <a:ea typeface="ＭＳ Ｐゴシック" charset="0"/>
                <a:cs typeface="ＭＳ Ｐゴシック" charset="0"/>
              </a:rPr>
              <a:t> </a:t>
            </a:r>
            <a:br>
              <a:rPr lang="en-US" sz="2000" baseline="30000">
                <a:solidFill>
                  <a:schemeClr val="accent2"/>
                </a:solidFill>
                <a:latin typeface="Times New Roman" charset="0"/>
                <a:ea typeface="ＭＳ Ｐゴシック" charset="0"/>
                <a:cs typeface="ＭＳ Ｐゴシック" charset="0"/>
              </a:rPr>
            </a:br>
            <a:br>
              <a:rPr lang="en-US" sz="2000" baseline="30000">
                <a:solidFill>
                  <a:schemeClr val="accent2"/>
                </a:solidFill>
                <a:latin typeface="Times New Roman" charset="0"/>
                <a:ea typeface="ＭＳ Ｐゴシック" charset="0"/>
                <a:cs typeface="ＭＳ Ｐゴシック" charset="0"/>
              </a:rPr>
            </a:br>
            <a:r>
              <a:rPr lang="en-US" sz="2000">
                <a:solidFill>
                  <a:schemeClr val="accent2"/>
                </a:solidFill>
                <a:latin typeface="Times New Roman" charset="0"/>
                <a:ea typeface="ＭＳ Ｐゴシック" charset="0"/>
                <a:cs typeface="ＭＳ Ｐゴシック" charset="0"/>
              </a:rPr>
              <a:t>= {g</a:t>
            </a:r>
            <a:r>
              <a:rPr lang="en-US" sz="2000" baseline="-25000">
                <a:solidFill>
                  <a:schemeClr val="accent2"/>
                </a:solidFill>
                <a:latin typeface="Times New Roman" charset="0"/>
                <a:ea typeface="ＭＳ Ｐゴシック" charset="0"/>
                <a:cs typeface="ＭＳ Ｐゴシック" charset="0"/>
              </a:rPr>
              <a:t>B</a:t>
            </a:r>
            <a:r>
              <a:rPr lang="en-US" sz="2000" i="1">
                <a:solidFill>
                  <a:schemeClr val="accent2"/>
                </a:solidFill>
                <a:latin typeface="Times New Roman" charset="0"/>
                <a:ea typeface="ＭＳ Ｐゴシック" charset="0"/>
                <a:cs typeface="ＭＳ Ｐゴシック" charset="0"/>
              </a:rPr>
              <a:t>O</a:t>
            </a:r>
            <a:r>
              <a:rPr lang="en-US" sz="2000" i="1" baseline="-25000">
                <a:solidFill>
                  <a:schemeClr val="accent2"/>
                </a:solidFill>
                <a:latin typeface="Times New Roman" charset="0"/>
                <a:ea typeface="ＭＳ Ｐゴシック" charset="0"/>
                <a:cs typeface="ＭＳ Ｐゴシック" charset="0"/>
              </a:rPr>
              <a:t>c</a:t>
            </a:r>
            <a:r>
              <a:rPr lang="en-US" sz="2000">
                <a:solidFill>
                  <a:schemeClr val="accent2"/>
                </a:solidFill>
                <a:latin typeface="Times New Roman" charset="0"/>
                <a:ea typeface="ＭＳ Ｐゴシック" charset="0"/>
                <a:cs typeface="ＭＳ Ｐゴシック" charset="0"/>
              </a:rPr>
              <a:t>g</a:t>
            </a:r>
            <a:r>
              <a:rPr lang="en-US" sz="2000" baseline="-25000">
                <a:solidFill>
                  <a:schemeClr val="accent2"/>
                </a:solidFill>
                <a:latin typeface="Times New Roman" charset="0"/>
                <a:ea typeface="ＭＳ Ｐゴシック" charset="0"/>
                <a:cs typeface="ＭＳ Ｐゴシック" charset="0"/>
              </a:rPr>
              <a:t>A</a:t>
            </a:r>
            <a:r>
              <a:rPr lang="en-US" sz="2000" baseline="30000">
                <a:solidFill>
                  <a:schemeClr val="accent2"/>
                </a:solidFill>
                <a:latin typeface="Times New Roman" charset="0"/>
                <a:ea typeface="ＭＳ Ｐゴシック" charset="0"/>
                <a:cs typeface="ＭＳ Ｐゴシック" charset="0"/>
              </a:rPr>
              <a:t>-1</a:t>
            </a:r>
            <a:r>
              <a:rPr lang="en-US" sz="2000">
                <a:solidFill>
                  <a:schemeClr val="accent2"/>
                </a:solidFill>
                <a:latin typeface="Times New Roman" charset="0"/>
                <a:ea typeface="ＭＳ Ｐゴシック" charset="0"/>
                <a:cs typeface="ＭＳ Ｐゴシック" charset="0"/>
              </a:rPr>
              <a:t>}</a:t>
            </a:r>
            <a:r>
              <a:rPr lang="en-US" sz="2000">
                <a:solidFill>
                  <a:schemeClr val="accent2"/>
                </a:solidFill>
                <a:latin typeface="Arial" charset="0"/>
                <a:ea typeface="ＭＳ Ｐゴシック" charset="0"/>
                <a:cs typeface="ＭＳ Ｐゴシック" charset="0"/>
              </a:rPr>
              <a:t>U{</a:t>
            </a:r>
            <a:r>
              <a:rPr lang="en-US" sz="2000">
                <a:solidFill>
                  <a:schemeClr val="accent2"/>
                </a:solidFill>
                <a:latin typeface="Times New Roman" charset="0"/>
                <a:ea typeface="ＭＳ Ｐゴシック" charset="0"/>
                <a:cs typeface="ＭＳ Ｐゴシック" charset="0"/>
              </a:rPr>
              <a:t>g</a:t>
            </a:r>
            <a:r>
              <a:rPr lang="en-US" sz="2000" baseline="-25000">
                <a:solidFill>
                  <a:schemeClr val="accent2"/>
                </a:solidFill>
                <a:latin typeface="Times New Roman" charset="0"/>
                <a:ea typeface="ＭＳ Ｐゴシック" charset="0"/>
                <a:cs typeface="ＭＳ Ｐゴシック" charset="0"/>
              </a:rPr>
              <a:t>A</a:t>
            </a:r>
            <a:r>
              <a:rPr lang="en-US" sz="2000" i="1">
                <a:solidFill>
                  <a:schemeClr val="accent2"/>
                </a:solidFill>
                <a:latin typeface="Times New Roman" charset="0"/>
                <a:ea typeface="ＭＳ Ｐゴシック" charset="0"/>
                <a:cs typeface="ＭＳ Ｐゴシック" charset="0"/>
              </a:rPr>
              <a:t>O</a:t>
            </a:r>
            <a:r>
              <a:rPr lang="en-US" sz="2000" i="1" baseline="-25000">
                <a:solidFill>
                  <a:schemeClr val="accent2"/>
                </a:solidFill>
                <a:latin typeface="Times New Roman" charset="0"/>
                <a:ea typeface="ＭＳ Ｐゴシック" charset="0"/>
                <a:cs typeface="ＭＳ Ｐゴシック" charset="0"/>
              </a:rPr>
              <a:t>c</a:t>
            </a:r>
            <a:r>
              <a:rPr lang="en-US" sz="2000">
                <a:solidFill>
                  <a:schemeClr val="accent2"/>
                </a:solidFill>
                <a:latin typeface="Times New Roman" charset="0"/>
                <a:ea typeface="ＭＳ Ｐゴシック" charset="0"/>
                <a:cs typeface="ＭＳ Ｐゴシック" charset="0"/>
              </a:rPr>
              <a:t>g</a:t>
            </a:r>
            <a:r>
              <a:rPr lang="en-US" sz="2000" baseline="-25000">
                <a:solidFill>
                  <a:schemeClr val="accent2"/>
                </a:solidFill>
                <a:latin typeface="Times New Roman" charset="0"/>
                <a:ea typeface="ＭＳ Ｐゴシック" charset="0"/>
                <a:cs typeface="ＭＳ Ｐゴシック" charset="0"/>
              </a:rPr>
              <a:t>B</a:t>
            </a:r>
            <a:r>
              <a:rPr lang="en-US" sz="2000" baseline="30000">
                <a:solidFill>
                  <a:schemeClr val="accent2"/>
                </a:solidFill>
                <a:latin typeface="Times New Roman" charset="0"/>
                <a:ea typeface="ＭＳ Ｐゴシック" charset="0"/>
                <a:cs typeface="ＭＳ Ｐゴシック" charset="0"/>
              </a:rPr>
              <a:t>-1</a:t>
            </a:r>
            <a:r>
              <a:rPr lang="en-US" sz="2000">
                <a:solidFill>
                  <a:schemeClr val="accent2"/>
                </a:solidFill>
                <a:latin typeface="Times New Roman" charset="0"/>
                <a:ea typeface="ＭＳ Ｐゴシック" charset="0"/>
                <a:cs typeface="ＭＳ Ｐゴシック" charset="0"/>
              </a:rPr>
              <a:t>}</a:t>
            </a:r>
            <a:r>
              <a:rPr lang="en-US" sz="2000">
                <a:solidFill>
                  <a:schemeClr val="accent2"/>
                </a:solidFill>
                <a:latin typeface="Arial" charset="0"/>
                <a:ea typeface="ＭＳ Ｐゴシック" charset="0"/>
                <a:cs typeface="ＭＳ Ｐゴシック" charset="0"/>
              </a:rPr>
              <a:t>.</a:t>
            </a:r>
          </a:p>
        </p:txBody>
      </p:sp>
      <p:sp>
        <p:nvSpPr>
          <p:cNvPr id="90118" name="Text Box 5"/>
          <p:cNvSpPr txBox="1">
            <a:spLocks noChangeArrowheads="1"/>
          </p:cNvSpPr>
          <p:nvPr/>
        </p:nvSpPr>
        <p:spPr bwMode="auto">
          <a:xfrm>
            <a:off x="685800" y="6496050"/>
            <a:ext cx="75168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1400">
                <a:solidFill>
                  <a:srgbClr val="FF0000"/>
                </a:solidFill>
                <a:latin typeface="Times" charset="0"/>
              </a:rPr>
              <a:t>Passive Rotations (Axis Transformations)</a:t>
            </a:r>
            <a:r>
              <a:rPr lang="en-US" sz="1400">
                <a:latin typeface="Times" charset="0"/>
              </a:rPr>
              <a:t>			</a:t>
            </a:r>
            <a:r>
              <a:rPr lang="en-US" sz="1400">
                <a:solidFill>
                  <a:schemeClr val="accent2"/>
                </a:solidFill>
                <a:latin typeface="Times" charset="0"/>
              </a:rPr>
              <a:t>Active (Vector) Rotations</a:t>
            </a:r>
            <a:endParaRPr lang="en-US" sz="1400">
              <a:latin typeface="Times"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Grain Boundaries</a:t>
            </a:r>
          </a:p>
        </p:txBody>
      </p:sp>
      <p:sp>
        <p:nvSpPr>
          <p:cNvPr id="3" name="Content Placeholder 2"/>
          <p:cNvSpPr>
            <a:spLocks noGrp="1"/>
          </p:cNvSpPr>
          <p:nvPr>
            <p:ph idx="1"/>
          </p:nvPr>
        </p:nvSpPr>
        <p:spPr>
          <a:xfrm>
            <a:off x="457200" y="1295400"/>
            <a:ext cx="8001000" cy="2286000"/>
          </a:xfrm>
        </p:spPr>
        <p:txBody>
          <a:bodyPr/>
          <a:lstStyle/>
          <a:p>
            <a:r>
              <a:rPr lang="en-US" sz="2800" dirty="0"/>
              <a:t>Where crystals or grains join together, the crystal lattice cannot be perfect and therefore a grain boundary exists.  At the atomistic scale, each boundary is obvious as a discontinuity in the atomic packing.</a:t>
            </a:r>
          </a:p>
        </p:txBody>
      </p:sp>
      <p:sp>
        <p:nvSpPr>
          <p:cNvPr id="4" name="Slide Number Placeholder 3"/>
          <p:cNvSpPr>
            <a:spLocks noGrp="1"/>
          </p:cNvSpPr>
          <p:nvPr>
            <p:ph type="sldNum" sz="quarter" idx="12"/>
          </p:nvPr>
        </p:nvSpPr>
        <p:spPr/>
        <p:txBody>
          <a:bodyPr/>
          <a:lstStyle/>
          <a:p>
            <a:pPr>
              <a:defRPr/>
            </a:pPr>
            <a:fld id="{7F38E55D-414E-9D41-ABD6-D8AE16B00153}" type="slidenum">
              <a:rPr lang="en-US" smtClean="0"/>
              <a:pPr>
                <a:defRPr/>
              </a:pPr>
              <a:t>4</a:t>
            </a:fld>
            <a:endParaRPr lang="en-US"/>
          </a:p>
        </p:txBody>
      </p:sp>
      <p:pic>
        <p:nvPicPr>
          <p:cNvPr id="5" name="Picture 4" descr="grain-boundaries-atomistic.jpg"/>
          <p:cNvPicPr>
            <a:picLocks noChangeAspect="1"/>
          </p:cNvPicPr>
          <p:nvPr/>
        </p:nvPicPr>
        <p:blipFill>
          <a:blip r:embed="rId2"/>
          <a:stretch>
            <a:fillRect/>
          </a:stretch>
        </p:blipFill>
        <p:spPr>
          <a:xfrm>
            <a:off x="4292600" y="3276600"/>
            <a:ext cx="4241800" cy="3276791"/>
          </a:xfrm>
          <a:prstGeom prst="rect">
            <a:avLst/>
          </a:prstGeom>
        </p:spPr>
      </p:pic>
      <p:sp>
        <p:nvSpPr>
          <p:cNvPr id="6" name="Rectangle 5"/>
          <p:cNvSpPr/>
          <p:nvPr/>
        </p:nvSpPr>
        <p:spPr>
          <a:xfrm>
            <a:off x="609599" y="6443246"/>
            <a:ext cx="8229601" cy="338554"/>
          </a:xfrm>
          <a:prstGeom prst="rect">
            <a:avLst/>
          </a:prstGeom>
        </p:spPr>
        <p:txBody>
          <a:bodyPr wrap="square">
            <a:spAutoFit/>
          </a:bodyPr>
          <a:lstStyle/>
          <a:p>
            <a:r>
              <a:rPr lang="en-US" i="1" dirty="0">
                <a:latin typeface="+mj-lt"/>
              </a:rPr>
              <a:t>http://jolisfukyu.tokai-sc.jaea.go.jp/fukyu/tayu/ACT02E/06/0603.htm</a:t>
            </a:r>
          </a:p>
        </p:txBody>
      </p:sp>
      <p:sp>
        <p:nvSpPr>
          <p:cNvPr id="7" name="Rectangle 6"/>
          <p:cNvSpPr/>
          <p:nvPr/>
        </p:nvSpPr>
        <p:spPr>
          <a:xfrm>
            <a:off x="838200" y="3630146"/>
            <a:ext cx="3352800" cy="2590453"/>
          </a:xfrm>
          <a:prstGeom prst="rect">
            <a:avLst/>
          </a:prstGeom>
        </p:spPr>
        <p:txBody>
          <a:bodyPr wrap="square">
            <a:spAutoFit/>
          </a:bodyPr>
          <a:lstStyle/>
          <a:p>
            <a:pPr>
              <a:lnSpc>
                <a:spcPct val="90000"/>
              </a:lnSpc>
            </a:pPr>
            <a:r>
              <a:rPr lang="en-US" sz="2000" dirty="0">
                <a:solidFill>
                  <a:srgbClr val="000090"/>
                </a:solidFill>
                <a:ea typeface="ＭＳ Ｐゴシック" charset="-128"/>
                <a:cs typeface="ＭＳ Ｐゴシック" charset="-128"/>
              </a:rPr>
              <a:t>In most crystalline solids, a grain boundary is very thin (one/two atoms).</a:t>
            </a:r>
          </a:p>
          <a:p>
            <a:pPr>
              <a:lnSpc>
                <a:spcPct val="90000"/>
              </a:lnSpc>
            </a:pPr>
            <a:endParaRPr lang="en-US" sz="2000" dirty="0">
              <a:solidFill>
                <a:srgbClr val="000090"/>
              </a:solidFill>
              <a:ea typeface="ＭＳ Ｐゴシック" charset="-128"/>
              <a:cs typeface="ＭＳ Ｐゴシック" charset="-128"/>
            </a:endParaRPr>
          </a:p>
          <a:p>
            <a:pPr>
              <a:lnSpc>
                <a:spcPct val="90000"/>
              </a:lnSpc>
            </a:pPr>
            <a:r>
              <a:rPr lang="en-US" sz="2000" dirty="0">
                <a:solidFill>
                  <a:srgbClr val="000090"/>
                </a:solidFill>
                <a:ea typeface="ＭＳ Ｐゴシック" charset="-128"/>
                <a:cs typeface="ＭＳ Ｐゴシック" charset="-128"/>
              </a:rPr>
              <a:t>Disorder (broken bonds) unavoidable for geometrical reasons; therefore large excess free energy (0.1 - 1 J.m</a:t>
            </a:r>
            <a:r>
              <a:rPr lang="en-US" sz="2000" baseline="30000" dirty="0">
                <a:solidFill>
                  <a:srgbClr val="000090"/>
                </a:solidFill>
                <a:ea typeface="ＭＳ Ｐゴシック" charset="-128"/>
                <a:cs typeface="ＭＳ Ｐゴシック" charset="-128"/>
              </a:rPr>
              <a:t>-2</a:t>
            </a:r>
            <a:r>
              <a:rPr lang="en-US" sz="2000" dirty="0">
                <a:solidFill>
                  <a:srgbClr val="000090"/>
                </a:solidFill>
                <a:ea typeface="ＭＳ Ｐゴシック" charset="-128"/>
                <a:cs typeface="ＭＳ Ｐゴシック" charset="-128"/>
              </a:rPr>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B7EC5BE2-91B8-D442-9541-3DCC0D449295}" type="slidenum">
              <a:rPr lang="en-US" sz="1400">
                <a:latin typeface="Times" charset="0"/>
              </a:rPr>
              <a:pPr/>
              <a:t>40</a:t>
            </a:fld>
            <a:endParaRPr lang="en-US" sz="1400">
              <a:latin typeface="Times" charset="0"/>
            </a:endParaRPr>
          </a:p>
        </p:txBody>
      </p:sp>
      <p:sp>
        <p:nvSpPr>
          <p:cNvPr id="92163" name="Rectangle 2"/>
          <p:cNvSpPr>
            <a:spLocks noGrp="1" noChangeArrowheads="1"/>
          </p:cNvSpPr>
          <p:nvPr>
            <p:ph type="title"/>
          </p:nvPr>
        </p:nvSpPr>
        <p:spPr>
          <a:xfrm>
            <a:off x="0" y="76200"/>
            <a:ext cx="9144000" cy="1143000"/>
          </a:xfrm>
        </p:spPr>
        <p:txBody>
          <a:bodyPr/>
          <a:lstStyle/>
          <a:p>
            <a:r>
              <a:rPr lang="en-US">
                <a:latin typeface="Times" charset="0"/>
                <a:ea typeface="ＭＳ Ｐゴシック" charset="0"/>
                <a:cs typeface="ＭＳ Ｐゴシック" charset="0"/>
              </a:rPr>
              <a:t>Symmetry: how many equivalent representations of misorientation?</a:t>
            </a:r>
          </a:p>
        </p:txBody>
      </p:sp>
      <p:sp>
        <p:nvSpPr>
          <p:cNvPr id="92164" name="Rectangle 3"/>
          <p:cNvSpPr>
            <a:spLocks noGrp="1" noChangeArrowheads="1"/>
          </p:cNvSpPr>
          <p:nvPr>
            <p:ph type="body" sz="half" idx="1"/>
          </p:nvPr>
        </p:nvSpPr>
        <p:spPr>
          <a:xfrm>
            <a:off x="0" y="1371600"/>
            <a:ext cx="4533900" cy="4648200"/>
          </a:xfrm>
          <a:ln>
            <a:solidFill>
              <a:srgbClr val="CC0000"/>
            </a:solidFill>
            <a:miter lim="800000"/>
            <a:headEnd/>
            <a:tailEnd/>
          </a:ln>
        </p:spPr>
        <p:txBody>
          <a:bodyPr/>
          <a:lstStyle/>
          <a:p>
            <a:r>
              <a:rPr lang="en-US">
                <a:latin typeface="Arial" charset="0"/>
                <a:ea typeface="ＭＳ Ｐゴシック" charset="0"/>
                <a:cs typeface="ＭＳ Ｐゴシック" charset="0"/>
              </a:rPr>
              <a:t>Axis transformations:</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24 independent operators present on either side of the misorientation.  Two equivalents from switching symmetry.</a:t>
            </a:r>
          </a:p>
          <a:p>
            <a:r>
              <a:rPr lang="en-US">
                <a:solidFill>
                  <a:srgbClr val="CC0000"/>
                </a:solidFill>
                <a:latin typeface="Arial" charset="0"/>
                <a:ea typeface="ＭＳ Ｐゴシック" charset="0"/>
                <a:cs typeface="ＭＳ Ｐゴシック" charset="0"/>
              </a:rPr>
              <a:t>Number of equivalents=</a:t>
            </a:r>
            <a:br>
              <a:rPr lang="en-US">
                <a:solidFill>
                  <a:srgbClr val="CC0000"/>
                </a:solidFill>
                <a:latin typeface="Arial" charset="0"/>
                <a:ea typeface="ＭＳ Ｐゴシック" charset="0"/>
                <a:cs typeface="ＭＳ Ｐゴシック" charset="0"/>
              </a:rPr>
            </a:br>
            <a:r>
              <a:rPr lang="en-US">
                <a:solidFill>
                  <a:srgbClr val="CC0000"/>
                </a:solidFill>
                <a:latin typeface="Arial" charset="0"/>
                <a:ea typeface="ＭＳ Ｐゴシック" charset="0"/>
                <a:cs typeface="ＭＳ Ｐゴシック" charset="0"/>
              </a:rPr>
              <a:t>24x24x2=1152.</a:t>
            </a:r>
            <a:endParaRPr lang="en-US">
              <a:latin typeface="Arial" charset="0"/>
              <a:ea typeface="ＭＳ Ｐゴシック" charset="0"/>
              <a:cs typeface="ＭＳ Ｐゴシック" charset="0"/>
            </a:endParaRPr>
          </a:p>
        </p:txBody>
      </p:sp>
      <p:sp>
        <p:nvSpPr>
          <p:cNvPr id="92165" name="Rectangle 4"/>
          <p:cNvSpPr>
            <a:spLocks noGrp="1" noChangeArrowheads="1"/>
          </p:cNvSpPr>
          <p:nvPr>
            <p:ph type="body" sz="half" idx="2"/>
          </p:nvPr>
        </p:nvSpPr>
        <p:spPr>
          <a:xfrm>
            <a:off x="4686300" y="1371600"/>
            <a:ext cx="4305300" cy="4648200"/>
          </a:xfrm>
          <a:ln>
            <a:solidFill>
              <a:schemeClr val="accent2"/>
            </a:solidFill>
            <a:miter lim="800000"/>
            <a:headEnd/>
            <a:tailEnd/>
          </a:ln>
        </p:spPr>
        <p:txBody>
          <a:bodyPr/>
          <a:lstStyle/>
          <a:p>
            <a:r>
              <a:rPr lang="en-US">
                <a:latin typeface="Arial" charset="0"/>
                <a:ea typeface="ＭＳ Ｐゴシック" charset="0"/>
                <a:cs typeface="ＭＳ Ｐゴシック" charset="0"/>
              </a:rPr>
              <a:t>Active rotations:</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Only 24 independent operators present </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inside</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 the misorientation.  2 from switching symmetry.</a:t>
            </a:r>
          </a:p>
          <a:p>
            <a:r>
              <a:rPr lang="en-US">
                <a:solidFill>
                  <a:schemeClr val="accent2"/>
                </a:solidFill>
                <a:latin typeface="Arial" charset="0"/>
                <a:ea typeface="ＭＳ Ｐゴシック" charset="0"/>
                <a:cs typeface="ＭＳ Ｐゴシック" charset="0"/>
              </a:rPr>
              <a:t>Number of equivalents=</a:t>
            </a:r>
            <a:br>
              <a:rPr lang="en-US">
                <a:solidFill>
                  <a:schemeClr val="accent2"/>
                </a:solidFill>
                <a:latin typeface="Arial" charset="0"/>
                <a:ea typeface="ＭＳ Ｐゴシック" charset="0"/>
                <a:cs typeface="ＭＳ Ｐゴシック" charset="0"/>
              </a:rPr>
            </a:br>
            <a:r>
              <a:rPr lang="en-US">
                <a:solidFill>
                  <a:schemeClr val="accent2"/>
                </a:solidFill>
                <a:latin typeface="Arial" charset="0"/>
                <a:ea typeface="ＭＳ Ｐゴシック" charset="0"/>
                <a:cs typeface="ＭＳ Ｐゴシック" charset="0"/>
              </a:rPr>
              <a:t>24x2=48.</a:t>
            </a:r>
          </a:p>
        </p:txBody>
      </p:sp>
      <p:sp>
        <p:nvSpPr>
          <p:cNvPr id="92166" name="Text Box 5"/>
          <p:cNvSpPr txBox="1">
            <a:spLocks noChangeArrowheads="1"/>
          </p:cNvSpPr>
          <p:nvPr/>
        </p:nvSpPr>
        <p:spPr bwMode="auto">
          <a:xfrm>
            <a:off x="685800" y="6172200"/>
            <a:ext cx="75168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1400">
                <a:solidFill>
                  <a:srgbClr val="FF0000"/>
                </a:solidFill>
                <a:latin typeface="Times" charset="0"/>
              </a:rPr>
              <a:t>Passive Rotations (Axis Transformations)</a:t>
            </a:r>
            <a:r>
              <a:rPr lang="en-US" sz="1400">
                <a:latin typeface="Times" charset="0"/>
              </a:rPr>
              <a:t>			</a:t>
            </a:r>
            <a:r>
              <a:rPr lang="en-US" sz="1400">
                <a:solidFill>
                  <a:schemeClr val="accent2"/>
                </a:solidFill>
                <a:latin typeface="Times" charset="0"/>
              </a:rPr>
              <a:t>Active (Vector) Rotations</a:t>
            </a:r>
            <a:endParaRPr lang="en-US" sz="1400">
              <a:latin typeface="Times"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A3881603-8E24-7140-B889-07FF4BF05F01}" type="slidenum">
              <a:rPr lang="en-US" sz="1400">
                <a:latin typeface="Times" charset="0"/>
              </a:rPr>
              <a:pPr/>
              <a:t>41</a:t>
            </a:fld>
            <a:endParaRPr lang="en-US" sz="1400">
              <a:latin typeface="Times" charset="0"/>
            </a:endParaRPr>
          </a:p>
        </p:txBody>
      </p:sp>
      <p:sp>
        <p:nvSpPr>
          <p:cNvPr id="94212" name="Rectangle 2"/>
          <p:cNvSpPr>
            <a:spLocks noGrp="1" noChangeArrowheads="1"/>
          </p:cNvSpPr>
          <p:nvPr>
            <p:ph type="title"/>
          </p:nvPr>
        </p:nvSpPr>
        <p:spPr/>
        <p:txBody>
          <a:bodyPr/>
          <a:lstStyle/>
          <a:p>
            <a:r>
              <a:rPr lang="en-US">
                <a:solidFill>
                  <a:srgbClr val="CC0000"/>
                </a:solidFill>
                <a:latin typeface="Times" charset="0"/>
                <a:ea typeface="ＭＳ Ｐゴシック" charset="0"/>
                <a:cs typeface="ＭＳ Ｐゴシック" charset="0"/>
              </a:rPr>
              <a:t>Passive</a:t>
            </a:r>
            <a:r>
              <a:rPr lang="en-US">
                <a:latin typeface="Times" charset="0"/>
                <a:ea typeface="ＭＳ Ｐゴシック" charset="0"/>
                <a:cs typeface="ＭＳ Ｐゴシック" charset="0"/>
              </a:rPr>
              <a:t> </a:t>
            </a:r>
            <a:r>
              <a:rPr lang="en-US">
                <a:solidFill>
                  <a:schemeClr val="tx1"/>
                </a:solidFill>
                <a:latin typeface="Times" charset="0"/>
                <a:ea typeface="ＭＳ Ｐゴシック" charset="0"/>
                <a:cs typeface="ＭＳ Ｐゴシック" charset="0"/>
              </a:rPr>
              <a:t>&lt;-&gt;</a:t>
            </a:r>
            <a:r>
              <a:rPr lang="en-US">
                <a:latin typeface="Times" charset="0"/>
                <a:ea typeface="ＭＳ Ｐゴシック" charset="0"/>
                <a:cs typeface="ＭＳ Ｐゴシック" charset="0"/>
              </a:rPr>
              <a:t> Active</a:t>
            </a:r>
          </a:p>
        </p:txBody>
      </p:sp>
      <p:sp>
        <p:nvSpPr>
          <p:cNvPr id="94213" name="Rectangle 3"/>
          <p:cNvSpPr>
            <a:spLocks noGrp="1" noChangeArrowheads="1"/>
          </p:cNvSpPr>
          <p:nvPr>
            <p:ph type="body" idx="1"/>
          </p:nvPr>
        </p:nvSpPr>
        <p:spPr>
          <a:xfrm>
            <a:off x="685800" y="1447800"/>
            <a:ext cx="7772400" cy="2360613"/>
          </a:xfrm>
        </p:spPr>
        <p:txBody>
          <a:bodyPr/>
          <a:lstStyle/>
          <a:p>
            <a:pPr>
              <a:lnSpc>
                <a:spcPct val="90000"/>
              </a:lnSpc>
              <a:buFontTx/>
              <a:buNone/>
            </a:pPr>
            <a:r>
              <a:rPr lang="en-US" sz="2800">
                <a:latin typeface="Arial" charset="0"/>
                <a:ea typeface="ＭＳ Ｐゴシック" charset="0"/>
                <a:cs typeface="ＭＳ Ｐゴシック" charset="0"/>
              </a:rPr>
              <a:t>Just as is the case for rotations, and texture components,</a:t>
            </a:r>
            <a:br>
              <a:rPr lang="en-US" sz="2800">
                <a:latin typeface="Arial" charset="0"/>
                <a:ea typeface="ＭＳ Ｐゴシック" charset="0"/>
                <a:cs typeface="ＭＳ Ｐゴシック" charset="0"/>
              </a:rPr>
            </a:br>
            <a:br>
              <a:rPr lang="en-US" sz="2800">
                <a:latin typeface="Arial" charset="0"/>
                <a:ea typeface="ＭＳ Ｐゴシック" charset="0"/>
                <a:cs typeface="ＭＳ Ｐゴシック" charset="0"/>
              </a:rPr>
            </a:br>
            <a:r>
              <a:rPr lang="en-US" sz="2800" i="1">
                <a:solidFill>
                  <a:srgbClr val="CC0000"/>
                </a:solidFill>
                <a:latin typeface="Times New Roman" charset="0"/>
                <a:ea typeface="ＭＳ Ｐゴシック" charset="0"/>
                <a:cs typeface="ＭＳ Ｐゴシック" charset="0"/>
              </a:rPr>
              <a:t>g</a:t>
            </a:r>
            <a:r>
              <a:rPr lang="en-US" sz="2800" i="1" baseline="-25000">
                <a:solidFill>
                  <a:srgbClr val="CC0000"/>
                </a:solidFill>
                <a:latin typeface="Times New Roman" charset="0"/>
                <a:ea typeface="ＭＳ Ｐゴシック" charset="0"/>
                <a:cs typeface="ＭＳ Ｐゴシック" charset="0"/>
              </a:rPr>
              <a:t>passive</a:t>
            </a:r>
            <a:r>
              <a:rPr lang="en-US" sz="2800" i="1">
                <a:solidFill>
                  <a:srgbClr val="CC0000"/>
                </a:solidFill>
                <a:latin typeface="Times New Roman" charset="0"/>
                <a:ea typeface="ＭＳ Ｐゴシック" charset="0"/>
                <a:cs typeface="ＭＳ Ｐゴシック" charset="0"/>
              </a:rPr>
              <a:t>(</a:t>
            </a:r>
            <a:r>
              <a:rPr lang="en-US" sz="2800" i="1">
                <a:solidFill>
                  <a:srgbClr val="CC0000"/>
                </a:solidFill>
                <a:latin typeface="Symbol" charset="0"/>
                <a:ea typeface="ＭＳ Ｐゴシック" charset="0"/>
                <a:cs typeface="ＭＳ Ｐゴシック" charset="0"/>
              </a:rPr>
              <a:t>q</a:t>
            </a:r>
            <a:r>
              <a:rPr lang="en-US" sz="2800" i="1">
                <a:solidFill>
                  <a:srgbClr val="CC0000"/>
                </a:solidFill>
                <a:latin typeface="Times New Roman" charset="0"/>
                <a:ea typeface="ＭＳ Ｐゴシック" charset="0"/>
                <a:cs typeface="ＭＳ Ｐゴシック" charset="0"/>
              </a:rPr>
              <a:t>,</a:t>
            </a:r>
            <a:r>
              <a:rPr lang="en-US" sz="2800" b="1" i="1">
                <a:solidFill>
                  <a:srgbClr val="CC0000"/>
                </a:solidFill>
                <a:latin typeface="Times New Roman" charset="0"/>
                <a:ea typeface="ＭＳ Ｐゴシック" charset="0"/>
                <a:cs typeface="ＭＳ Ｐゴシック" charset="0"/>
              </a:rPr>
              <a:t>n</a:t>
            </a:r>
            <a:r>
              <a:rPr lang="en-US" sz="2800" i="1">
                <a:solidFill>
                  <a:srgbClr val="CC0000"/>
                </a:solidFill>
                <a:latin typeface="Times New Roman" charset="0"/>
                <a:ea typeface="ＭＳ Ｐゴシック" charset="0"/>
                <a:cs typeface="ＭＳ Ｐゴシック" charset="0"/>
              </a:rPr>
              <a:t>)</a:t>
            </a:r>
            <a:r>
              <a:rPr lang="en-US" sz="2800" i="1">
                <a:latin typeface="Times New Roman" charset="0"/>
                <a:ea typeface="ＭＳ Ｐゴシック" charset="0"/>
                <a:cs typeface="ＭＳ Ｐゴシック" charset="0"/>
              </a:rPr>
              <a:t> = </a:t>
            </a:r>
            <a:r>
              <a:rPr lang="en-US" sz="2800" i="1">
                <a:solidFill>
                  <a:schemeClr val="accent2"/>
                </a:solidFill>
                <a:latin typeface="Times New Roman" charset="0"/>
                <a:ea typeface="ＭＳ Ｐゴシック" charset="0"/>
                <a:cs typeface="ＭＳ Ｐゴシック" charset="0"/>
              </a:rPr>
              <a:t>g</a:t>
            </a:r>
            <a:r>
              <a:rPr lang="en-US" sz="2800" i="1" baseline="30000">
                <a:solidFill>
                  <a:schemeClr val="accent2"/>
                </a:solidFill>
                <a:latin typeface="Times New Roman" charset="0"/>
                <a:ea typeface="ＭＳ Ｐゴシック" charset="0"/>
                <a:cs typeface="ＭＳ Ｐゴシック" charset="0"/>
              </a:rPr>
              <a:t>T</a:t>
            </a:r>
            <a:r>
              <a:rPr lang="en-US" sz="2800" baseline="-25000">
                <a:solidFill>
                  <a:schemeClr val="accent2"/>
                </a:solidFill>
                <a:latin typeface="Times New Roman" charset="0"/>
                <a:ea typeface="ＭＳ Ｐゴシック" charset="0"/>
                <a:cs typeface="ＭＳ Ｐゴシック" charset="0"/>
              </a:rPr>
              <a:t>active</a:t>
            </a:r>
            <a:r>
              <a:rPr lang="en-US" sz="2800" i="1">
                <a:solidFill>
                  <a:schemeClr val="accent2"/>
                </a:solidFill>
                <a:latin typeface="Times New Roman" charset="0"/>
                <a:ea typeface="ＭＳ Ｐゴシック" charset="0"/>
                <a:cs typeface="ＭＳ Ｐゴシック" charset="0"/>
              </a:rPr>
              <a:t>(</a:t>
            </a:r>
            <a:r>
              <a:rPr lang="en-US" sz="2800" i="1">
                <a:solidFill>
                  <a:schemeClr val="accent2"/>
                </a:solidFill>
                <a:latin typeface="Symbol" charset="0"/>
                <a:ea typeface="ＭＳ Ｐゴシック" charset="0"/>
                <a:cs typeface="ＭＳ Ｐゴシック" charset="0"/>
              </a:rPr>
              <a:t>q</a:t>
            </a:r>
            <a:r>
              <a:rPr lang="en-US" sz="2800" i="1">
                <a:solidFill>
                  <a:schemeClr val="accent2"/>
                </a:solidFill>
                <a:latin typeface="Times New Roman" charset="0"/>
                <a:ea typeface="ＭＳ Ｐゴシック" charset="0"/>
                <a:cs typeface="ＭＳ Ｐゴシック" charset="0"/>
              </a:rPr>
              <a:t>,</a:t>
            </a:r>
            <a:r>
              <a:rPr lang="en-US" sz="2800" b="1" i="1">
                <a:solidFill>
                  <a:schemeClr val="accent2"/>
                </a:solidFill>
                <a:latin typeface="Times New Roman" charset="0"/>
                <a:ea typeface="ＭＳ Ｐゴシック" charset="0"/>
                <a:cs typeface="ＭＳ Ｐゴシック" charset="0"/>
              </a:rPr>
              <a:t>n</a:t>
            </a:r>
            <a:r>
              <a:rPr lang="en-US" sz="2800" i="1">
                <a:solidFill>
                  <a:schemeClr val="accent2"/>
                </a:solidFill>
                <a:latin typeface="Times New Roman" charset="0"/>
                <a:ea typeface="ＭＳ Ｐゴシック" charset="0"/>
                <a:cs typeface="ＭＳ Ｐゴシック" charset="0"/>
              </a:rPr>
              <a:t>)</a:t>
            </a:r>
            <a:r>
              <a:rPr lang="en-US" sz="2800" i="1">
                <a:latin typeface="Times New Roman" charset="0"/>
                <a:ea typeface="ＭＳ Ｐゴシック" charset="0"/>
                <a:cs typeface="ＭＳ Ｐゴシック" charset="0"/>
              </a:rPr>
              <a:t>,</a:t>
            </a:r>
            <a:br>
              <a:rPr lang="en-US" sz="2800" i="1">
                <a:latin typeface="Arial" charset="0"/>
                <a:ea typeface="ＭＳ Ｐゴシック" charset="0"/>
                <a:cs typeface="ＭＳ Ｐゴシック" charset="0"/>
              </a:rPr>
            </a:br>
            <a:br>
              <a:rPr lang="en-US" sz="2800" i="1">
                <a:latin typeface="Arial" charset="0"/>
                <a:ea typeface="ＭＳ Ｐゴシック" charset="0"/>
                <a:cs typeface="ＭＳ Ｐゴシック" charset="0"/>
              </a:rPr>
            </a:br>
            <a:r>
              <a:rPr lang="en-US" sz="2800">
                <a:latin typeface="Arial" charset="0"/>
                <a:ea typeface="ＭＳ Ｐゴシック" charset="0"/>
                <a:cs typeface="ＭＳ Ｐゴシック" charset="0"/>
              </a:rPr>
              <a:t>so too for misorientations,</a:t>
            </a:r>
            <a:br>
              <a:rPr lang="en-US" sz="2800">
                <a:latin typeface="Arial" charset="0"/>
                <a:ea typeface="ＭＳ Ｐゴシック" charset="0"/>
                <a:cs typeface="ＭＳ Ｐゴシック" charset="0"/>
              </a:rPr>
            </a:br>
            <a:br>
              <a:rPr lang="en-US" sz="2800">
                <a:latin typeface="Arial" charset="0"/>
                <a:ea typeface="ＭＳ Ｐゴシック" charset="0"/>
                <a:cs typeface="ＭＳ Ｐゴシック" charset="0"/>
              </a:rPr>
            </a:br>
            <a:endParaRPr lang="en-US" sz="2800" i="1">
              <a:latin typeface="Arial" charset="0"/>
              <a:ea typeface="ＭＳ Ｐゴシック" charset="0"/>
              <a:cs typeface="ＭＳ Ｐゴシック" charset="0"/>
            </a:endParaRPr>
          </a:p>
        </p:txBody>
      </p:sp>
      <p:graphicFrame>
        <p:nvGraphicFramePr>
          <p:cNvPr id="94210" name="Object 2"/>
          <p:cNvGraphicFramePr>
            <a:graphicFrameLocks noChangeAspect="1"/>
          </p:cNvGraphicFramePr>
          <p:nvPr/>
        </p:nvGraphicFramePr>
        <p:xfrm>
          <a:off x="990600" y="4114800"/>
          <a:ext cx="6108700" cy="811213"/>
        </p:xfrm>
        <a:graphic>
          <a:graphicData uri="http://schemas.openxmlformats.org/presentationml/2006/ole">
            <mc:AlternateContent xmlns:mc="http://schemas.openxmlformats.org/markup-compatibility/2006">
              <mc:Choice xmlns:v="urn:schemas-microsoft-com:vml" Requires="v">
                <p:oleObj name="Equation" r:id="rId3" imgW="2006600" imgH="266700" progId="Equation.3">
                  <p:embed/>
                </p:oleObj>
              </mc:Choice>
              <mc:Fallback>
                <p:oleObj name="Equation" r:id="rId3" imgW="2006600" imgH="266700" progId="Equation.3">
                  <p:embed/>
                  <p:pic>
                    <p:nvPicPr>
                      <p:cNvPr id="9421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114800"/>
                        <a:ext cx="6108700" cy="8112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7852CEA3-3731-8C4E-9CDC-BA1F7561F5B7}" type="slidenum">
              <a:rPr lang="en-US" sz="1400">
                <a:latin typeface="Times" charset="0"/>
              </a:rPr>
              <a:pPr/>
              <a:t>42</a:t>
            </a:fld>
            <a:endParaRPr lang="en-US" sz="1400">
              <a:latin typeface="Times" charset="0"/>
            </a:endParaRPr>
          </a:p>
        </p:txBody>
      </p:sp>
      <p:sp>
        <p:nvSpPr>
          <p:cNvPr id="96259"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Disorientation Choice?</a:t>
            </a:r>
          </a:p>
        </p:txBody>
      </p:sp>
      <p:sp>
        <p:nvSpPr>
          <p:cNvPr id="96260" name="Rectangle 3"/>
          <p:cNvSpPr>
            <a:spLocks noGrp="1" noChangeArrowheads="1"/>
          </p:cNvSpPr>
          <p:nvPr>
            <p:ph type="body" idx="1"/>
          </p:nvPr>
        </p:nvSpPr>
        <p:spPr>
          <a:xfrm>
            <a:off x="457200" y="1371600"/>
            <a:ext cx="8382000" cy="4876800"/>
          </a:xfrm>
        </p:spPr>
        <p:txBody>
          <a:bodyPr/>
          <a:lstStyle/>
          <a:p>
            <a:pPr>
              <a:lnSpc>
                <a:spcPct val="90000"/>
              </a:lnSpc>
            </a:pPr>
            <a:r>
              <a:rPr lang="en-US" sz="2400" dirty="0">
                <a:latin typeface="Arial" charset="0"/>
                <a:ea typeface="ＭＳ Ｐゴシック" charset="0"/>
                <a:cs typeface="ＭＳ Ｐゴシック" charset="0"/>
              </a:rPr>
              <a:t>Disorientation to be chosen to make the description of misorientation unique and thus within the Fundamental Zone (FZ, irreducible zone, etc.).</a:t>
            </a:r>
          </a:p>
          <a:p>
            <a:pPr>
              <a:lnSpc>
                <a:spcPct val="90000"/>
              </a:lnSpc>
            </a:pPr>
            <a:r>
              <a:rPr lang="en-US" sz="2400" dirty="0">
                <a:latin typeface="Arial" charset="0"/>
                <a:ea typeface="ＭＳ Ｐゴシック" charset="0"/>
                <a:cs typeface="ＭＳ Ｐゴシック" charset="0"/>
              </a:rPr>
              <a:t>The FZ is a unit spherical triangle for cubic and hexagonal crystal symmetries (different extent, obviously).</a:t>
            </a:r>
          </a:p>
          <a:p>
            <a:pPr>
              <a:lnSpc>
                <a:spcPct val="90000"/>
              </a:lnSpc>
            </a:pPr>
            <a:r>
              <a:rPr lang="en-US" sz="2400" dirty="0">
                <a:latin typeface="Arial" charset="0"/>
                <a:ea typeface="ＭＳ Ｐゴシック" charset="0"/>
                <a:cs typeface="ＭＳ Ｐゴシック" charset="0"/>
              </a:rPr>
              <a:t>Must work in the crystal frame so that the rotation axis is described in a crystallographic frame.</a:t>
            </a:r>
          </a:p>
          <a:p>
            <a:pPr>
              <a:lnSpc>
                <a:spcPct val="90000"/>
              </a:lnSpc>
            </a:pPr>
            <a:r>
              <a:rPr lang="en-US" sz="2400" dirty="0">
                <a:latin typeface="Arial" charset="0"/>
                <a:ea typeface="ＭＳ Ｐゴシック" charset="0"/>
                <a:cs typeface="ＭＳ Ｐゴシック" charset="0"/>
              </a:rPr>
              <a:t>For lower symmetry systems, be careful of the transformation required from a Cartesian frame to the Bravais lattice frame (and vice versa).</a:t>
            </a:r>
          </a:p>
          <a:p>
            <a:pPr>
              <a:lnSpc>
                <a:spcPct val="90000"/>
              </a:lnSpc>
            </a:pPr>
            <a:r>
              <a:rPr lang="en-US" sz="2400" dirty="0">
                <a:solidFill>
                  <a:schemeClr val="accent2"/>
                </a:solidFill>
                <a:latin typeface="Arial" charset="0"/>
                <a:ea typeface="ＭＳ Ｐゴシック" charset="0"/>
                <a:cs typeface="ＭＳ Ｐゴシック" charset="0"/>
              </a:rPr>
              <a:t>Active rotations</a:t>
            </a:r>
            <a:r>
              <a:rPr lang="en-US" sz="2400" dirty="0">
                <a:latin typeface="Arial" charset="0"/>
                <a:ea typeface="ＭＳ Ｐゴシック" charset="0"/>
                <a:cs typeface="ＭＳ Ｐゴシック" charset="0"/>
              </a:rPr>
              <a:t>: write the misorientation as follows so as to express in crystal frame:</a:t>
            </a:r>
            <a:br>
              <a:rPr lang="en-US" sz="2400" dirty="0">
                <a:latin typeface="Arial" charset="0"/>
                <a:ea typeface="ＭＳ Ｐゴシック" charset="0"/>
                <a:cs typeface="ＭＳ Ｐゴシック" charset="0"/>
              </a:rPr>
            </a:br>
            <a:r>
              <a:rPr lang="en-US" sz="2400" dirty="0">
                <a:latin typeface="Arial" charset="0"/>
                <a:ea typeface="ＭＳ Ｐゴシック" charset="0"/>
                <a:cs typeface="ＭＳ Ｐゴシック" charset="0"/>
              </a:rPr>
              <a:t> </a:t>
            </a:r>
            <a:r>
              <a:rPr lang="en-US" dirty="0">
                <a:solidFill>
                  <a:schemeClr val="accent2"/>
                </a:solidFill>
                <a:latin typeface="Times New Roman" charset="0"/>
                <a:ea typeface="ＭＳ Ｐゴシック" charset="0"/>
                <a:cs typeface="ＭＳ Ｐゴシック" charset="0"/>
              </a:rPr>
              <a:t>∆g=(</a:t>
            </a:r>
            <a:r>
              <a:rPr lang="en-US" dirty="0" err="1">
                <a:solidFill>
                  <a:schemeClr val="accent2"/>
                </a:solidFill>
                <a:latin typeface="Times New Roman" charset="0"/>
                <a:ea typeface="ＭＳ Ｐゴシック" charset="0"/>
                <a:cs typeface="ＭＳ Ｐゴシック" charset="0"/>
              </a:rPr>
              <a:t>g</a:t>
            </a:r>
            <a:r>
              <a:rPr lang="en-US" baseline="-25000" dirty="0" err="1">
                <a:solidFill>
                  <a:schemeClr val="accent2"/>
                </a:solidFill>
                <a:latin typeface="Times New Roman" charset="0"/>
                <a:ea typeface="ＭＳ Ｐゴシック" charset="0"/>
                <a:cs typeface="ＭＳ Ｐゴシック" charset="0"/>
              </a:rPr>
              <a:t>B</a:t>
            </a:r>
            <a:r>
              <a:rPr lang="en-US" i="1" dirty="0" err="1">
                <a:solidFill>
                  <a:schemeClr val="accent2"/>
                </a:solidFill>
                <a:latin typeface="Times New Roman" charset="0"/>
                <a:ea typeface="ＭＳ Ｐゴシック" charset="0"/>
                <a:cs typeface="ＭＳ Ｐゴシック" charset="0"/>
              </a:rPr>
              <a:t>O</a:t>
            </a:r>
            <a:r>
              <a:rPr lang="en-US" i="1" baseline="-25000" dirty="0" err="1">
                <a:solidFill>
                  <a:schemeClr val="accent2"/>
                </a:solidFill>
                <a:latin typeface="Times New Roman" charset="0"/>
                <a:ea typeface="ＭＳ Ｐゴシック" charset="0"/>
                <a:cs typeface="ＭＳ Ｐゴシック" charset="0"/>
              </a:rPr>
              <a:t>c</a:t>
            </a:r>
            <a:r>
              <a:rPr lang="en-US" dirty="0">
                <a:solidFill>
                  <a:schemeClr val="accent2"/>
                </a:solidFill>
                <a:latin typeface="Times New Roman" charset="0"/>
                <a:ea typeface="ＭＳ Ｐゴシック" charset="0"/>
                <a:cs typeface="ＭＳ Ｐゴシック" charset="0"/>
              </a:rPr>
              <a:t>)</a:t>
            </a:r>
            <a:r>
              <a:rPr lang="en-US" i="1" dirty="0">
                <a:solidFill>
                  <a:schemeClr val="accent2"/>
                </a:solidFill>
                <a:latin typeface="Times New Roman" charset="0"/>
                <a:ea typeface="ＭＳ Ｐゴシック" charset="0"/>
                <a:cs typeface="ＭＳ Ｐゴシック" charset="0"/>
              </a:rPr>
              <a:t> </a:t>
            </a:r>
            <a:r>
              <a:rPr lang="en-US" baseline="30000" dirty="0">
                <a:solidFill>
                  <a:schemeClr val="accent2"/>
                </a:solidFill>
                <a:latin typeface="Times New Roman" charset="0"/>
                <a:ea typeface="ＭＳ Ｐゴシック" charset="0"/>
                <a:cs typeface="ＭＳ Ｐゴシック" charset="0"/>
              </a:rPr>
              <a:t>-1</a:t>
            </a:r>
            <a:r>
              <a:rPr lang="en-US" dirty="0">
                <a:solidFill>
                  <a:schemeClr val="accent2"/>
                </a:solidFill>
                <a:latin typeface="Times New Roman" charset="0"/>
                <a:ea typeface="ＭＳ Ｐゴシック" charset="0"/>
                <a:cs typeface="ＭＳ Ｐゴシック" charset="0"/>
              </a:rPr>
              <a:t>(</a:t>
            </a:r>
            <a:r>
              <a:rPr lang="en-US" dirty="0" err="1">
                <a:solidFill>
                  <a:schemeClr val="accent2"/>
                </a:solidFill>
                <a:latin typeface="Times New Roman" charset="0"/>
                <a:ea typeface="ＭＳ Ｐゴシック" charset="0"/>
                <a:cs typeface="ＭＳ Ｐゴシック" charset="0"/>
              </a:rPr>
              <a:t>g</a:t>
            </a:r>
            <a:r>
              <a:rPr lang="en-US" baseline="-25000" dirty="0" err="1">
                <a:solidFill>
                  <a:schemeClr val="accent2"/>
                </a:solidFill>
                <a:latin typeface="Times New Roman" charset="0"/>
                <a:ea typeface="ＭＳ Ｐゴシック" charset="0"/>
                <a:cs typeface="ＭＳ Ｐゴシック" charset="0"/>
              </a:rPr>
              <a:t>A</a:t>
            </a:r>
            <a:r>
              <a:rPr lang="en-US" i="1" dirty="0" err="1">
                <a:solidFill>
                  <a:schemeClr val="accent2"/>
                </a:solidFill>
                <a:latin typeface="Times New Roman" charset="0"/>
                <a:ea typeface="ＭＳ Ｐゴシック" charset="0"/>
                <a:cs typeface="ＭＳ Ｐゴシック" charset="0"/>
              </a:rPr>
              <a:t>O</a:t>
            </a:r>
            <a:r>
              <a:rPr lang="en-US" i="1" baseline="-25000" dirty="0" err="1">
                <a:solidFill>
                  <a:schemeClr val="accent2"/>
                </a:solidFill>
                <a:latin typeface="Times New Roman" charset="0"/>
                <a:ea typeface="ＭＳ Ｐゴシック" charset="0"/>
                <a:cs typeface="ＭＳ Ｐゴシック" charset="0"/>
              </a:rPr>
              <a:t>c</a:t>
            </a:r>
            <a:r>
              <a:rPr lang="en-US" dirty="0">
                <a:solidFill>
                  <a:schemeClr val="accent2"/>
                </a:solidFill>
                <a:latin typeface="Times New Roman" charset="0"/>
                <a:ea typeface="ＭＳ Ｐゴシック" charset="0"/>
                <a:cs typeface="ＭＳ Ｐゴシック" charset="0"/>
              </a:rPr>
              <a:t>)</a:t>
            </a:r>
            <a:r>
              <a:rPr lang="en-US" baseline="30000" dirty="0">
                <a:solidFill>
                  <a:schemeClr val="accent2"/>
                </a:solidFill>
                <a:latin typeface="Times New Roman" charset="0"/>
                <a:ea typeface="ＭＳ Ｐゴシック" charset="0"/>
                <a:cs typeface="ＭＳ Ｐゴシック" charset="0"/>
              </a:rPr>
              <a:t> </a:t>
            </a:r>
            <a:r>
              <a:rPr lang="en-US" dirty="0">
                <a:solidFill>
                  <a:schemeClr val="accent2"/>
                </a:solidFill>
                <a:latin typeface="Times New Roman" charset="0"/>
                <a:ea typeface="ＭＳ Ｐゴシック" charset="0"/>
                <a:cs typeface="ＭＳ Ｐゴシック" charset="0"/>
              </a:rPr>
              <a:t>=</a:t>
            </a:r>
            <a:r>
              <a:rPr lang="en-US" i="1" dirty="0">
                <a:solidFill>
                  <a:schemeClr val="accent2"/>
                </a:solidFill>
                <a:latin typeface="Times New Roman" charset="0"/>
                <a:ea typeface="ＭＳ Ｐゴシック" charset="0"/>
                <a:cs typeface="ＭＳ Ｐゴシック" charset="0"/>
              </a:rPr>
              <a:t>O</a:t>
            </a:r>
            <a:r>
              <a:rPr lang="en-US" i="1" baseline="-25000" dirty="0">
                <a:solidFill>
                  <a:schemeClr val="accent2"/>
                </a:solidFill>
                <a:latin typeface="Times New Roman" charset="0"/>
                <a:ea typeface="ＭＳ Ｐゴシック" charset="0"/>
                <a:cs typeface="ＭＳ Ｐゴシック" charset="0"/>
              </a:rPr>
              <a:t>c</a:t>
            </a:r>
            <a:r>
              <a:rPr lang="en-US" dirty="0">
                <a:solidFill>
                  <a:schemeClr val="accent2"/>
                </a:solidFill>
                <a:latin typeface="Times New Roman" charset="0"/>
                <a:ea typeface="ＭＳ Ｐゴシック" charset="0"/>
                <a:cs typeface="ＭＳ Ｐゴシック" charset="0"/>
              </a:rPr>
              <a:t>g</a:t>
            </a:r>
            <a:r>
              <a:rPr lang="en-US" baseline="-25000" dirty="0">
                <a:solidFill>
                  <a:schemeClr val="accent2"/>
                </a:solidFill>
                <a:latin typeface="Times New Roman" charset="0"/>
                <a:ea typeface="ＭＳ Ｐゴシック" charset="0"/>
                <a:cs typeface="ＭＳ Ｐゴシック" charset="0"/>
              </a:rPr>
              <a:t>B</a:t>
            </a:r>
            <a:r>
              <a:rPr lang="en-US" baseline="30000" dirty="0">
                <a:solidFill>
                  <a:schemeClr val="accent2"/>
                </a:solidFill>
                <a:latin typeface="Times New Roman" charset="0"/>
                <a:ea typeface="ＭＳ Ｐゴシック" charset="0"/>
                <a:cs typeface="ＭＳ Ｐゴシック" charset="0"/>
              </a:rPr>
              <a:t>-1</a:t>
            </a:r>
            <a:r>
              <a:rPr lang="en-US" dirty="0">
                <a:solidFill>
                  <a:schemeClr val="accent2"/>
                </a:solidFill>
                <a:latin typeface="Times New Roman" charset="0"/>
                <a:ea typeface="ＭＳ Ｐゴシック" charset="0"/>
                <a:cs typeface="ＭＳ Ｐゴシック" charset="0"/>
              </a:rPr>
              <a:t>g</a:t>
            </a:r>
            <a:r>
              <a:rPr lang="en-US" baseline="-25000" dirty="0">
                <a:solidFill>
                  <a:schemeClr val="accent2"/>
                </a:solidFill>
                <a:latin typeface="Times New Roman" charset="0"/>
                <a:ea typeface="ＭＳ Ｐゴシック" charset="0"/>
                <a:cs typeface="ＭＳ Ｐゴシック" charset="0"/>
              </a:rPr>
              <a:t>A</a:t>
            </a:r>
            <a:r>
              <a:rPr lang="en-US" i="1" dirty="0">
                <a:solidFill>
                  <a:schemeClr val="accent2"/>
                </a:solidFill>
                <a:latin typeface="Times New Roman" charset="0"/>
                <a:ea typeface="ＭＳ Ｐゴシック" charset="0"/>
                <a:cs typeface="ＭＳ Ｐゴシック" charset="0"/>
              </a:rPr>
              <a:t>O</a:t>
            </a:r>
            <a:r>
              <a:rPr lang="en-US" i="1" baseline="-25000" dirty="0">
                <a:solidFill>
                  <a:schemeClr val="accent2"/>
                </a:solidFill>
                <a:latin typeface="Times New Roman" charset="0"/>
                <a:ea typeface="ＭＳ Ｐゴシック" charset="0"/>
                <a:cs typeface="ＭＳ Ｐゴシック" charset="0"/>
              </a:rPr>
              <a:t>c</a:t>
            </a:r>
            <a:r>
              <a:rPr lang="en-US" baseline="30000" dirty="0">
                <a:solidFill>
                  <a:schemeClr val="accent2"/>
                </a:solidFill>
                <a:latin typeface="Times New Roman" charset="0"/>
                <a:ea typeface="ＭＳ Ｐゴシック" charset="0"/>
                <a:cs typeface="ＭＳ Ｐゴシック" charset="0"/>
              </a:rPr>
              <a:t>-1</a:t>
            </a:r>
            <a:r>
              <a:rPr lang="en-US" dirty="0">
                <a:solidFill>
                  <a:schemeClr val="accent2"/>
                </a:solidFill>
                <a:latin typeface="Times New Roman" charset="0"/>
                <a:ea typeface="ＭＳ Ｐゴシック" charset="0"/>
                <a:cs typeface="ＭＳ Ｐゴシック" charset="0"/>
              </a:rPr>
              <a:t>.</a:t>
            </a:r>
            <a:endParaRPr lang="en-US" dirty="0">
              <a:solidFill>
                <a:srgbClr val="FF0000"/>
              </a:solidFill>
              <a:latin typeface="Arial" charset="0"/>
              <a:ea typeface="ＭＳ Ｐゴシック" charset="0"/>
              <a:cs typeface="ＭＳ Ｐゴシック"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9110DC3F-865A-BC44-943E-9B2AEB1D4F4B}" type="slidenum">
              <a:rPr lang="en-US" sz="1400">
                <a:latin typeface="Times" charset="0"/>
              </a:rPr>
              <a:pPr/>
              <a:t>43</a:t>
            </a:fld>
            <a:endParaRPr lang="en-US" sz="1400">
              <a:latin typeface="Times" charset="0"/>
            </a:endParaRPr>
          </a:p>
        </p:txBody>
      </p:sp>
      <p:sp>
        <p:nvSpPr>
          <p:cNvPr id="98307"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Disorientation Choice, contd.</a:t>
            </a:r>
          </a:p>
        </p:txBody>
      </p:sp>
      <p:sp>
        <p:nvSpPr>
          <p:cNvPr id="98308" name="Rectangle 3"/>
          <p:cNvSpPr>
            <a:spLocks noGrp="1" noChangeArrowheads="1"/>
          </p:cNvSpPr>
          <p:nvPr>
            <p:ph type="body" idx="1"/>
          </p:nvPr>
        </p:nvSpPr>
        <p:spPr/>
        <p:txBody>
          <a:bodyPr/>
          <a:lstStyle/>
          <a:p>
            <a:r>
              <a:rPr lang="en-US" sz="2800" dirty="0">
                <a:latin typeface="Arial" charset="0"/>
                <a:ea typeface="ＭＳ Ｐゴシック" charset="0"/>
                <a:cs typeface="ＭＳ Ｐゴシック" charset="0"/>
              </a:rPr>
              <a:t>Rotation angle to be minimized, and, </a:t>
            </a:r>
            <a:br>
              <a:rPr lang="en-US" sz="2800" dirty="0">
                <a:latin typeface="Arial" charset="0"/>
                <a:ea typeface="ＭＳ Ｐゴシック" charset="0"/>
                <a:cs typeface="ＭＳ Ｐゴシック" charset="0"/>
              </a:rPr>
            </a:br>
            <a:r>
              <a:rPr lang="en-US" sz="2800" dirty="0">
                <a:latin typeface="Arial" charset="0"/>
                <a:ea typeface="ＭＳ Ｐゴシック" charset="0"/>
                <a:cs typeface="ＭＳ Ｐゴシック" charset="0"/>
              </a:rPr>
              <a:t>place the axis in the standard stereographic triangle.</a:t>
            </a:r>
          </a:p>
          <a:p>
            <a:r>
              <a:rPr lang="en-US" sz="2800" dirty="0">
                <a:latin typeface="Arial" charset="0"/>
                <a:ea typeface="ＭＳ Ｐゴシック" charset="0"/>
                <a:cs typeface="ＭＳ Ｐゴシック" charset="0"/>
              </a:rPr>
              <a:t>Use the full list of (for cubic symmetry) 1,152 equivalent representations to find </a:t>
            </a:r>
            <a:r>
              <a:rPr lang="en-US" sz="2800" i="1" dirty="0">
                <a:latin typeface="Arial" charset="0"/>
                <a:ea typeface="ＭＳ Ｐゴシック" charset="0"/>
                <a:cs typeface="ＭＳ Ｐゴシック" charset="0"/>
              </a:rPr>
              <a:t>minimum angle</a:t>
            </a:r>
            <a:r>
              <a:rPr lang="en-US" sz="2800" dirty="0">
                <a:latin typeface="Arial" charset="0"/>
                <a:ea typeface="ＭＳ Ｐゴシック" charset="0"/>
                <a:cs typeface="ＭＳ Ｐゴシック" charset="0"/>
              </a:rPr>
              <a:t>, and:</a:t>
            </a:r>
            <a:br>
              <a:rPr lang="en-US" sz="2800" dirty="0">
                <a:latin typeface="Arial" charset="0"/>
                <a:ea typeface="ＭＳ Ｐゴシック" charset="0"/>
                <a:cs typeface="ＭＳ Ｐゴシック" charset="0"/>
              </a:rPr>
            </a:br>
            <a:r>
              <a:rPr lang="en-US" sz="2800" dirty="0">
                <a:latin typeface="Arial" charset="0"/>
                <a:ea typeface="ＭＳ Ｐゴシック" charset="0"/>
                <a:cs typeface="ＭＳ Ｐゴシック" charset="0"/>
              </a:rPr>
              <a:t>   </a:t>
            </a:r>
            <a:r>
              <a:rPr lang="en-US" sz="2800" i="1" dirty="0">
                <a:latin typeface="Times New Roman" charset="0"/>
                <a:ea typeface="ＭＳ Ｐゴシック" charset="0"/>
                <a:cs typeface="ＭＳ Ｐゴシック" charset="0"/>
              </a:rPr>
              <a:t>u </a:t>
            </a:r>
            <a:r>
              <a:rPr lang="en-US" sz="2800" i="1" dirty="0">
                <a:latin typeface="Arial" charset="0"/>
                <a:ea typeface="ＭＳ Ｐゴシック" charset="0"/>
                <a:cs typeface="ＭＳ Ｐゴシック" charset="0"/>
                <a:sym typeface="Symbol" charset="0"/>
              </a:rPr>
              <a:t> </a:t>
            </a:r>
            <a:r>
              <a:rPr lang="en-US" sz="2800" i="1" dirty="0">
                <a:latin typeface="Times New Roman" charset="0"/>
                <a:ea typeface="ＭＳ Ｐゴシック" charset="0"/>
                <a:cs typeface="ＭＳ Ｐゴシック" charset="0"/>
              </a:rPr>
              <a:t>v </a:t>
            </a:r>
            <a:r>
              <a:rPr lang="en-US" sz="2800" i="1" dirty="0">
                <a:latin typeface="Arial" charset="0"/>
                <a:ea typeface="ＭＳ Ｐゴシック" charset="0"/>
                <a:cs typeface="ＭＳ Ｐゴシック" charset="0"/>
                <a:sym typeface="Symbol" charset="0"/>
              </a:rPr>
              <a:t> </a:t>
            </a:r>
            <a:r>
              <a:rPr lang="en-US" sz="2800" i="1" dirty="0">
                <a:latin typeface="Times New Roman" charset="0"/>
                <a:ea typeface="ＭＳ Ｐゴシック" charset="0"/>
                <a:cs typeface="ＭＳ Ｐゴシック" charset="0"/>
              </a:rPr>
              <a:t>w </a:t>
            </a:r>
            <a:r>
              <a:rPr lang="en-US" sz="2800" i="1" dirty="0">
                <a:latin typeface="Arial" charset="0"/>
                <a:ea typeface="ＭＳ Ｐゴシック" charset="0"/>
                <a:cs typeface="ＭＳ Ｐゴシック" charset="0"/>
                <a:sym typeface="Symbol" charset="0"/>
              </a:rPr>
              <a:t></a:t>
            </a:r>
            <a:r>
              <a:rPr lang="en-US" sz="2800" i="1" dirty="0">
                <a:latin typeface="Times New Roman" charset="0"/>
                <a:ea typeface="ＭＳ Ｐゴシック" charset="0"/>
                <a:cs typeface="ＭＳ Ｐゴシック" charset="0"/>
              </a:rPr>
              <a:t> 0</a:t>
            </a:r>
            <a:r>
              <a:rPr lang="en-US" sz="2800" dirty="0">
                <a:latin typeface="Times New Roman" charset="0"/>
                <a:ea typeface="ＭＳ Ｐゴシック" charset="0"/>
                <a:cs typeface="ＭＳ Ｐゴシック" charset="0"/>
              </a:rPr>
              <a:t>,</a:t>
            </a:r>
            <a:br>
              <a:rPr lang="en-US" sz="2800" dirty="0">
                <a:latin typeface="Arial" charset="0"/>
                <a:ea typeface="ＭＳ Ｐゴシック" charset="0"/>
                <a:cs typeface="ＭＳ Ｐゴシック" charset="0"/>
                <a:sym typeface="Symbol" charset="0"/>
              </a:rPr>
            </a:br>
            <a:r>
              <a:rPr lang="en-US" sz="2800" dirty="0">
                <a:latin typeface="Arial" charset="0"/>
                <a:ea typeface="ＭＳ Ｐゴシック" charset="0"/>
                <a:cs typeface="ＭＳ Ｐゴシック" charset="0"/>
                <a:sym typeface="Symbol" charset="0"/>
              </a:rPr>
              <a:t>where </a:t>
            </a:r>
            <a:r>
              <a:rPr lang="en-US" sz="2800" dirty="0">
                <a:latin typeface="Times New Roman" charset="0"/>
                <a:ea typeface="ＭＳ Ｐゴシック" charset="0"/>
                <a:cs typeface="ＭＳ Ｐゴシック" charset="0"/>
              </a:rPr>
              <a:t>[</a:t>
            </a:r>
            <a:r>
              <a:rPr lang="en-US" sz="2800" dirty="0" err="1">
                <a:latin typeface="Times New Roman" charset="0"/>
                <a:ea typeface="ＭＳ Ｐゴシック" charset="0"/>
                <a:cs typeface="ＭＳ Ｐゴシック" charset="0"/>
              </a:rPr>
              <a:t>uvw</a:t>
            </a:r>
            <a:r>
              <a:rPr lang="en-US" sz="2800" dirty="0">
                <a:latin typeface="Times New Roman" charset="0"/>
                <a:ea typeface="ＭＳ Ｐゴシック" charset="0"/>
                <a:cs typeface="ＭＳ Ｐゴシック" charset="0"/>
              </a:rPr>
              <a:t>]</a:t>
            </a:r>
            <a:r>
              <a:rPr lang="en-US" sz="2800" dirty="0">
                <a:latin typeface="Arial" charset="0"/>
                <a:ea typeface="ＭＳ Ｐゴシック" charset="0"/>
                <a:cs typeface="ＭＳ Ｐゴシック" charset="0"/>
                <a:sym typeface="Symbol" charset="0"/>
              </a:rPr>
              <a:t> is the rotation axis associated with the rotation. </a:t>
            </a:r>
          </a:p>
          <a:p>
            <a:r>
              <a:rPr lang="en-US" sz="2800" dirty="0">
                <a:latin typeface="Arial" charset="0"/>
                <a:ea typeface="ＭＳ Ｐゴシック" charset="0"/>
                <a:cs typeface="ＭＳ Ｐゴシック" charset="0"/>
                <a:sym typeface="Symbol" charset="0"/>
              </a:rPr>
              <a:t>Algorithm: see next slide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82DF6-C921-9E91-F34F-4FAB2063A0EF}"/>
              </a:ext>
            </a:extLst>
          </p:cNvPr>
          <p:cNvSpPr>
            <a:spLocks noGrp="1"/>
          </p:cNvSpPr>
          <p:nvPr>
            <p:ph type="title"/>
          </p:nvPr>
        </p:nvSpPr>
        <p:spPr/>
        <p:txBody>
          <a:bodyPr/>
          <a:lstStyle/>
          <a:p>
            <a:r>
              <a:rPr lang="en-US" dirty="0"/>
              <a:t>Apply the Disorientation to One of the Orientations</a:t>
            </a:r>
          </a:p>
        </p:txBody>
      </p:sp>
      <p:sp>
        <p:nvSpPr>
          <p:cNvPr id="3" name="Content Placeholder 2">
            <a:extLst>
              <a:ext uri="{FF2B5EF4-FFF2-40B4-BE49-F238E27FC236}">
                <a16:creationId xmlns:a16="http://schemas.microsoft.com/office/drawing/2014/main" id="{EDD78630-EDBD-E3DB-1E03-88167C77538D}"/>
              </a:ext>
            </a:extLst>
          </p:cNvPr>
          <p:cNvSpPr>
            <a:spLocks noGrp="1"/>
          </p:cNvSpPr>
          <p:nvPr>
            <p:ph idx="1"/>
          </p:nvPr>
        </p:nvSpPr>
        <p:spPr>
          <a:xfrm>
            <a:off x="685800" y="1447800"/>
            <a:ext cx="7772400" cy="1600200"/>
          </a:xfrm>
        </p:spPr>
        <p:txBody>
          <a:bodyPr/>
          <a:lstStyle/>
          <a:p>
            <a:r>
              <a:rPr lang="en-US" sz="2000" i="1" dirty="0"/>
              <a:t>What happens when one applies the disorientation to either of the original orientations? Does one recover a new orientation that is symmetrically equivalent to the other orientation?</a:t>
            </a:r>
          </a:p>
        </p:txBody>
      </p:sp>
      <p:sp>
        <p:nvSpPr>
          <p:cNvPr id="4" name="Slide Number Placeholder 3">
            <a:extLst>
              <a:ext uri="{FF2B5EF4-FFF2-40B4-BE49-F238E27FC236}">
                <a16:creationId xmlns:a16="http://schemas.microsoft.com/office/drawing/2014/main" id="{C8BC7757-9988-81FE-EC17-0A79662D1EEC}"/>
              </a:ext>
            </a:extLst>
          </p:cNvPr>
          <p:cNvSpPr>
            <a:spLocks noGrp="1"/>
          </p:cNvSpPr>
          <p:nvPr>
            <p:ph type="sldNum" sz="quarter" idx="12"/>
          </p:nvPr>
        </p:nvSpPr>
        <p:spPr/>
        <p:txBody>
          <a:bodyPr/>
          <a:lstStyle/>
          <a:p>
            <a:pPr>
              <a:defRPr/>
            </a:pPr>
            <a:fld id="{7F38E55D-414E-9D41-ABD6-D8AE16B00153}" type="slidenum">
              <a:rPr lang="en-US" smtClean="0"/>
              <a:pPr>
                <a:defRPr/>
              </a:pPr>
              <a:t>44</a:t>
            </a:fld>
            <a:endParaRPr lang="en-US"/>
          </a:p>
        </p:txBody>
      </p:sp>
      <p:sp>
        <p:nvSpPr>
          <p:cNvPr id="5" name="Rectangle 3">
            <a:extLst>
              <a:ext uri="{FF2B5EF4-FFF2-40B4-BE49-F238E27FC236}">
                <a16:creationId xmlns:a16="http://schemas.microsoft.com/office/drawing/2014/main" id="{627885A3-CCFB-1D59-5711-802E6B022B7F}"/>
              </a:ext>
            </a:extLst>
          </p:cNvPr>
          <p:cNvSpPr txBox="1">
            <a:spLocks noChangeArrowheads="1"/>
          </p:cNvSpPr>
          <p:nvPr/>
        </p:nvSpPr>
        <p:spPr bwMode="auto">
          <a:xfrm>
            <a:off x="152400" y="2438400"/>
            <a:ext cx="8763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r>
              <a:rPr lang="en-US" sz="1800" kern="0" dirty="0">
                <a:solidFill>
                  <a:srgbClr val="FF0000"/>
                </a:solidFill>
                <a:latin typeface="Times New Roman" charset="0"/>
                <a:ea typeface="ＭＳ Ｐゴシック" charset="0"/>
                <a:cs typeface="ＭＳ Ｐゴシック" charset="0"/>
              </a:rPr>
              <a:t>∆g = </a:t>
            </a:r>
            <a:r>
              <a:rPr lang="en-US" sz="1800" i="1" kern="0" dirty="0">
                <a:solidFill>
                  <a:srgbClr val="FF0000"/>
                </a:solidFill>
                <a:latin typeface="Times New Roman" charset="0"/>
                <a:ea typeface="ＭＳ Ｐゴシック" charset="0"/>
                <a:cs typeface="ＭＳ Ｐゴシック" charset="0"/>
              </a:rPr>
              <a:t>O</a:t>
            </a:r>
            <a:r>
              <a:rPr lang="en-US" sz="1800" i="1" kern="0" baseline="-25000" dirty="0">
                <a:solidFill>
                  <a:srgbClr val="FF0000"/>
                </a:solidFill>
                <a:latin typeface="Times New Roman" charset="0"/>
                <a:ea typeface="ＭＳ Ｐゴシック" charset="0"/>
                <a:cs typeface="ＭＳ Ｐゴシック" charset="0"/>
              </a:rPr>
              <a:t>c</a:t>
            </a:r>
            <a:r>
              <a:rPr lang="en-US" sz="1800" kern="0" dirty="0">
                <a:solidFill>
                  <a:srgbClr val="FF0000"/>
                </a:solidFill>
                <a:latin typeface="Times New Roman" charset="0"/>
                <a:ea typeface="ＭＳ Ｐゴシック" charset="0"/>
                <a:cs typeface="ＭＳ Ｐゴシック" charset="0"/>
              </a:rPr>
              <a:t>g</a:t>
            </a:r>
            <a:r>
              <a:rPr lang="en-US" sz="1800" kern="0" baseline="-25000" dirty="0">
                <a:solidFill>
                  <a:srgbClr val="FF0000"/>
                </a:solidFill>
                <a:latin typeface="Times New Roman" charset="0"/>
                <a:ea typeface="ＭＳ Ｐゴシック" charset="0"/>
                <a:cs typeface="ＭＳ Ｐゴシック" charset="0"/>
              </a:rPr>
              <a:t>B</a:t>
            </a:r>
            <a:r>
              <a:rPr lang="en-US" sz="1800" kern="0" dirty="0">
                <a:solidFill>
                  <a:srgbClr val="FF0000"/>
                </a:solidFill>
                <a:latin typeface="Times New Roman" charset="0"/>
                <a:ea typeface="ＭＳ Ｐゴシック" charset="0"/>
                <a:cs typeface="ＭＳ Ｐゴシック" charset="0"/>
              </a:rPr>
              <a:t>g</a:t>
            </a:r>
            <a:r>
              <a:rPr lang="en-US" sz="1800" kern="0" baseline="-25000" dirty="0">
                <a:solidFill>
                  <a:srgbClr val="FF0000"/>
                </a:solidFill>
                <a:latin typeface="Times New Roman" charset="0"/>
                <a:ea typeface="ＭＳ Ｐゴシック" charset="0"/>
                <a:cs typeface="ＭＳ Ｐゴシック" charset="0"/>
              </a:rPr>
              <a:t>A</a:t>
            </a:r>
            <a:r>
              <a:rPr lang="en-US" sz="1800" kern="0" baseline="30000" dirty="0">
                <a:solidFill>
                  <a:srgbClr val="FF0000"/>
                </a:solidFill>
                <a:latin typeface="Times New Roman" charset="0"/>
                <a:ea typeface="ＭＳ Ｐゴシック" charset="0"/>
                <a:cs typeface="ＭＳ Ｐゴシック" charset="0"/>
              </a:rPr>
              <a:t>-1</a:t>
            </a:r>
            <a:r>
              <a:rPr lang="en-US" sz="1800" i="1" kern="0" dirty="0">
                <a:solidFill>
                  <a:srgbClr val="FF0000"/>
                </a:solidFill>
                <a:latin typeface="Times New Roman" charset="0"/>
                <a:ea typeface="ＭＳ Ｐゴシック" charset="0"/>
                <a:cs typeface="ＭＳ Ｐゴシック" charset="0"/>
              </a:rPr>
              <a:t>O</a:t>
            </a:r>
            <a:r>
              <a:rPr lang="en-US" sz="1800" i="1" kern="0" baseline="-25000" dirty="0">
                <a:solidFill>
                  <a:srgbClr val="FF0000"/>
                </a:solidFill>
                <a:latin typeface="Times New Roman" charset="0"/>
                <a:ea typeface="ＭＳ Ｐゴシック" charset="0"/>
                <a:cs typeface="ＭＳ Ｐゴシック" charset="0"/>
              </a:rPr>
              <a:t>c</a:t>
            </a:r>
          </a:p>
          <a:p>
            <a:r>
              <a:rPr lang="en-US" sz="1800" kern="0" dirty="0">
                <a:latin typeface="Arial" charset="0"/>
                <a:ea typeface="ＭＳ Ｐゴシック" charset="0"/>
                <a:cs typeface="ＭＳ Ｐゴシック" charset="0"/>
              </a:rPr>
              <a:t>Now insert the original (first) orientation, </a:t>
            </a:r>
            <a:r>
              <a:rPr lang="en-US" sz="1800" kern="0" dirty="0" err="1">
                <a:solidFill>
                  <a:schemeClr val="accent6">
                    <a:lumMod val="50000"/>
                  </a:schemeClr>
                </a:solidFill>
                <a:latin typeface="Times New Roman" charset="0"/>
                <a:ea typeface="ＭＳ Ｐゴシック" charset="0"/>
                <a:cs typeface="ＭＳ Ｐゴシック" charset="0"/>
              </a:rPr>
              <a:t>g</a:t>
            </a:r>
            <a:r>
              <a:rPr lang="en-US" sz="1800" kern="0" baseline="-25000" dirty="0" err="1">
                <a:solidFill>
                  <a:schemeClr val="accent6">
                    <a:lumMod val="50000"/>
                  </a:schemeClr>
                </a:solidFill>
                <a:latin typeface="Times New Roman" charset="0"/>
                <a:ea typeface="ＭＳ Ｐゴシック" charset="0"/>
                <a:cs typeface="ＭＳ Ｐゴシック" charset="0"/>
              </a:rPr>
              <a:t>A</a:t>
            </a:r>
            <a:r>
              <a:rPr lang="en-US" sz="1800" kern="0" dirty="0">
                <a:latin typeface="Arial" charset="0"/>
                <a:ea typeface="ＭＳ Ｐゴシック" charset="0"/>
                <a:cs typeface="ＭＳ Ｐゴシック" charset="0"/>
              </a:rPr>
              <a:t>, on the RHS:</a:t>
            </a:r>
            <a:endParaRPr lang="en-US" sz="1800" kern="0" dirty="0">
              <a:solidFill>
                <a:srgbClr val="FF0000"/>
              </a:solidFill>
              <a:latin typeface="Times New Roman" charset="0"/>
              <a:ea typeface="ＭＳ Ｐゴシック" charset="0"/>
              <a:cs typeface="ＭＳ Ｐゴシック" charset="0"/>
            </a:endParaRPr>
          </a:p>
          <a:p>
            <a:r>
              <a:rPr lang="en-US" sz="1800" kern="0" dirty="0">
                <a:solidFill>
                  <a:srgbClr val="FF0000"/>
                </a:solidFill>
                <a:latin typeface="Times New Roman" charset="0"/>
                <a:ea typeface="ＭＳ Ｐゴシック" charset="0"/>
                <a:cs typeface="ＭＳ Ｐゴシック" charset="0"/>
              </a:rPr>
              <a:t>∆</a:t>
            </a:r>
            <a:r>
              <a:rPr lang="en-US" sz="1800" kern="0" dirty="0" err="1">
                <a:solidFill>
                  <a:srgbClr val="FF0000"/>
                </a:solidFill>
                <a:latin typeface="Times New Roman" charset="0"/>
                <a:ea typeface="ＭＳ Ｐゴシック" charset="0"/>
                <a:cs typeface="ＭＳ Ｐゴシック" charset="0"/>
              </a:rPr>
              <a:t>g</a:t>
            </a:r>
            <a:r>
              <a:rPr lang="en-US" sz="1800" kern="0" dirty="0" err="1">
                <a:solidFill>
                  <a:schemeClr val="accent6">
                    <a:lumMod val="50000"/>
                  </a:schemeClr>
                </a:solidFill>
                <a:latin typeface="Times New Roman" charset="0"/>
                <a:ea typeface="ＭＳ Ｐゴシック" charset="0"/>
                <a:cs typeface="ＭＳ Ｐゴシック" charset="0"/>
              </a:rPr>
              <a:t>·g</a:t>
            </a:r>
            <a:r>
              <a:rPr lang="en-US" sz="1800" kern="0" baseline="-25000" dirty="0" err="1">
                <a:solidFill>
                  <a:schemeClr val="accent6">
                    <a:lumMod val="50000"/>
                  </a:schemeClr>
                </a:solidFill>
                <a:latin typeface="Times New Roman" charset="0"/>
                <a:ea typeface="ＭＳ Ｐゴシック" charset="0"/>
                <a:cs typeface="ＭＳ Ｐゴシック" charset="0"/>
              </a:rPr>
              <a:t>A</a:t>
            </a:r>
            <a:r>
              <a:rPr lang="en-US" sz="1800" kern="0" dirty="0">
                <a:solidFill>
                  <a:srgbClr val="FF0000"/>
                </a:solidFill>
                <a:latin typeface="Times New Roman" charset="0"/>
                <a:ea typeface="ＭＳ Ｐゴシック" charset="0"/>
                <a:cs typeface="ＭＳ Ｐゴシック" charset="0"/>
              </a:rPr>
              <a:t> = </a:t>
            </a:r>
            <a:r>
              <a:rPr lang="en-US" sz="1800" i="1" kern="0" dirty="0" err="1">
                <a:solidFill>
                  <a:srgbClr val="FF0000"/>
                </a:solidFill>
                <a:latin typeface="Times New Roman" charset="0"/>
                <a:ea typeface="ＭＳ Ｐゴシック" charset="0"/>
                <a:cs typeface="ＭＳ Ｐゴシック" charset="0"/>
              </a:rPr>
              <a:t>O</a:t>
            </a:r>
            <a:r>
              <a:rPr lang="en-US" sz="1800" i="1" kern="0" baseline="-25000" dirty="0" err="1">
                <a:solidFill>
                  <a:srgbClr val="FF0000"/>
                </a:solidFill>
                <a:latin typeface="Times New Roman" charset="0"/>
                <a:ea typeface="ＭＳ Ｐゴシック" charset="0"/>
                <a:cs typeface="ＭＳ Ｐゴシック" charset="0"/>
              </a:rPr>
              <a:t>c</a:t>
            </a:r>
            <a:r>
              <a:rPr lang="en-US" sz="1800" kern="0" dirty="0" err="1">
                <a:solidFill>
                  <a:srgbClr val="FF0000"/>
                </a:solidFill>
                <a:latin typeface="Times New Roman" charset="0"/>
                <a:ea typeface="ＭＳ Ｐゴシック" charset="0"/>
                <a:cs typeface="ＭＳ Ｐゴシック" charset="0"/>
              </a:rPr>
              <a:t>g</a:t>
            </a:r>
            <a:r>
              <a:rPr lang="en-US" sz="1800" kern="0" baseline="-25000" dirty="0" err="1">
                <a:solidFill>
                  <a:srgbClr val="FF0000"/>
                </a:solidFill>
                <a:latin typeface="Times New Roman" charset="0"/>
                <a:ea typeface="ＭＳ Ｐゴシック" charset="0"/>
                <a:cs typeface="ＭＳ Ｐゴシック" charset="0"/>
              </a:rPr>
              <a:t>B</a:t>
            </a:r>
            <a:r>
              <a:rPr lang="en-US" sz="1800" kern="0" dirty="0">
                <a:solidFill>
                  <a:schemeClr val="accent6">
                    <a:lumMod val="50000"/>
                  </a:schemeClr>
                </a:solidFill>
                <a:latin typeface="Times New Roman" charset="0"/>
                <a:ea typeface="ＭＳ Ｐゴシック" charset="0"/>
                <a:cs typeface="ＭＳ Ｐゴシック" charset="0"/>
              </a:rPr>
              <a:t>[</a:t>
            </a:r>
            <a:r>
              <a:rPr lang="en-US" sz="1800" kern="0" dirty="0">
                <a:solidFill>
                  <a:srgbClr val="FF0000"/>
                </a:solidFill>
                <a:latin typeface="Times New Roman" charset="0"/>
                <a:ea typeface="ＭＳ Ｐゴシック" charset="0"/>
                <a:cs typeface="ＭＳ Ｐゴシック" charset="0"/>
              </a:rPr>
              <a:t>g</a:t>
            </a:r>
            <a:r>
              <a:rPr lang="en-US" sz="1800" kern="0" baseline="-25000" dirty="0">
                <a:solidFill>
                  <a:srgbClr val="FF0000"/>
                </a:solidFill>
                <a:latin typeface="Times New Roman" charset="0"/>
                <a:ea typeface="ＭＳ Ｐゴシック" charset="0"/>
                <a:cs typeface="ＭＳ Ｐゴシック" charset="0"/>
              </a:rPr>
              <a:t>A</a:t>
            </a:r>
            <a:r>
              <a:rPr lang="en-US" sz="1800" kern="0" baseline="30000" dirty="0">
                <a:solidFill>
                  <a:srgbClr val="FF0000"/>
                </a:solidFill>
                <a:latin typeface="Times New Roman" charset="0"/>
                <a:ea typeface="ＭＳ Ｐゴシック" charset="0"/>
                <a:cs typeface="ＭＳ Ｐゴシック" charset="0"/>
              </a:rPr>
              <a:t>-1</a:t>
            </a:r>
            <a:r>
              <a:rPr lang="en-US" sz="1800" i="1" kern="0" dirty="0">
                <a:solidFill>
                  <a:srgbClr val="FF0000"/>
                </a:solidFill>
                <a:latin typeface="Times New Roman" charset="0"/>
                <a:ea typeface="ＭＳ Ｐゴシック" charset="0"/>
                <a:cs typeface="ＭＳ Ｐゴシック" charset="0"/>
              </a:rPr>
              <a:t>O</a:t>
            </a:r>
            <a:r>
              <a:rPr lang="en-US" sz="1800" i="1" kern="0" baseline="-25000" dirty="0">
                <a:solidFill>
                  <a:srgbClr val="FF0000"/>
                </a:solidFill>
                <a:latin typeface="Times New Roman" charset="0"/>
                <a:ea typeface="ＭＳ Ｐゴシック" charset="0"/>
                <a:cs typeface="ＭＳ Ｐゴシック" charset="0"/>
              </a:rPr>
              <a:t>c</a:t>
            </a:r>
            <a:r>
              <a:rPr lang="en-US" sz="1800" kern="0" dirty="0">
                <a:solidFill>
                  <a:schemeClr val="accent6">
                    <a:lumMod val="50000"/>
                  </a:schemeClr>
                </a:solidFill>
                <a:latin typeface="Times New Roman" charset="0"/>
                <a:ea typeface="ＭＳ Ｐゴシック" charset="0"/>
                <a:cs typeface="ＭＳ Ｐゴシック" charset="0"/>
              </a:rPr>
              <a:t>g</a:t>
            </a:r>
            <a:r>
              <a:rPr lang="en-US" sz="1800" kern="0" baseline="-25000" dirty="0">
                <a:solidFill>
                  <a:schemeClr val="accent6">
                    <a:lumMod val="50000"/>
                  </a:schemeClr>
                </a:solidFill>
                <a:latin typeface="Times New Roman" charset="0"/>
                <a:ea typeface="ＭＳ Ｐゴシック" charset="0"/>
                <a:cs typeface="ＭＳ Ｐゴシック" charset="0"/>
              </a:rPr>
              <a:t>A</a:t>
            </a:r>
            <a:r>
              <a:rPr lang="en-US" sz="1800" kern="0" dirty="0">
                <a:solidFill>
                  <a:schemeClr val="accent6">
                    <a:lumMod val="50000"/>
                  </a:schemeClr>
                </a:solidFill>
                <a:latin typeface="Times New Roman" charset="0"/>
                <a:ea typeface="ＭＳ Ｐゴシック" charset="0"/>
                <a:cs typeface="ＭＳ Ｐゴシック" charset="0"/>
              </a:rPr>
              <a:t>]</a:t>
            </a:r>
            <a:r>
              <a:rPr lang="en-US" sz="1800" kern="0" dirty="0">
                <a:latin typeface="Times New Roman" charset="0"/>
                <a:ea typeface="ＭＳ Ｐゴシック" charset="0"/>
                <a:cs typeface="ＭＳ Ｐゴシック" charset="0"/>
              </a:rPr>
              <a:t>;</a:t>
            </a:r>
            <a:r>
              <a:rPr lang="en-US" sz="1800" kern="0" dirty="0">
                <a:latin typeface="Arial" charset="0"/>
                <a:ea typeface="ＭＳ Ｐゴシック" charset="0"/>
                <a:cs typeface="ＭＳ Ｐゴシック" charset="0"/>
              </a:rPr>
              <a:t> note that the combination in brackets does not collapse to the identity unless the symmetry operator in between happens to be the identity.</a:t>
            </a:r>
          </a:p>
          <a:p>
            <a:r>
              <a:rPr lang="en-US" sz="1800" kern="0" dirty="0">
                <a:latin typeface="Arial" charset="0"/>
                <a:ea typeface="ＭＳ Ｐゴシック" charset="0"/>
                <a:cs typeface="ＭＳ Ｐゴシック" charset="0"/>
              </a:rPr>
              <a:t>The only other circumstance that allows the second orientation to be recovered is when the latter aligns with the chosen symmetry operator, e.g., [</a:t>
            </a:r>
            <a:r>
              <a:rPr lang="en-US" sz="1800" kern="0" dirty="0" err="1">
                <a:latin typeface="Arial" charset="0"/>
                <a:ea typeface="ＭＳ Ｐゴシック" charset="0"/>
                <a:cs typeface="ＭＳ Ｐゴシック" charset="0"/>
              </a:rPr>
              <a:t>uvw</a:t>
            </a:r>
            <a:r>
              <a:rPr lang="en-US" sz="1800" kern="0" dirty="0">
                <a:latin typeface="Arial" charset="0"/>
                <a:ea typeface="ＭＳ Ｐゴシック" charset="0"/>
                <a:cs typeface="ＭＳ Ｐゴシック" charset="0"/>
              </a:rPr>
              <a:t>]{111} in the </a:t>
            </a:r>
            <a:r>
              <a:rPr lang="en-US" sz="1800" kern="0" dirty="0">
                <a:latin typeface="Symbol" pitchFamily="2" charset="2"/>
                <a:ea typeface="ＭＳ Ｐゴシック" charset="0"/>
                <a:cs typeface="ＭＳ Ｐゴシック" charset="0"/>
              </a:rPr>
              <a:t>g</a:t>
            </a:r>
            <a:r>
              <a:rPr lang="en-US" sz="1800" kern="0" dirty="0">
                <a:latin typeface="Arial" charset="0"/>
                <a:ea typeface="ＭＳ Ｐゴシック" charset="0"/>
                <a:cs typeface="ＭＳ Ｐゴシック" charset="0"/>
              </a:rPr>
              <a:t>-fiber, such that the combination becomes commutative:</a:t>
            </a:r>
            <a:br>
              <a:rPr lang="en-US" sz="1800" kern="0" dirty="0">
                <a:latin typeface="Arial" charset="0"/>
                <a:ea typeface="ＭＳ Ｐゴシック" charset="0"/>
                <a:cs typeface="ＭＳ Ｐゴシック" charset="0"/>
              </a:rPr>
            </a:br>
            <a:r>
              <a:rPr lang="en-US" sz="1800" kern="0" dirty="0">
                <a:solidFill>
                  <a:srgbClr val="FF0000"/>
                </a:solidFill>
                <a:latin typeface="Times New Roman" charset="0"/>
                <a:ea typeface="ＭＳ Ｐゴシック" charset="0"/>
                <a:cs typeface="ＭＳ Ｐゴシック" charset="0"/>
              </a:rPr>
              <a:t>∆</a:t>
            </a:r>
            <a:r>
              <a:rPr lang="en-US" sz="1800" kern="0" dirty="0" err="1">
                <a:solidFill>
                  <a:srgbClr val="FF0000"/>
                </a:solidFill>
                <a:latin typeface="Times New Roman" charset="0"/>
                <a:ea typeface="ＭＳ Ｐゴシック" charset="0"/>
                <a:cs typeface="ＭＳ Ｐゴシック" charset="0"/>
              </a:rPr>
              <a:t>g</a:t>
            </a:r>
            <a:r>
              <a:rPr lang="en-US" sz="1800" kern="0" dirty="0" err="1">
                <a:solidFill>
                  <a:schemeClr val="accent6">
                    <a:lumMod val="50000"/>
                  </a:schemeClr>
                </a:solidFill>
                <a:latin typeface="Times New Roman" charset="0"/>
                <a:ea typeface="ＭＳ Ｐゴシック" charset="0"/>
                <a:cs typeface="ＭＳ Ｐゴシック" charset="0"/>
              </a:rPr>
              <a:t>·g</a:t>
            </a:r>
            <a:r>
              <a:rPr lang="en-US" sz="1800" kern="0" baseline="-25000" dirty="0" err="1">
                <a:solidFill>
                  <a:schemeClr val="accent6">
                    <a:lumMod val="50000"/>
                  </a:schemeClr>
                </a:solidFill>
                <a:latin typeface="Times New Roman" charset="0"/>
                <a:ea typeface="ＭＳ Ｐゴシック" charset="0"/>
                <a:cs typeface="ＭＳ Ｐゴシック" charset="0"/>
              </a:rPr>
              <a:t>A</a:t>
            </a:r>
            <a:r>
              <a:rPr lang="en-US" sz="1800" kern="0" dirty="0">
                <a:solidFill>
                  <a:srgbClr val="FF0000"/>
                </a:solidFill>
                <a:latin typeface="Times New Roman" charset="0"/>
                <a:ea typeface="ＭＳ Ｐゴシック" charset="0"/>
                <a:cs typeface="ＭＳ Ｐゴシック" charset="0"/>
              </a:rPr>
              <a:t> = </a:t>
            </a:r>
            <a:r>
              <a:rPr lang="en-US" sz="1800" i="1" kern="0" dirty="0" err="1">
                <a:solidFill>
                  <a:srgbClr val="FF0000"/>
                </a:solidFill>
                <a:latin typeface="Times New Roman" charset="0"/>
                <a:ea typeface="ＭＳ Ｐゴシック" charset="0"/>
                <a:cs typeface="ＭＳ Ｐゴシック" charset="0"/>
              </a:rPr>
              <a:t>O</a:t>
            </a:r>
            <a:r>
              <a:rPr lang="en-US" sz="1800" i="1" kern="0" baseline="-25000" dirty="0" err="1">
                <a:solidFill>
                  <a:srgbClr val="FF0000"/>
                </a:solidFill>
                <a:latin typeface="Times New Roman" charset="0"/>
                <a:ea typeface="ＭＳ Ｐゴシック" charset="0"/>
                <a:cs typeface="ＭＳ Ｐゴシック" charset="0"/>
              </a:rPr>
              <a:t>c</a:t>
            </a:r>
            <a:r>
              <a:rPr lang="en-US" sz="1800" kern="0" dirty="0" err="1">
                <a:solidFill>
                  <a:srgbClr val="FF0000"/>
                </a:solidFill>
                <a:latin typeface="Times New Roman" charset="0"/>
                <a:ea typeface="ＭＳ Ｐゴシック" charset="0"/>
                <a:cs typeface="ＭＳ Ｐゴシック" charset="0"/>
              </a:rPr>
              <a:t>g</a:t>
            </a:r>
            <a:r>
              <a:rPr lang="en-US" sz="1800" kern="0" baseline="-25000" dirty="0" err="1">
                <a:solidFill>
                  <a:srgbClr val="FF0000"/>
                </a:solidFill>
                <a:latin typeface="Times New Roman" charset="0"/>
                <a:ea typeface="ＭＳ Ｐゴシック" charset="0"/>
                <a:cs typeface="ＭＳ Ｐゴシック" charset="0"/>
              </a:rPr>
              <a:t>B</a:t>
            </a:r>
            <a:r>
              <a:rPr lang="en-US" sz="1800" kern="0" dirty="0">
                <a:solidFill>
                  <a:schemeClr val="accent6">
                    <a:lumMod val="50000"/>
                  </a:schemeClr>
                </a:solidFill>
                <a:latin typeface="Times New Roman" charset="0"/>
                <a:ea typeface="ＭＳ Ｐゴシック" charset="0"/>
                <a:cs typeface="ＭＳ Ｐゴシック" charset="0"/>
              </a:rPr>
              <a:t>[</a:t>
            </a:r>
            <a:r>
              <a:rPr lang="en-US" sz="1800" kern="0" dirty="0">
                <a:solidFill>
                  <a:srgbClr val="FF0000"/>
                </a:solidFill>
                <a:latin typeface="Times New Roman" charset="0"/>
                <a:ea typeface="ＭＳ Ｐゴシック" charset="0"/>
                <a:cs typeface="ＭＳ Ｐゴシック" charset="0"/>
              </a:rPr>
              <a:t>g</a:t>
            </a:r>
            <a:r>
              <a:rPr lang="en-US" sz="1800" kern="0" baseline="-25000" dirty="0">
                <a:solidFill>
                  <a:srgbClr val="FF0000"/>
                </a:solidFill>
                <a:latin typeface="Times New Roman" charset="0"/>
                <a:ea typeface="ＭＳ Ｐゴシック" charset="0"/>
                <a:cs typeface="ＭＳ Ｐゴシック" charset="0"/>
              </a:rPr>
              <a:t>A</a:t>
            </a:r>
            <a:r>
              <a:rPr lang="en-US" sz="1800" kern="0" baseline="30000" dirty="0">
                <a:solidFill>
                  <a:srgbClr val="FF0000"/>
                </a:solidFill>
                <a:latin typeface="Times New Roman" charset="0"/>
                <a:ea typeface="ＭＳ Ｐゴシック" charset="0"/>
                <a:cs typeface="ＭＳ Ｐゴシック" charset="0"/>
              </a:rPr>
              <a:t>-1</a:t>
            </a:r>
            <a:r>
              <a:rPr lang="en-US" sz="1800" i="1" kern="0" dirty="0">
                <a:solidFill>
                  <a:srgbClr val="FF0000"/>
                </a:solidFill>
                <a:latin typeface="Times New Roman" charset="0"/>
                <a:ea typeface="ＭＳ Ｐゴシック" charset="0"/>
                <a:cs typeface="ＭＳ Ｐゴシック" charset="0"/>
              </a:rPr>
              <a:t>O</a:t>
            </a:r>
            <a:r>
              <a:rPr lang="en-US" sz="1800" i="1" kern="0" baseline="-25000" dirty="0">
                <a:solidFill>
                  <a:srgbClr val="FF0000"/>
                </a:solidFill>
                <a:latin typeface="Times New Roman" charset="0"/>
                <a:ea typeface="ＭＳ Ｐゴシック" charset="0"/>
                <a:cs typeface="ＭＳ Ｐゴシック" charset="0"/>
              </a:rPr>
              <a:t>c</a:t>
            </a:r>
            <a:r>
              <a:rPr lang="en-US" sz="1800" kern="0" dirty="0">
                <a:solidFill>
                  <a:schemeClr val="accent6">
                    <a:lumMod val="50000"/>
                  </a:schemeClr>
                </a:solidFill>
                <a:latin typeface="Times New Roman" charset="0"/>
                <a:ea typeface="ＭＳ Ｐゴシック" charset="0"/>
                <a:cs typeface="ＭＳ Ｐゴシック" charset="0"/>
              </a:rPr>
              <a:t>g</a:t>
            </a:r>
            <a:r>
              <a:rPr lang="en-US" sz="1800" kern="0" baseline="-25000" dirty="0">
                <a:solidFill>
                  <a:schemeClr val="accent6">
                    <a:lumMod val="50000"/>
                  </a:schemeClr>
                </a:solidFill>
                <a:latin typeface="Times New Roman" charset="0"/>
                <a:ea typeface="ＭＳ Ｐゴシック" charset="0"/>
                <a:cs typeface="ＭＳ Ｐゴシック" charset="0"/>
              </a:rPr>
              <a:t>A</a:t>
            </a:r>
            <a:r>
              <a:rPr lang="en-US" sz="1800" kern="0" dirty="0">
                <a:solidFill>
                  <a:schemeClr val="accent6">
                    <a:lumMod val="50000"/>
                  </a:schemeClr>
                </a:solidFill>
                <a:latin typeface="Times New Roman" charset="0"/>
                <a:ea typeface="ＭＳ Ｐゴシック" charset="0"/>
                <a:cs typeface="ＭＳ Ｐゴシック" charset="0"/>
              </a:rPr>
              <a:t>] = </a:t>
            </a:r>
            <a:r>
              <a:rPr lang="en-US" sz="1800" i="1" kern="0" dirty="0" err="1">
                <a:solidFill>
                  <a:srgbClr val="FF0000"/>
                </a:solidFill>
                <a:latin typeface="Times New Roman" charset="0"/>
                <a:ea typeface="ＭＳ Ｐゴシック" charset="0"/>
                <a:cs typeface="ＭＳ Ｐゴシック" charset="0"/>
              </a:rPr>
              <a:t>O</a:t>
            </a:r>
            <a:r>
              <a:rPr lang="en-US" sz="1800" i="1" kern="0" baseline="-25000" dirty="0" err="1">
                <a:solidFill>
                  <a:srgbClr val="FF0000"/>
                </a:solidFill>
                <a:latin typeface="Times New Roman" charset="0"/>
                <a:ea typeface="ＭＳ Ｐゴシック" charset="0"/>
                <a:cs typeface="ＭＳ Ｐゴシック" charset="0"/>
              </a:rPr>
              <a:t>c</a:t>
            </a:r>
            <a:r>
              <a:rPr lang="en-US" sz="1800" kern="0" dirty="0" err="1">
                <a:solidFill>
                  <a:srgbClr val="FF0000"/>
                </a:solidFill>
                <a:latin typeface="Times New Roman" charset="0"/>
                <a:ea typeface="ＭＳ Ｐゴシック" charset="0"/>
                <a:cs typeface="ＭＳ Ｐゴシック" charset="0"/>
              </a:rPr>
              <a:t>g</a:t>
            </a:r>
            <a:r>
              <a:rPr lang="en-US" sz="1800" kern="0" baseline="-25000" dirty="0" err="1">
                <a:solidFill>
                  <a:srgbClr val="FF0000"/>
                </a:solidFill>
                <a:latin typeface="Times New Roman" charset="0"/>
                <a:ea typeface="ＭＳ Ｐゴシック" charset="0"/>
                <a:cs typeface="ＭＳ Ｐゴシック" charset="0"/>
              </a:rPr>
              <a:t>B</a:t>
            </a:r>
            <a:r>
              <a:rPr lang="en-US" sz="1800" kern="0" dirty="0">
                <a:solidFill>
                  <a:schemeClr val="accent6">
                    <a:lumMod val="50000"/>
                  </a:schemeClr>
                </a:solidFill>
                <a:latin typeface="Times New Roman" charset="0"/>
                <a:ea typeface="ＭＳ Ｐゴシック" charset="0"/>
                <a:cs typeface="ＭＳ Ｐゴシック" charset="0"/>
              </a:rPr>
              <a:t>[</a:t>
            </a:r>
            <a:r>
              <a:rPr lang="en-US" sz="1800" kern="0" dirty="0">
                <a:solidFill>
                  <a:srgbClr val="FF0000"/>
                </a:solidFill>
                <a:latin typeface="Times New Roman" charset="0"/>
                <a:ea typeface="ＭＳ Ｐゴシック" charset="0"/>
                <a:cs typeface="ＭＳ Ｐゴシック" charset="0"/>
              </a:rPr>
              <a:t>g</a:t>
            </a:r>
            <a:r>
              <a:rPr lang="en-US" sz="1800" kern="0" baseline="-25000" dirty="0">
                <a:solidFill>
                  <a:srgbClr val="FF0000"/>
                </a:solidFill>
                <a:latin typeface="Times New Roman" charset="0"/>
                <a:ea typeface="ＭＳ Ｐゴシック" charset="0"/>
                <a:cs typeface="ＭＳ Ｐゴシック" charset="0"/>
              </a:rPr>
              <a:t>A</a:t>
            </a:r>
            <a:r>
              <a:rPr lang="en-US" sz="1800" kern="0" baseline="30000" dirty="0">
                <a:solidFill>
                  <a:srgbClr val="FF0000"/>
                </a:solidFill>
                <a:latin typeface="Times New Roman" charset="0"/>
                <a:ea typeface="ＭＳ Ｐゴシック" charset="0"/>
                <a:cs typeface="ＭＳ Ｐゴシック" charset="0"/>
              </a:rPr>
              <a:t>-1</a:t>
            </a:r>
            <a:r>
              <a:rPr lang="en-US" sz="1800" kern="0" dirty="0">
                <a:solidFill>
                  <a:schemeClr val="accent6">
                    <a:lumMod val="50000"/>
                  </a:schemeClr>
                </a:solidFill>
                <a:latin typeface="Times New Roman" charset="0"/>
                <a:ea typeface="ＭＳ Ｐゴシック" charset="0"/>
                <a:cs typeface="ＭＳ Ｐゴシック" charset="0"/>
              </a:rPr>
              <a:t>g</a:t>
            </a:r>
            <a:r>
              <a:rPr lang="en-US" sz="1800" kern="0" baseline="-25000" dirty="0">
                <a:solidFill>
                  <a:schemeClr val="accent6">
                    <a:lumMod val="50000"/>
                  </a:schemeClr>
                </a:solidFill>
                <a:latin typeface="Times New Roman" charset="0"/>
                <a:ea typeface="ＭＳ Ｐゴシック" charset="0"/>
                <a:cs typeface="ＭＳ Ｐゴシック" charset="0"/>
              </a:rPr>
              <a:t>A</a:t>
            </a:r>
            <a:r>
              <a:rPr lang="en-US" sz="1800" i="1" kern="0" dirty="0">
                <a:solidFill>
                  <a:srgbClr val="FF0000"/>
                </a:solidFill>
                <a:latin typeface="Times New Roman" charset="0"/>
                <a:ea typeface="ＭＳ Ｐゴシック" charset="0"/>
                <a:cs typeface="ＭＳ Ｐゴシック" charset="0"/>
              </a:rPr>
              <a:t>O</a:t>
            </a:r>
            <a:r>
              <a:rPr lang="en-US" sz="1800" i="1" kern="0" baseline="-25000" dirty="0">
                <a:solidFill>
                  <a:srgbClr val="FF0000"/>
                </a:solidFill>
                <a:latin typeface="Times New Roman" charset="0"/>
                <a:ea typeface="ＭＳ Ｐゴシック" charset="0"/>
                <a:cs typeface="ＭＳ Ｐゴシック" charset="0"/>
              </a:rPr>
              <a:t>c</a:t>
            </a:r>
            <a:r>
              <a:rPr lang="en-US" sz="1800" kern="0" dirty="0">
                <a:solidFill>
                  <a:schemeClr val="accent6">
                    <a:lumMod val="50000"/>
                  </a:schemeClr>
                </a:solidFill>
                <a:latin typeface="Times New Roman" charset="0"/>
                <a:ea typeface="ＭＳ Ｐゴシック" charset="0"/>
                <a:cs typeface="ＭＳ Ｐゴシック" charset="0"/>
              </a:rPr>
              <a:t>] = </a:t>
            </a:r>
            <a:r>
              <a:rPr lang="en-US" sz="1800" i="1" kern="0" dirty="0" err="1">
                <a:solidFill>
                  <a:srgbClr val="FF0000"/>
                </a:solidFill>
                <a:latin typeface="Times New Roman" charset="0"/>
                <a:ea typeface="ＭＳ Ｐゴシック" charset="0"/>
                <a:cs typeface="ＭＳ Ｐゴシック" charset="0"/>
              </a:rPr>
              <a:t>O</a:t>
            </a:r>
            <a:r>
              <a:rPr lang="en-US" sz="1800" i="1" kern="0" baseline="-25000" dirty="0" err="1">
                <a:solidFill>
                  <a:srgbClr val="FF0000"/>
                </a:solidFill>
                <a:latin typeface="Times New Roman" charset="0"/>
                <a:ea typeface="ＭＳ Ｐゴシック" charset="0"/>
                <a:cs typeface="ＭＳ Ｐゴシック" charset="0"/>
              </a:rPr>
              <a:t>c</a:t>
            </a:r>
            <a:r>
              <a:rPr lang="en-US" sz="1800" kern="0" dirty="0" err="1">
                <a:solidFill>
                  <a:srgbClr val="FF0000"/>
                </a:solidFill>
                <a:latin typeface="Times New Roman" charset="0"/>
                <a:ea typeface="ＭＳ Ｐゴシック" charset="0"/>
                <a:cs typeface="ＭＳ Ｐゴシック" charset="0"/>
              </a:rPr>
              <a:t>g</a:t>
            </a:r>
            <a:r>
              <a:rPr lang="en-US" sz="1800" kern="0" baseline="-25000" dirty="0" err="1">
                <a:solidFill>
                  <a:srgbClr val="FF0000"/>
                </a:solidFill>
                <a:latin typeface="Times New Roman" charset="0"/>
                <a:ea typeface="ＭＳ Ｐゴシック" charset="0"/>
                <a:cs typeface="ＭＳ Ｐゴシック" charset="0"/>
              </a:rPr>
              <a:t>B</a:t>
            </a:r>
            <a:r>
              <a:rPr lang="en-US" sz="1800" kern="0" dirty="0">
                <a:solidFill>
                  <a:schemeClr val="accent6">
                    <a:lumMod val="50000"/>
                  </a:schemeClr>
                </a:solidFill>
                <a:latin typeface="Times New Roman" charset="0"/>
                <a:ea typeface="ＭＳ Ｐゴシック" charset="0"/>
                <a:cs typeface="ＭＳ Ｐゴシック" charset="0"/>
              </a:rPr>
              <a:t>[</a:t>
            </a:r>
            <a:r>
              <a:rPr lang="en-US" sz="1800" kern="0" dirty="0">
                <a:solidFill>
                  <a:srgbClr val="FF0000"/>
                </a:solidFill>
                <a:latin typeface="Times New Roman" charset="0"/>
                <a:ea typeface="ＭＳ Ｐゴシック" charset="0"/>
                <a:cs typeface="ＭＳ Ｐゴシック" charset="0"/>
              </a:rPr>
              <a:t>I </a:t>
            </a:r>
            <a:r>
              <a:rPr lang="en-US" sz="1800" i="1" kern="0" dirty="0" err="1">
                <a:solidFill>
                  <a:srgbClr val="FF0000"/>
                </a:solidFill>
                <a:latin typeface="Times New Roman" charset="0"/>
                <a:ea typeface="ＭＳ Ｐゴシック" charset="0"/>
                <a:cs typeface="ＭＳ Ｐゴシック" charset="0"/>
              </a:rPr>
              <a:t>O</a:t>
            </a:r>
            <a:r>
              <a:rPr lang="en-US" sz="1800" i="1" kern="0" baseline="-25000" dirty="0" err="1">
                <a:solidFill>
                  <a:srgbClr val="FF0000"/>
                </a:solidFill>
                <a:latin typeface="Times New Roman" charset="0"/>
                <a:ea typeface="ＭＳ Ｐゴシック" charset="0"/>
                <a:cs typeface="ＭＳ Ｐゴシック" charset="0"/>
              </a:rPr>
              <a:t>c</a:t>
            </a:r>
            <a:r>
              <a:rPr lang="en-US" sz="1800" kern="0" dirty="0">
                <a:solidFill>
                  <a:schemeClr val="accent6">
                    <a:lumMod val="50000"/>
                  </a:schemeClr>
                </a:solidFill>
                <a:latin typeface="Times New Roman" charset="0"/>
                <a:ea typeface="ＭＳ Ｐゴシック" charset="0"/>
                <a:cs typeface="ＭＳ Ｐゴシック" charset="0"/>
              </a:rPr>
              <a:t>] = </a:t>
            </a:r>
            <a:r>
              <a:rPr lang="en-US" sz="1800" i="1" kern="0" dirty="0" err="1">
                <a:solidFill>
                  <a:srgbClr val="FF0000"/>
                </a:solidFill>
                <a:latin typeface="Times New Roman" charset="0"/>
                <a:ea typeface="ＭＳ Ｐゴシック" charset="0"/>
                <a:cs typeface="ＭＳ Ｐゴシック" charset="0"/>
              </a:rPr>
              <a:t>O</a:t>
            </a:r>
            <a:r>
              <a:rPr lang="en-US" sz="1800" i="1" kern="0" baseline="-25000" dirty="0" err="1">
                <a:solidFill>
                  <a:srgbClr val="FF0000"/>
                </a:solidFill>
                <a:latin typeface="Times New Roman" charset="0"/>
                <a:ea typeface="ＭＳ Ｐゴシック" charset="0"/>
                <a:cs typeface="ＭＳ Ｐゴシック" charset="0"/>
              </a:rPr>
              <a:t>c</a:t>
            </a:r>
            <a:r>
              <a:rPr lang="en-US" sz="1800" kern="0" dirty="0" err="1">
                <a:solidFill>
                  <a:srgbClr val="FF0000"/>
                </a:solidFill>
                <a:latin typeface="Times New Roman" charset="0"/>
                <a:ea typeface="ＭＳ Ｐゴシック" charset="0"/>
                <a:cs typeface="ＭＳ Ｐゴシック" charset="0"/>
              </a:rPr>
              <a:t>g</a:t>
            </a:r>
            <a:r>
              <a:rPr lang="en-US" sz="1800" kern="0" baseline="-25000" dirty="0" err="1">
                <a:solidFill>
                  <a:srgbClr val="FF0000"/>
                </a:solidFill>
                <a:latin typeface="Times New Roman" charset="0"/>
                <a:ea typeface="ＭＳ Ｐゴシック" charset="0"/>
                <a:cs typeface="ＭＳ Ｐゴシック" charset="0"/>
              </a:rPr>
              <a:t>B</a:t>
            </a:r>
            <a:r>
              <a:rPr lang="en-US" sz="1800" i="1" kern="0" dirty="0" err="1">
                <a:solidFill>
                  <a:srgbClr val="FF0000"/>
                </a:solidFill>
                <a:latin typeface="Times New Roman" charset="0"/>
                <a:ea typeface="ＭＳ Ｐゴシック" charset="0"/>
                <a:cs typeface="ＭＳ Ｐゴシック" charset="0"/>
              </a:rPr>
              <a:t>O</a:t>
            </a:r>
            <a:r>
              <a:rPr lang="en-US" sz="1800" i="1" kern="0" baseline="-25000" dirty="0" err="1">
                <a:solidFill>
                  <a:srgbClr val="FF0000"/>
                </a:solidFill>
                <a:latin typeface="Times New Roman" charset="0"/>
                <a:ea typeface="ＭＳ Ｐゴシック" charset="0"/>
                <a:cs typeface="ＭＳ Ｐゴシック" charset="0"/>
              </a:rPr>
              <a:t>c</a:t>
            </a:r>
            <a:r>
              <a:rPr lang="en-US" sz="1800" kern="0" dirty="0">
                <a:latin typeface="Arial" charset="0"/>
                <a:ea typeface="ＭＳ Ｐゴシック" charset="0"/>
                <a:cs typeface="ＭＳ Ｐゴシック" charset="0"/>
              </a:rPr>
              <a:t>.  Then one has to use the commutativity a second time to show that this result is symmetrically equivalent to the original</a:t>
            </a:r>
            <a:r>
              <a:rPr lang="en-US" sz="1800" kern="0" dirty="0">
                <a:solidFill>
                  <a:schemeClr val="tx2"/>
                </a:solidFill>
                <a:latin typeface="Arial" charset="0"/>
                <a:ea typeface="ＭＳ Ｐゴシック" charset="0"/>
                <a:cs typeface="ＭＳ Ｐゴシック" charset="0"/>
              </a:rPr>
              <a:t> </a:t>
            </a:r>
            <a:r>
              <a:rPr lang="en-US" sz="1800" kern="0" dirty="0" err="1">
                <a:solidFill>
                  <a:schemeClr val="tx2"/>
                </a:solidFill>
                <a:latin typeface="Times New Roman" charset="0"/>
                <a:ea typeface="ＭＳ Ｐゴシック" charset="0"/>
                <a:cs typeface="ＭＳ Ｐゴシック" charset="0"/>
              </a:rPr>
              <a:t>g</a:t>
            </a:r>
            <a:r>
              <a:rPr lang="en-US" sz="1800" kern="0" baseline="-25000" dirty="0" err="1">
                <a:solidFill>
                  <a:schemeClr val="tx2"/>
                </a:solidFill>
                <a:latin typeface="Times New Roman" charset="0"/>
                <a:ea typeface="ＭＳ Ｐゴシック" charset="0"/>
                <a:cs typeface="ＭＳ Ｐゴシック" charset="0"/>
              </a:rPr>
              <a:t>B</a:t>
            </a:r>
            <a:r>
              <a:rPr lang="en-US" sz="1800" kern="0" dirty="0">
                <a:solidFill>
                  <a:schemeClr val="tx2"/>
                </a:solidFill>
                <a:latin typeface="Times New Roman" charset="0"/>
                <a:ea typeface="ＭＳ Ｐゴシック" charset="0"/>
                <a:cs typeface="ＭＳ Ｐゴシック" charset="0"/>
              </a:rPr>
              <a:t>.</a:t>
            </a:r>
          </a:p>
          <a:p>
            <a:r>
              <a:rPr lang="en-US" sz="1800" kern="0" dirty="0">
                <a:solidFill>
                  <a:srgbClr val="C00000"/>
                </a:solidFill>
                <a:latin typeface="Arial" charset="0"/>
                <a:ea typeface="ＭＳ Ｐゴシック" charset="0"/>
                <a:cs typeface="ＭＳ Ｐゴシック" charset="0"/>
              </a:rPr>
              <a:t>Unless the disorientation happens to be calculated with the identity for the first orientation, </a:t>
            </a:r>
            <a:r>
              <a:rPr lang="en-US" sz="1800" kern="0" dirty="0" err="1">
                <a:solidFill>
                  <a:srgbClr val="FF0000"/>
                </a:solidFill>
                <a:latin typeface="Times New Roman" charset="0"/>
                <a:ea typeface="ＭＳ Ｐゴシック" charset="0"/>
                <a:cs typeface="ＭＳ Ｐゴシック" charset="0"/>
              </a:rPr>
              <a:t>g</a:t>
            </a:r>
            <a:r>
              <a:rPr lang="en-US" sz="1800" kern="0" baseline="-25000" dirty="0" err="1">
                <a:solidFill>
                  <a:srgbClr val="FF0000"/>
                </a:solidFill>
                <a:latin typeface="Times New Roman" charset="0"/>
                <a:ea typeface="ＭＳ Ｐゴシック" charset="0"/>
                <a:cs typeface="ＭＳ Ｐゴシック" charset="0"/>
              </a:rPr>
              <a:t>A</a:t>
            </a:r>
            <a:r>
              <a:rPr lang="en-US" sz="1800" kern="0" dirty="0">
                <a:solidFill>
                  <a:srgbClr val="FF0000"/>
                </a:solidFill>
                <a:latin typeface="Times New Roman" charset="0"/>
                <a:ea typeface="ＭＳ Ｐゴシック" charset="0"/>
                <a:cs typeface="ＭＳ Ｐゴシック" charset="0"/>
              </a:rPr>
              <a:t>,</a:t>
            </a:r>
            <a:r>
              <a:rPr lang="en-US" sz="1800" kern="0" dirty="0">
                <a:solidFill>
                  <a:srgbClr val="C00000"/>
                </a:solidFill>
                <a:latin typeface="Arial" charset="0"/>
                <a:ea typeface="ＭＳ Ｐゴシック" charset="0"/>
                <a:cs typeface="ＭＳ Ｐゴシック" charset="0"/>
              </a:rPr>
              <a:t> the action of the disorientation on that original orientation does </a:t>
            </a:r>
            <a:r>
              <a:rPr lang="en-US" sz="1800" b="1" kern="0" dirty="0">
                <a:solidFill>
                  <a:srgbClr val="C00000"/>
                </a:solidFill>
                <a:latin typeface="Arial" charset="0"/>
                <a:ea typeface="ＭＳ Ｐゴシック" charset="0"/>
                <a:cs typeface="ＭＳ Ｐゴシック" charset="0"/>
              </a:rPr>
              <a:t>not</a:t>
            </a:r>
            <a:r>
              <a:rPr lang="en-US" sz="1800" kern="0" dirty="0">
                <a:solidFill>
                  <a:srgbClr val="C00000"/>
                </a:solidFill>
                <a:latin typeface="Arial" charset="0"/>
                <a:ea typeface="ＭＳ Ｐゴシック" charset="0"/>
                <a:cs typeface="ＭＳ Ｐゴシック" charset="0"/>
              </a:rPr>
              <a:t> give a new orientation that is symmetrically equivalent to the grain on the other side, </a:t>
            </a:r>
            <a:r>
              <a:rPr lang="en-US" sz="1800" kern="0" dirty="0" err="1">
                <a:solidFill>
                  <a:srgbClr val="FF0000"/>
                </a:solidFill>
                <a:latin typeface="Times New Roman" charset="0"/>
                <a:ea typeface="ＭＳ Ｐゴシック" charset="0"/>
                <a:cs typeface="ＭＳ Ｐゴシック" charset="0"/>
              </a:rPr>
              <a:t>g</a:t>
            </a:r>
            <a:r>
              <a:rPr lang="en-US" sz="1800" kern="0" baseline="-25000" dirty="0" err="1">
                <a:solidFill>
                  <a:srgbClr val="FF0000"/>
                </a:solidFill>
                <a:latin typeface="Times New Roman" charset="0"/>
                <a:ea typeface="ＭＳ Ｐゴシック" charset="0"/>
                <a:cs typeface="ＭＳ Ｐゴシック" charset="0"/>
              </a:rPr>
              <a:t>B</a:t>
            </a:r>
            <a:r>
              <a:rPr lang="en-US" sz="1800" kern="0" dirty="0">
                <a:solidFill>
                  <a:srgbClr val="C00000"/>
                </a:solidFill>
                <a:latin typeface="Arial" charset="0"/>
                <a:ea typeface="ＭＳ Ｐゴシック" charset="0"/>
                <a:cs typeface="ＭＳ Ｐゴシック" charset="0"/>
              </a:rPr>
              <a:t>. Or vice versa if switching symmetry applies.</a:t>
            </a:r>
            <a:endParaRPr lang="en-US" sz="2000" kern="0" baseline="30000" dirty="0">
              <a:solidFill>
                <a:srgbClr val="C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7440896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21744A5C-94C8-2A41-A20F-C676117B8CC1}" type="slidenum">
              <a:rPr lang="en-US" sz="1400">
                <a:latin typeface="Times" charset="0"/>
              </a:rPr>
              <a:pPr/>
              <a:t>45</a:t>
            </a:fld>
            <a:endParaRPr lang="en-US" sz="1400">
              <a:latin typeface="Times" charset="0"/>
            </a:endParaRPr>
          </a:p>
        </p:txBody>
      </p:sp>
      <p:sp>
        <p:nvSpPr>
          <p:cNvPr id="100355" name="Rectangle 2"/>
          <p:cNvSpPr>
            <a:spLocks noGrp="1" noChangeArrowheads="1"/>
          </p:cNvSpPr>
          <p:nvPr>
            <p:ph type="title"/>
          </p:nvPr>
        </p:nvSpPr>
        <p:spPr/>
        <p:txBody>
          <a:bodyPr/>
          <a:lstStyle/>
          <a:p>
            <a:r>
              <a:rPr lang="en-US">
                <a:latin typeface="Times" charset="0"/>
                <a:ea typeface="ＭＳ Ｐゴシック" charset="0"/>
                <a:cs typeface="ＭＳ Ｐゴシック" charset="0"/>
              </a:rPr>
              <a:t>Pseudo-code for Disorientation</a:t>
            </a:r>
          </a:p>
        </p:txBody>
      </p:sp>
      <p:sp>
        <p:nvSpPr>
          <p:cNvPr id="100356" name="Rectangle 3"/>
          <p:cNvSpPr>
            <a:spLocks noGrp="1" noChangeArrowheads="1"/>
          </p:cNvSpPr>
          <p:nvPr>
            <p:ph type="body" idx="1"/>
          </p:nvPr>
        </p:nvSpPr>
        <p:spPr/>
        <p:txBody>
          <a:bodyPr/>
          <a:lstStyle/>
          <a:p>
            <a:pPr>
              <a:lnSpc>
                <a:spcPct val="90000"/>
              </a:lnSpc>
              <a:buFontTx/>
              <a:buNone/>
            </a:pPr>
            <a:r>
              <a:rPr lang="en-US" sz="1200">
                <a:latin typeface="Courier" charset="0"/>
                <a:ea typeface="ＭＳ Ｐゴシック" charset="0"/>
                <a:cs typeface="ＭＳ Ｐゴシック" charset="0"/>
              </a:rPr>
              <a:t>!  Work in crystal (local) frame</a:t>
            </a:r>
          </a:p>
          <a:p>
            <a:pPr>
              <a:lnSpc>
                <a:spcPct val="90000"/>
              </a:lnSpc>
              <a:buFontTx/>
              <a:buNone/>
            </a:pPr>
            <a:r>
              <a:rPr lang="en-US" sz="1200">
                <a:latin typeface="Courier" charset="0"/>
                <a:ea typeface="ＭＳ Ｐゴシック" charset="0"/>
                <a:cs typeface="ＭＳ Ｐゴシック" charset="0"/>
              </a:rPr>
              <a:t>Calculate misorientation as g</a:t>
            </a:r>
            <a:r>
              <a:rPr lang="en-US" sz="1200" baseline="-25000">
                <a:latin typeface="Courier" charset="0"/>
                <a:ea typeface="ＭＳ Ｐゴシック" charset="0"/>
                <a:cs typeface="ＭＳ Ｐゴシック" charset="0"/>
              </a:rPr>
              <a:t>B</a:t>
            </a:r>
            <a:r>
              <a:rPr lang="en-US" sz="1200">
                <a:latin typeface="Courier" charset="0"/>
                <a:ea typeface="ＭＳ Ｐゴシック" charset="0"/>
                <a:cs typeface="ＭＳ Ｐゴシック" charset="0"/>
              </a:rPr>
              <a:t>g</a:t>
            </a:r>
            <a:r>
              <a:rPr lang="en-US" sz="1200" baseline="-25000">
                <a:latin typeface="Courier" charset="0"/>
                <a:ea typeface="ＭＳ Ｐゴシック" charset="0"/>
                <a:cs typeface="ＭＳ Ｐゴシック" charset="0"/>
              </a:rPr>
              <a:t>A</a:t>
            </a:r>
            <a:r>
              <a:rPr lang="en-US" sz="1200" baseline="30000">
                <a:latin typeface="Courier" charset="0"/>
                <a:ea typeface="ＭＳ Ｐゴシック" charset="0"/>
                <a:cs typeface="ＭＳ Ｐゴシック" charset="0"/>
              </a:rPr>
              <a:t>-1</a:t>
            </a:r>
            <a:endParaRPr lang="en-US" sz="1200">
              <a:latin typeface="Courier" charset="0"/>
              <a:ea typeface="ＭＳ Ｐゴシック" charset="0"/>
              <a:cs typeface="ＭＳ Ｐゴシック" charset="0"/>
            </a:endParaRPr>
          </a:p>
          <a:p>
            <a:pPr>
              <a:lnSpc>
                <a:spcPct val="90000"/>
              </a:lnSpc>
              <a:buFontTx/>
              <a:buNone/>
            </a:pPr>
            <a:r>
              <a:rPr lang="en-US" sz="1200">
                <a:latin typeface="Courier" charset="0"/>
                <a:ea typeface="ＭＳ Ｐゴシック" charset="0"/>
                <a:cs typeface="ＭＳ Ｐゴシック" charset="0"/>
              </a:rPr>
              <a:t>  For each ith crystal symmetry operator, calculate </a:t>
            </a:r>
            <a:r>
              <a:rPr lang="en-US" sz="1200" i="1">
                <a:latin typeface="Courier" charset="0"/>
                <a:ea typeface="ＭＳ Ｐゴシック" charset="0"/>
                <a:cs typeface="ＭＳ Ｐゴシック" charset="0"/>
              </a:rPr>
              <a:t>O</a:t>
            </a:r>
            <a:r>
              <a:rPr lang="en-US" sz="1200" i="1" baseline="-25000">
                <a:latin typeface="Courier" charset="0"/>
                <a:ea typeface="ＭＳ Ｐゴシック" charset="0"/>
                <a:cs typeface="ＭＳ Ｐゴシック" charset="0"/>
              </a:rPr>
              <a:t>i</a:t>
            </a:r>
            <a:r>
              <a:rPr lang="en-US" sz="1200">
                <a:latin typeface="Courier" charset="0"/>
                <a:ea typeface="ＭＳ Ｐゴシック" charset="0"/>
                <a:cs typeface="ＭＳ Ｐゴシック" charset="0"/>
              </a:rPr>
              <a:t>g</a:t>
            </a:r>
            <a:r>
              <a:rPr lang="en-US" sz="1200" baseline="-25000">
                <a:latin typeface="Courier" charset="0"/>
                <a:ea typeface="ＭＳ Ｐゴシック" charset="0"/>
                <a:cs typeface="ＭＳ Ｐゴシック" charset="0"/>
              </a:rPr>
              <a:t>B</a:t>
            </a:r>
            <a:r>
              <a:rPr lang="en-US" sz="1200">
                <a:latin typeface="Courier" charset="0"/>
                <a:ea typeface="ＭＳ Ｐゴシック" charset="0"/>
                <a:cs typeface="ＭＳ Ｐゴシック" charset="0"/>
              </a:rPr>
              <a:t>g</a:t>
            </a:r>
            <a:r>
              <a:rPr lang="en-US" sz="1200" baseline="-25000">
                <a:latin typeface="Courier" charset="0"/>
                <a:ea typeface="ＭＳ Ｐゴシック" charset="0"/>
                <a:cs typeface="ＭＳ Ｐゴシック" charset="0"/>
              </a:rPr>
              <a:t>A</a:t>
            </a:r>
            <a:r>
              <a:rPr lang="en-US" sz="1200" baseline="30000">
                <a:latin typeface="Courier" charset="0"/>
                <a:ea typeface="ＭＳ Ｐゴシック" charset="0"/>
                <a:cs typeface="ＭＳ Ｐゴシック" charset="0"/>
              </a:rPr>
              <a:t>-1</a:t>
            </a:r>
            <a:endParaRPr lang="en-US" sz="1200">
              <a:latin typeface="Courier" charset="0"/>
              <a:ea typeface="ＭＳ Ｐゴシック" charset="0"/>
              <a:cs typeface="ＭＳ Ｐゴシック" charset="0"/>
            </a:endParaRPr>
          </a:p>
          <a:p>
            <a:pPr>
              <a:lnSpc>
                <a:spcPct val="90000"/>
              </a:lnSpc>
              <a:buFontTx/>
              <a:buNone/>
            </a:pPr>
            <a:r>
              <a:rPr lang="en-US" sz="1200">
                <a:latin typeface="Courier" charset="0"/>
                <a:ea typeface="ＭＳ Ｐゴシック" charset="0"/>
                <a:cs typeface="ＭＳ Ｐゴシック" charset="0"/>
              </a:rPr>
              <a:t>    </a:t>
            </a:r>
            <a:r>
              <a:rPr lang="en-US" sz="1200">
                <a:solidFill>
                  <a:srgbClr val="008000"/>
                </a:solidFill>
                <a:latin typeface="Courier" charset="0"/>
                <a:ea typeface="ＭＳ Ｐゴシック" charset="0"/>
                <a:cs typeface="ＭＳ Ｐゴシック" charset="0"/>
              </a:rPr>
              <a:t>For each jth crystal symmetry operator, calculate </a:t>
            </a:r>
            <a:r>
              <a:rPr lang="en-US" sz="1200" i="1">
                <a:solidFill>
                  <a:srgbClr val="008000"/>
                </a:solidFill>
                <a:latin typeface="Courier" charset="0"/>
                <a:ea typeface="ＭＳ Ｐゴシック" charset="0"/>
                <a:cs typeface="ＭＳ Ｐゴシック" charset="0"/>
              </a:rPr>
              <a:t>O</a:t>
            </a:r>
            <a:r>
              <a:rPr lang="en-US" sz="1200" i="1" baseline="-25000">
                <a:solidFill>
                  <a:srgbClr val="008000"/>
                </a:solidFill>
                <a:latin typeface="Courier" charset="0"/>
                <a:ea typeface="ＭＳ Ｐゴシック" charset="0"/>
                <a:cs typeface="ＭＳ Ｐゴシック" charset="0"/>
              </a:rPr>
              <a:t>i</a:t>
            </a:r>
            <a:r>
              <a:rPr lang="en-US" sz="1200">
                <a:solidFill>
                  <a:srgbClr val="008000"/>
                </a:solidFill>
                <a:latin typeface="Courier" charset="0"/>
                <a:ea typeface="ＭＳ Ｐゴシック" charset="0"/>
                <a:cs typeface="ＭＳ Ｐゴシック" charset="0"/>
              </a:rPr>
              <a:t>g</a:t>
            </a:r>
            <a:r>
              <a:rPr lang="en-US" sz="1200" baseline="-25000">
                <a:solidFill>
                  <a:srgbClr val="008000"/>
                </a:solidFill>
                <a:latin typeface="Courier" charset="0"/>
                <a:ea typeface="ＭＳ Ｐゴシック" charset="0"/>
                <a:cs typeface="ＭＳ Ｐゴシック" charset="0"/>
              </a:rPr>
              <a:t>B</a:t>
            </a:r>
            <a:r>
              <a:rPr lang="en-US" sz="1200">
                <a:solidFill>
                  <a:srgbClr val="008000"/>
                </a:solidFill>
                <a:latin typeface="Courier" charset="0"/>
                <a:ea typeface="ＭＳ Ｐゴシック" charset="0"/>
                <a:cs typeface="ＭＳ Ｐゴシック" charset="0"/>
              </a:rPr>
              <a:t>g</a:t>
            </a:r>
            <a:r>
              <a:rPr lang="en-US" sz="1200" baseline="-25000">
                <a:solidFill>
                  <a:srgbClr val="008000"/>
                </a:solidFill>
                <a:latin typeface="Courier" charset="0"/>
                <a:ea typeface="ＭＳ Ｐゴシック" charset="0"/>
                <a:cs typeface="ＭＳ Ｐゴシック" charset="0"/>
              </a:rPr>
              <a:t>A</a:t>
            </a:r>
            <a:r>
              <a:rPr lang="en-US" sz="1200" baseline="30000">
                <a:solidFill>
                  <a:srgbClr val="008000"/>
                </a:solidFill>
                <a:latin typeface="Courier" charset="0"/>
                <a:ea typeface="ＭＳ Ｐゴシック" charset="0"/>
                <a:cs typeface="ＭＳ Ｐゴシック" charset="0"/>
              </a:rPr>
              <a:t>-1</a:t>
            </a:r>
            <a:r>
              <a:rPr lang="en-US" sz="1200" i="1">
                <a:solidFill>
                  <a:srgbClr val="008000"/>
                </a:solidFill>
                <a:latin typeface="Courier" charset="0"/>
                <a:ea typeface="ＭＳ Ｐゴシック" charset="0"/>
                <a:cs typeface="ＭＳ Ｐゴシック" charset="0"/>
              </a:rPr>
              <a:t>O</a:t>
            </a:r>
            <a:r>
              <a:rPr lang="en-US" sz="1200" i="1" baseline="-25000">
                <a:solidFill>
                  <a:srgbClr val="008000"/>
                </a:solidFill>
                <a:latin typeface="Courier" charset="0"/>
                <a:ea typeface="ＭＳ Ｐゴシック" charset="0"/>
                <a:cs typeface="ＭＳ Ｐゴシック" charset="0"/>
              </a:rPr>
              <a:t>j</a:t>
            </a:r>
            <a:endParaRPr lang="en-US" sz="1200">
              <a:solidFill>
                <a:srgbClr val="008000"/>
              </a:solidFill>
              <a:latin typeface="Courier" charset="0"/>
              <a:ea typeface="ＭＳ Ｐゴシック" charset="0"/>
              <a:cs typeface="ＭＳ Ｐゴシック" charset="0"/>
            </a:endParaRPr>
          </a:p>
          <a:p>
            <a:pPr>
              <a:lnSpc>
                <a:spcPct val="90000"/>
              </a:lnSpc>
              <a:buFontTx/>
              <a:buNone/>
            </a:pPr>
            <a:r>
              <a:rPr lang="en-US" sz="1200">
                <a:solidFill>
                  <a:srgbClr val="FF0000"/>
                </a:solidFill>
                <a:latin typeface="Courier" charset="0"/>
                <a:ea typeface="ＭＳ Ｐゴシック" charset="0"/>
                <a:cs typeface="ＭＳ Ｐゴシック" charset="0"/>
              </a:rPr>
              <a:t>     Test the axis for whether it lies in the FZ; repeat for inverse rotation</a:t>
            </a:r>
          </a:p>
          <a:p>
            <a:pPr>
              <a:lnSpc>
                <a:spcPct val="90000"/>
              </a:lnSpc>
              <a:buFontTx/>
              <a:buNone/>
            </a:pPr>
            <a:r>
              <a:rPr lang="en-US" sz="1200">
                <a:solidFill>
                  <a:srgbClr val="FF0000"/>
                </a:solidFill>
                <a:latin typeface="Courier" charset="0"/>
                <a:ea typeface="ＭＳ Ｐゴシック" charset="0"/>
                <a:cs typeface="ＭＳ Ｐゴシック" charset="0"/>
              </a:rPr>
              <a:t>       </a:t>
            </a:r>
            <a:r>
              <a:rPr lang="en-US" sz="1200">
                <a:solidFill>
                  <a:srgbClr val="1301AB"/>
                </a:solidFill>
                <a:latin typeface="Courier" charset="0"/>
                <a:ea typeface="ＭＳ Ｐゴシック" charset="0"/>
                <a:cs typeface="ＭＳ Ｐゴシック" charset="0"/>
              </a:rPr>
              <a:t>If if does, test angle for whether it is lower than the previous minimum</a:t>
            </a:r>
          </a:p>
          <a:p>
            <a:pPr>
              <a:lnSpc>
                <a:spcPct val="90000"/>
              </a:lnSpc>
              <a:buFontTx/>
              <a:buNone/>
            </a:pPr>
            <a:r>
              <a:rPr lang="en-US" sz="1200">
                <a:solidFill>
                  <a:srgbClr val="1301AB"/>
                </a:solidFill>
                <a:latin typeface="Courier" charset="0"/>
                <a:ea typeface="ＭＳ Ｐゴシック" charset="0"/>
                <a:cs typeface="ＭＳ Ｐゴシック" charset="0"/>
              </a:rPr>
              <a:t>         If new min. angle found, retain the result (with indices i &amp; j)</a:t>
            </a:r>
          </a:p>
          <a:p>
            <a:pPr>
              <a:lnSpc>
                <a:spcPct val="90000"/>
              </a:lnSpc>
              <a:buFontTx/>
              <a:buNone/>
            </a:pPr>
            <a:r>
              <a:rPr lang="en-US" sz="1200">
                <a:solidFill>
                  <a:srgbClr val="1301AB"/>
                </a:solidFill>
                <a:latin typeface="Courier" charset="0"/>
                <a:ea typeface="ＭＳ Ｐゴシック" charset="0"/>
                <a:cs typeface="ＭＳ Ｐゴシック" charset="0"/>
              </a:rPr>
              <a:t>       endif</a:t>
            </a:r>
            <a:endParaRPr lang="en-US" sz="1200">
              <a:solidFill>
                <a:srgbClr val="FF0000"/>
              </a:solidFill>
              <a:latin typeface="Courier" charset="0"/>
              <a:ea typeface="ＭＳ Ｐゴシック" charset="0"/>
              <a:cs typeface="ＭＳ Ｐゴシック" charset="0"/>
            </a:endParaRPr>
          </a:p>
          <a:p>
            <a:pPr>
              <a:lnSpc>
                <a:spcPct val="90000"/>
              </a:lnSpc>
              <a:buFontTx/>
              <a:buNone/>
            </a:pPr>
            <a:r>
              <a:rPr lang="en-US" sz="1200">
                <a:solidFill>
                  <a:srgbClr val="FF0000"/>
                </a:solidFill>
                <a:latin typeface="Courier" charset="0"/>
                <a:ea typeface="ＭＳ Ｐゴシック" charset="0"/>
                <a:cs typeface="ＭＳ Ｐゴシック" charset="0"/>
              </a:rPr>
              <a:t>     endif</a:t>
            </a:r>
          </a:p>
          <a:p>
            <a:pPr>
              <a:lnSpc>
                <a:spcPct val="90000"/>
              </a:lnSpc>
              <a:buFontTx/>
              <a:buNone/>
            </a:pPr>
            <a:r>
              <a:rPr lang="en-US" sz="1200">
                <a:solidFill>
                  <a:srgbClr val="FF0000"/>
                </a:solidFill>
                <a:latin typeface="Courier" charset="0"/>
                <a:ea typeface="ＭＳ Ｐゴシック" charset="0"/>
                <a:cs typeface="ＭＳ Ｐゴシック" charset="0"/>
              </a:rPr>
              <a:t>   </a:t>
            </a:r>
            <a:r>
              <a:rPr lang="en-US" sz="1200">
                <a:solidFill>
                  <a:srgbClr val="008000"/>
                </a:solidFill>
                <a:latin typeface="Courier" charset="0"/>
                <a:ea typeface="ＭＳ Ｐゴシック" charset="0"/>
                <a:cs typeface="ＭＳ Ｐゴシック" charset="0"/>
              </a:rPr>
              <a:t>enddo</a:t>
            </a:r>
          </a:p>
          <a:p>
            <a:pPr>
              <a:lnSpc>
                <a:spcPct val="90000"/>
              </a:lnSpc>
              <a:buFontTx/>
              <a:buNone/>
            </a:pPr>
            <a:r>
              <a:rPr lang="en-US" sz="1200">
                <a:solidFill>
                  <a:srgbClr val="FF0000"/>
                </a:solidFill>
                <a:latin typeface="Courier" charset="0"/>
                <a:ea typeface="ＭＳ Ｐゴシック" charset="0"/>
                <a:cs typeface="ＭＳ Ｐゴシック" charset="0"/>
              </a:rPr>
              <a:t> </a:t>
            </a:r>
            <a:r>
              <a:rPr lang="en-US" sz="1200">
                <a:latin typeface="Courier" charset="0"/>
                <a:ea typeface="ＭＳ Ｐゴシック" charset="0"/>
                <a:cs typeface="ＭＳ Ｐゴシック" charset="0"/>
              </a:rPr>
              <a:t>enddo</a:t>
            </a:r>
          </a:p>
          <a:p>
            <a:pPr>
              <a:lnSpc>
                <a:spcPct val="90000"/>
              </a:lnSpc>
              <a:buFontTx/>
              <a:buNone/>
            </a:pPr>
            <a:endParaRPr lang="en-US" sz="1200">
              <a:latin typeface="Times New Roman" charset="0"/>
              <a:ea typeface="ＭＳ Ｐゴシック" charset="0"/>
              <a:cs typeface="ＭＳ Ｐゴシック" charset="0"/>
            </a:endParaRPr>
          </a:p>
          <a:p>
            <a:pPr>
              <a:lnSpc>
                <a:spcPct val="90000"/>
              </a:lnSpc>
              <a:buFontTx/>
              <a:buNone/>
            </a:pPr>
            <a:r>
              <a:rPr lang="en-US" sz="1800">
                <a:latin typeface="Arial" charset="0"/>
                <a:ea typeface="ＭＳ Ｐゴシック" charset="0"/>
                <a:cs typeface="ＭＳ Ｐゴシック" charset="0"/>
              </a:rPr>
              <a:t>Note that it is essential to test the axis in the outer loop and the angle in the inner loop, because it is often the case that the same (minimum ) angle will be found for multiple rotation axes.</a:t>
            </a:r>
          </a:p>
          <a:p>
            <a:pPr>
              <a:lnSpc>
                <a:spcPct val="90000"/>
              </a:lnSpc>
              <a:buFontTx/>
              <a:buNone/>
            </a:pPr>
            <a:r>
              <a:rPr lang="en-US" sz="1800">
                <a:latin typeface="Arial" charset="0"/>
                <a:ea typeface="ＭＳ Ｐゴシック" charset="0"/>
                <a:cs typeface="ＭＳ Ｐゴシック" charset="0"/>
              </a:rPr>
              <a:t>The </a:t>
            </a:r>
            <a:r>
              <a:rPr lang="ja-JP" altLang="en-US" sz="1800">
                <a:latin typeface="Arial" charset="0"/>
                <a:ea typeface="ＭＳ Ｐゴシック" charset="0"/>
                <a:cs typeface="ＭＳ Ｐゴシック" charset="0"/>
              </a:rPr>
              <a:t>“</a:t>
            </a:r>
            <a:r>
              <a:rPr lang="en-US" sz="1800">
                <a:latin typeface="Arial" charset="0"/>
                <a:ea typeface="ＭＳ Ｐゴシック" charset="0"/>
                <a:cs typeface="ＭＳ Ｐゴシック" charset="0"/>
              </a:rPr>
              <a:t>inverse rotation</a:t>
            </a:r>
            <a:r>
              <a:rPr lang="ja-JP" altLang="en-US" sz="1800">
                <a:latin typeface="Arial" charset="0"/>
                <a:ea typeface="ＭＳ Ｐゴシック" charset="0"/>
                <a:cs typeface="ＭＳ Ｐゴシック" charset="0"/>
              </a:rPr>
              <a:t>”</a:t>
            </a:r>
            <a:r>
              <a:rPr lang="en-US" sz="1800">
                <a:latin typeface="Arial" charset="0"/>
                <a:ea typeface="ＭＳ Ｐゴシック" charset="0"/>
                <a:cs typeface="ＭＳ Ｐゴシック" charset="0"/>
              </a:rPr>
              <a:t> can be easily obtained by negating the fourth (cosine) component of the quaternion. </a:t>
            </a:r>
            <a:endParaRPr lang="en-US" sz="1800">
              <a:solidFill>
                <a:srgbClr val="FF0000"/>
              </a:solidFill>
              <a:latin typeface="Times New Roman" charset="0"/>
              <a:ea typeface="ＭＳ Ｐゴシック" charset="0"/>
              <a:cs typeface="ＭＳ Ｐゴシック"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96CE8-8E9E-524D-A83B-B0C191B165D6}"/>
              </a:ext>
            </a:extLst>
          </p:cNvPr>
          <p:cNvSpPr>
            <a:spLocks noGrp="1"/>
          </p:cNvSpPr>
          <p:nvPr>
            <p:ph type="title"/>
          </p:nvPr>
        </p:nvSpPr>
        <p:spPr/>
        <p:txBody>
          <a:bodyPr/>
          <a:lstStyle/>
          <a:p>
            <a:r>
              <a:rPr lang="en-US" dirty="0"/>
              <a:t>Misorientation Distributions </a:t>
            </a:r>
          </a:p>
        </p:txBody>
      </p:sp>
      <p:sp>
        <p:nvSpPr>
          <p:cNvPr id="3" name="Content Placeholder 2">
            <a:extLst>
              <a:ext uri="{FF2B5EF4-FFF2-40B4-BE49-F238E27FC236}">
                <a16:creationId xmlns:a16="http://schemas.microsoft.com/office/drawing/2014/main" id="{5456F13D-A849-F24B-92D4-40B3F18B17A8}"/>
              </a:ext>
            </a:extLst>
          </p:cNvPr>
          <p:cNvSpPr>
            <a:spLocks noGrp="1"/>
          </p:cNvSpPr>
          <p:nvPr>
            <p:ph idx="1"/>
          </p:nvPr>
        </p:nvSpPr>
        <p:spPr/>
        <p:txBody>
          <a:bodyPr/>
          <a:lstStyle/>
          <a:p>
            <a:r>
              <a:rPr lang="en-US" sz="2800" dirty="0">
                <a:latin typeface="Calibri" panose="020F0502020204030204" pitchFamily="34" charset="0"/>
                <a:cs typeface="Calibri" panose="020F0502020204030204" pitchFamily="34" charset="0"/>
              </a:rPr>
              <a:t>Commonly, you will see “MDF” for misorientation distribution function, which implies that a mathematical function (such as a series expansion based on generalized spherical harmonics) has been fit to the data.</a:t>
            </a:r>
          </a:p>
          <a:p>
            <a:r>
              <a:rPr lang="en-US" sz="2800" dirty="0">
                <a:latin typeface="Calibri" panose="020F0502020204030204" pitchFamily="34" charset="0"/>
                <a:cs typeface="Calibri" panose="020F0502020204030204" pitchFamily="34" charset="0"/>
              </a:rPr>
              <a:t>Given that misorientations are almost always reduced to the FZ, i.e., disorientations, the term should probably be DDF (disorientation distribution function)!</a:t>
            </a:r>
          </a:p>
        </p:txBody>
      </p:sp>
      <p:sp>
        <p:nvSpPr>
          <p:cNvPr id="4" name="Slide Number Placeholder 3">
            <a:extLst>
              <a:ext uri="{FF2B5EF4-FFF2-40B4-BE49-F238E27FC236}">
                <a16:creationId xmlns:a16="http://schemas.microsoft.com/office/drawing/2014/main" id="{7C2814A1-259A-0742-A499-9B7044BADCAD}"/>
              </a:ext>
            </a:extLst>
          </p:cNvPr>
          <p:cNvSpPr>
            <a:spLocks noGrp="1"/>
          </p:cNvSpPr>
          <p:nvPr>
            <p:ph type="sldNum" sz="quarter" idx="12"/>
          </p:nvPr>
        </p:nvSpPr>
        <p:spPr/>
        <p:txBody>
          <a:bodyPr/>
          <a:lstStyle/>
          <a:p>
            <a:pPr>
              <a:defRPr/>
            </a:pPr>
            <a:fld id="{7F38E55D-414E-9D41-ABD6-D8AE16B00153}" type="slidenum">
              <a:rPr lang="en-US" smtClean="0"/>
              <a:pPr>
                <a:defRPr/>
              </a:pPr>
              <a:t>46</a:t>
            </a:fld>
            <a:endParaRPr lang="en-US"/>
          </a:p>
        </p:txBody>
      </p:sp>
    </p:spTree>
    <p:extLst>
      <p:ext uri="{BB962C8B-B14F-4D97-AF65-F5344CB8AC3E}">
        <p14:creationId xmlns:p14="http://schemas.microsoft.com/office/powerpoint/2010/main" val="10320579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Kocks-ch2-fig_18.png"/>
          <p:cNvPicPr>
            <a:picLocks noChangeAspect="1"/>
          </p:cNvPicPr>
          <p:nvPr/>
        </p:nvPicPr>
        <p:blipFill>
          <a:blip r:embed="rId2"/>
          <a:stretch>
            <a:fillRect/>
          </a:stretch>
        </p:blipFill>
        <p:spPr>
          <a:xfrm>
            <a:off x="1292227" y="1001227"/>
            <a:ext cx="7470773" cy="4855545"/>
          </a:xfrm>
          <a:prstGeom prst="rect">
            <a:avLst/>
          </a:prstGeom>
        </p:spPr>
      </p:pic>
      <p:sp>
        <p:nvSpPr>
          <p:cNvPr id="17411" name="Slide Number Placeholder 4"/>
          <p:cNvSpPr>
            <a:spLocks noGrp="1"/>
          </p:cNvSpPr>
          <p:nvPr>
            <p:ph type="sldNum" sz="quarter" idx="12"/>
          </p:nvPr>
        </p:nvSpPr>
        <p:spPr>
          <a:noFill/>
        </p:spPr>
        <p:txBody>
          <a:bodyPr/>
          <a:lstStyle/>
          <a:p>
            <a:fld id="{F015AFED-8A71-F14B-95DF-F2E9DAC64F7D}" type="slidenum">
              <a:rPr lang="en-US" smtClean="0"/>
              <a:pPr/>
              <a:t>47</a:t>
            </a:fld>
            <a:endParaRPr lang="en-US"/>
          </a:p>
        </p:txBody>
      </p:sp>
      <p:sp>
        <p:nvSpPr>
          <p:cNvPr id="17412" name="Rectangle 2"/>
          <p:cNvSpPr>
            <a:spLocks noGrp="1" noChangeArrowheads="1"/>
          </p:cNvSpPr>
          <p:nvPr>
            <p:ph type="title"/>
          </p:nvPr>
        </p:nvSpPr>
        <p:spPr>
          <a:xfrm>
            <a:off x="685800" y="0"/>
            <a:ext cx="7772400" cy="1143000"/>
          </a:xfrm>
        </p:spPr>
        <p:txBody>
          <a:bodyPr/>
          <a:lstStyle/>
          <a:p>
            <a:r>
              <a:rPr lang="en-US"/>
              <a:t>MD for Annealed Copper</a:t>
            </a:r>
          </a:p>
        </p:txBody>
      </p:sp>
      <p:sp>
        <p:nvSpPr>
          <p:cNvPr id="17413" name="Text Box 4"/>
          <p:cNvSpPr txBox="1">
            <a:spLocks noChangeArrowheads="1"/>
          </p:cNvSpPr>
          <p:nvPr/>
        </p:nvSpPr>
        <p:spPr bwMode="auto">
          <a:xfrm>
            <a:off x="76200" y="3017838"/>
            <a:ext cx="1524000" cy="1569660"/>
          </a:xfrm>
          <a:prstGeom prst="rect">
            <a:avLst/>
          </a:prstGeom>
          <a:noFill/>
          <a:ln w="9525">
            <a:noFill/>
            <a:miter lim="800000"/>
            <a:headEnd/>
            <a:tailEnd/>
          </a:ln>
        </p:spPr>
        <p:txBody>
          <a:bodyPr>
            <a:prstTxWarp prst="textNoShape">
              <a:avLst/>
            </a:prstTxWarp>
            <a:spAutoFit/>
          </a:bodyPr>
          <a:lstStyle/>
          <a:p>
            <a:r>
              <a:rPr lang="en-US" sz="2400">
                <a:latin typeface="Calibri" panose="020F0502020204030204" pitchFamily="34" charset="0"/>
                <a:cs typeface="Calibri" panose="020F0502020204030204" pitchFamily="34" charset="0"/>
              </a:rPr>
              <a:t>2 peaks: 60°&lt;111&gt;, and </a:t>
            </a:r>
            <a:br>
              <a:rPr lang="en-US" sz="2400">
                <a:latin typeface="Calibri" panose="020F0502020204030204" pitchFamily="34" charset="0"/>
                <a:cs typeface="Calibri" panose="020F0502020204030204" pitchFamily="34" charset="0"/>
              </a:rPr>
            </a:br>
            <a:r>
              <a:rPr lang="en-US" sz="2400">
                <a:latin typeface="Calibri" panose="020F0502020204030204" pitchFamily="34" charset="0"/>
                <a:cs typeface="Calibri" panose="020F0502020204030204" pitchFamily="34" charset="0"/>
              </a:rPr>
              <a:t>38°&lt;110&gt;</a:t>
            </a:r>
          </a:p>
        </p:txBody>
      </p:sp>
      <p:sp>
        <p:nvSpPr>
          <p:cNvPr id="17414" name="Text Box 5"/>
          <p:cNvSpPr txBox="1">
            <a:spLocks noChangeArrowheads="1"/>
          </p:cNvSpPr>
          <p:nvPr/>
        </p:nvSpPr>
        <p:spPr bwMode="auto">
          <a:xfrm>
            <a:off x="1660525" y="6030913"/>
            <a:ext cx="1431802" cy="400110"/>
          </a:xfrm>
          <a:prstGeom prst="rect">
            <a:avLst/>
          </a:prstGeom>
          <a:noFill/>
          <a:ln w="9525">
            <a:noFill/>
            <a:miter lim="800000"/>
            <a:headEnd/>
            <a:tailEnd/>
          </a:ln>
        </p:spPr>
        <p:txBody>
          <a:bodyPr wrap="none">
            <a:prstTxWarp prst="textNoShape">
              <a:avLst/>
            </a:prstTxWarp>
            <a:spAutoFit/>
          </a:bodyPr>
          <a:lstStyle/>
          <a:p>
            <a:r>
              <a:rPr lang="en-US" sz="2000" i="1">
                <a:solidFill>
                  <a:srgbClr val="7030A0"/>
                </a:solidFill>
                <a:latin typeface="+mj-lt"/>
              </a:rPr>
              <a:t>Kocks, Ch.2</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4BD52B23-336D-F64E-A82F-39641C2FA8D3}" type="slidenum">
              <a:rPr lang="en-US" smtClean="0"/>
              <a:pPr/>
              <a:t>48</a:t>
            </a:fld>
            <a:endParaRPr lang="en-US"/>
          </a:p>
        </p:txBody>
      </p:sp>
      <p:sp>
        <p:nvSpPr>
          <p:cNvPr id="19459" name="Rectangle 2"/>
          <p:cNvSpPr>
            <a:spLocks noGrp="1" noChangeArrowheads="1"/>
          </p:cNvSpPr>
          <p:nvPr>
            <p:ph type="title"/>
          </p:nvPr>
        </p:nvSpPr>
        <p:spPr/>
        <p:txBody>
          <a:bodyPr/>
          <a:lstStyle/>
          <a:p>
            <a:r>
              <a:rPr lang="en-US"/>
              <a:t>Misorientation Distributions</a:t>
            </a:r>
          </a:p>
        </p:txBody>
      </p:sp>
      <p:sp>
        <p:nvSpPr>
          <p:cNvPr id="19460" name="Rectangle 3"/>
          <p:cNvSpPr>
            <a:spLocks noGrp="1" noChangeArrowheads="1"/>
          </p:cNvSpPr>
          <p:nvPr>
            <p:ph type="body" idx="1"/>
          </p:nvPr>
        </p:nvSpPr>
        <p:spPr>
          <a:xfrm>
            <a:off x="533400" y="1219200"/>
            <a:ext cx="8229600" cy="4953000"/>
          </a:xfrm>
        </p:spPr>
        <p:txBody>
          <a:bodyPr/>
          <a:lstStyle/>
          <a:p>
            <a:pPr>
              <a:lnSpc>
                <a:spcPct val="90000"/>
              </a:lnSpc>
            </a:pPr>
            <a:r>
              <a:rPr lang="en-US" sz="2400">
                <a:ea typeface="Times" charset="0"/>
                <a:cs typeface="Times" charset="0"/>
              </a:rPr>
              <a:t>The concept of a</a:t>
            </a:r>
            <a:r>
              <a:rPr lang="en-US" sz="2400" i="1">
                <a:ea typeface="Times" charset="0"/>
                <a:cs typeface="Times" charset="0"/>
              </a:rPr>
              <a:t> Misorientation Distribution (MD, MODF </a:t>
            </a:r>
            <a:r>
              <a:rPr lang="en-US" sz="2400">
                <a:ea typeface="Times" charset="0"/>
                <a:cs typeface="Times" charset="0"/>
              </a:rPr>
              <a:t>or </a:t>
            </a:r>
            <a:r>
              <a:rPr lang="en-US" sz="2400" i="1">
                <a:ea typeface="Times" charset="0"/>
                <a:cs typeface="Times" charset="0"/>
              </a:rPr>
              <a:t>MDF) </a:t>
            </a:r>
            <a:r>
              <a:rPr lang="en-US" sz="2400">
                <a:ea typeface="Times" charset="0"/>
                <a:cs typeface="Times" charset="0"/>
              </a:rPr>
              <a:t>is analogous to an Orientation Distribution (</a:t>
            </a:r>
            <a:r>
              <a:rPr lang="en-US" sz="2400" i="1">
                <a:ea typeface="Times" charset="0"/>
                <a:cs typeface="Times" charset="0"/>
              </a:rPr>
              <a:t>OD </a:t>
            </a:r>
            <a:r>
              <a:rPr lang="en-US" sz="2400">
                <a:ea typeface="Times" charset="0"/>
                <a:cs typeface="Times" charset="0"/>
              </a:rPr>
              <a:t>or </a:t>
            </a:r>
            <a:r>
              <a:rPr lang="en-US" sz="2400" i="1">
                <a:ea typeface="Times" charset="0"/>
                <a:cs typeface="Times" charset="0"/>
              </a:rPr>
              <a:t>ODF</a:t>
            </a:r>
            <a:r>
              <a:rPr lang="en-US" sz="2400">
                <a:ea typeface="Times" charset="0"/>
                <a:cs typeface="Times" charset="0"/>
              </a:rPr>
              <a:t>)</a:t>
            </a:r>
            <a:r>
              <a:rPr lang="en-US" sz="2400" i="1">
                <a:ea typeface="Times" charset="0"/>
                <a:cs typeface="Times" charset="0"/>
              </a:rPr>
              <a:t>.</a:t>
            </a:r>
          </a:p>
          <a:p>
            <a:pPr>
              <a:lnSpc>
                <a:spcPct val="90000"/>
              </a:lnSpc>
            </a:pPr>
            <a:r>
              <a:rPr lang="en-US" sz="2400" i="1">
                <a:ea typeface="Times" charset="0"/>
                <a:cs typeface="Times" charset="0"/>
              </a:rPr>
              <a:t>Relative frequency </a:t>
            </a:r>
            <a:r>
              <a:rPr lang="en-US" sz="2400">
                <a:ea typeface="Times" charset="0"/>
                <a:cs typeface="Times" charset="0"/>
              </a:rPr>
              <a:t>in the space used to parameterize misorientation, e.g. 3 components of </a:t>
            </a:r>
            <a:r>
              <a:rPr lang="en-US" sz="2400" i="1">
                <a:ea typeface="Times" charset="0"/>
                <a:cs typeface="Times" charset="0"/>
              </a:rPr>
              <a:t>Rodrigues vector</a:t>
            </a:r>
            <a:r>
              <a:rPr lang="en-US" sz="2400">
                <a:ea typeface="Times" charset="0"/>
                <a:cs typeface="Times" charset="0"/>
              </a:rPr>
              <a:t>, </a:t>
            </a:r>
            <a:r>
              <a:rPr lang="en-US" sz="2400" i="1">
                <a:latin typeface="Times New Roman" charset="0"/>
                <a:ea typeface="Times" charset="0"/>
                <a:cs typeface="Times" charset="0"/>
              </a:rPr>
              <a:t>f(R</a:t>
            </a:r>
            <a:r>
              <a:rPr lang="en-US" sz="2400" i="1" baseline="-25000">
                <a:latin typeface="Times New Roman" charset="0"/>
                <a:ea typeface="Times" charset="0"/>
                <a:cs typeface="Times" charset="0"/>
              </a:rPr>
              <a:t>1</a:t>
            </a:r>
            <a:r>
              <a:rPr lang="en-US" sz="2400" i="1">
                <a:latin typeface="Times New Roman" charset="0"/>
                <a:ea typeface="Times" charset="0"/>
                <a:cs typeface="Times" charset="0"/>
              </a:rPr>
              <a:t>,R</a:t>
            </a:r>
            <a:r>
              <a:rPr lang="en-US" sz="2400" i="1" baseline="-25000">
                <a:latin typeface="Times New Roman" charset="0"/>
                <a:ea typeface="Times" charset="0"/>
                <a:cs typeface="Times" charset="0"/>
              </a:rPr>
              <a:t>2</a:t>
            </a:r>
            <a:r>
              <a:rPr lang="en-US" sz="2400" i="1">
                <a:latin typeface="Times New Roman" charset="0"/>
                <a:ea typeface="Times" charset="0"/>
                <a:cs typeface="Times" charset="0"/>
              </a:rPr>
              <a:t>,R</a:t>
            </a:r>
            <a:r>
              <a:rPr lang="en-US" sz="2400" i="1" baseline="-25000">
                <a:latin typeface="Times New Roman" charset="0"/>
                <a:ea typeface="Times" charset="0"/>
                <a:cs typeface="Times" charset="0"/>
              </a:rPr>
              <a:t>3</a:t>
            </a:r>
            <a:r>
              <a:rPr lang="en-US" sz="2400" i="1">
                <a:latin typeface="Times New Roman" charset="0"/>
                <a:ea typeface="Times" charset="0"/>
                <a:cs typeface="Times" charset="0"/>
              </a:rPr>
              <a:t>)</a:t>
            </a:r>
            <a:r>
              <a:rPr lang="en-US" sz="2400">
                <a:ea typeface="Times" charset="0"/>
                <a:cs typeface="Times" charset="0"/>
              </a:rPr>
              <a:t>, or 3 </a:t>
            </a:r>
            <a:r>
              <a:rPr lang="en-US" sz="2400" i="1">
                <a:ea typeface="Times" charset="0"/>
                <a:cs typeface="Times" charset="0"/>
              </a:rPr>
              <a:t>Euler angles f(</a:t>
            </a:r>
            <a:r>
              <a:rPr lang="en-US" sz="2400" i="1">
                <a:latin typeface="Symbol" charset="2"/>
                <a:ea typeface="Times" charset="0"/>
                <a:cs typeface="Times" charset="0"/>
              </a:rPr>
              <a:t>f</a:t>
            </a:r>
            <a:r>
              <a:rPr lang="en-US" sz="2400" i="1" baseline="-25000">
                <a:ea typeface="Times" charset="0"/>
                <a:cs typeface="Times" charset="0"/>
              </a:rPr>
              <a:t>1</a:t>
            </a:r>
            <a:r>
              <a:rPr lang="en-US" sz="2400" i="1">
                <a:ea typeface="Times" charset="0"/>
                <a:cs typeface="Times" charset="0"/>
              </a:rPr>
              <a:t>,</a:t>
            </a:r>
            <a:r>
              <a:rPr lang="en-US" sz="2400" i="1">
                <a:latin typeface="Symbol" charset="2"/>
                <a:ea typeface="Times" charset="0"/>
                <a:cs typeface="Times" charset="0"/>
              </a:rPr>
              <a:t>F</a:t>
            </a:r>
            <a:r>
              <a:rPr lang="en-US" sz="2400" i="1">
                <a:ea typeface="Times" charset="0"/>
                <a:cs typeface="Times" charset="0"/>
              </a:rPr>
              <a:t>,</a:t>
            </a:r>
            <a:r>
              <a:rPr lang="en-US" sz="2400" i="1">
                <a:latin typeface="Symbol" charset="2"/>
                <a:ea typeface="Times" charset="0"/>
                <a:cs typeface="Times" charset="0"/>
              </a:rPr>
              <a:t>f</a:t>
            </a:r>
            <a:r>
              <a:rPr lang="en-US" sz="2400" i="1" baseline="-25000">
                <a:ea typeface="Times" charset="0"/>
                <a:cs typeface="Times" charset="0"/>
              </a:rPr>
              <a:t>2</a:t>
            </a:r>
            <a:r>
              <a:rPr lang="en-US" sz="2400">
                <a:ea typeface="Times" charset="0"/>
                <a:cs typeface="Times" charset="0"/>
              </a:rPr>
              <a:t>) </a:t>
            </a:r>
            <a:br>
              <a:rPr lang="en-US" sz="2400">
                <a:ea typeface="Times" charset="0"/>
                <a:cs typeface="Times" charset="0"/>
              </a:rPr>
            </a:br>
            <a:r>
              <a:rPr lang="en-US" sz="2400">
                <a:ea typeface="Times" charset="0"/>
                <a:cs typeface="Times" charset="0"/>
              </a:rPr>
              <a:t>or axis-angle </a:t>
            </a:r>
            <a:r>
              <a:rPr lang="en-US" sz="2400" i="1">
                <a:latin typeface="Times New Roman" charset="0"/>
                <a:ea typeface="Times" charset="0"/>
                <a:cs typeface="Times" charset="0"/>
              </a:rPr>
              <a:t>f(</a:t>
            </a:r>
            <a:r>
              <a:rPr lang="en-US" sz="2400" i="1">
                <a:latin typeface="Symbol" charset="2"/>
                <a:ea typeface="Times" charset="0"/>
                <a:cs typeface="Times" charset="0"/>
              </a:rPr>
              <a:t></a:t>
            </a:r>
            <a:r>
              <a:rPr lang="en-US" sz="2400" i="1">
                <a:latin typeface="Times New Roman" charset="0"/>
                <a:ea typeface="Times" charset="0"/>
                <a:cs typeface="Times" charset="0"/>
              </a:rPr>
              <a:t>, </a:t>
            </a:r>
            <a:r>
              <a:rPr lang="en-US" sz="2400" b="1">
                <a:latin typeface="Times New Roman" charset="0"/>
                <a:ea typeface="Times" charset="0"/>
                <a:cs typeface="Times" charset="0"/>
              </a:rPr>
              <a:t>n</a:t>
            </a:r>
            <a:r>
              <a:rPr lang="en-US" sz="2400">
                <a:latin typeface="Times New Roman" charset="0"/>
                <a:ea typeface="Times" charset="0"/>
                <a:cs typeface="Times" charset="0"/>
              </a:rPr>
              <a:t>).</a:t>
            </a:r>
            <a:r>
              <a:rPr lang="en-US" sz="2400">
                <a:ea typeface="Times" charset="0"/>
                <a:cs typeface="Times" charset="0"/>
              </a:rPr>
              <a:t>  </a:t>
            </a:r>
            <a:endParaRPr lang="en-US" sz="2400">
              <a:ea typeface="Times" charset="0"/>
              <a:cs typeface="Times" charset="0"/>
              <a:sym typeface="Symbol" charset="2"/>
            </a:endParaRPr>
          </a:p>
          <a:p>
            <a:pPr>
              <a:lnSpc>
                <a:spcPct val="90000"/>
              </a:lnSpc>
            </a:pPr>
            <a:r>
              <a:rPr lang="en-US" sz="2400">
                <a:ea typeface="Times" charset="0"/>
                <a:cs typeface="Times" charset="0"/>
                <a:sym typeface="Symbol" charset="2"/>
              </a:rPr>
              <a:t>Probability density (but normalized to units of Multiples of a Uniform Density) of finding a given misorientation in a certain range of misorientation, </a:t>
            </a:r>
            <a:r>
              <a:rPr lang="en-US" sz="2400" i="1">
                <a:latin typeface="Times New Roman" charset="0"/>
                <a:ea typeface="Times" charset="0"/>
                <a:cs typeface="Times" charset="0"/>
              </a:rPr>
              <a:t>d∆g</a:t>
            </a:r>
            <a:r>
              <a:rPr lang="en-US" sz="2400">
                <a:ea typeface="Times" charset="0"/>
                <a:cs typeface="Times" charset="0"/>
                <a:sym typeface="Symbol" charset="2"/>
              </a:rPr>
              <a:t> (specified by all 3 parameters), is given by </a:t>
            </a:r>
            <a:r>
              <a:rPr lang="en-US" sz="2400" i="1">
                <a:latin typeface="Times New Roman" charset="0"/>
                <a:ea typeface="Times" charset="0"/>
                <a:cs typeface="Times" charset="0"/>
              </a:rPr>
              <a:t>f(d∆g)</a:t>
            </a:r>
            <a:r>
              <a:rPr lang="en-US" sz="2400">
                <a:latin typeface="Times New Roman" charset="0"/>
                <a:ea typeface="Times" charset="0"/>
                <a:cs typeface="Times" charset="0"/>
              </a:rPr>
              <a:t>.</a:t>
            </a:r>
          </a:p>
          <a:p>
            <a:pPr>
              <a:lnSpc>
                <a:spcPct val="90000"/>
              </a:lnSpc>
            </a:pPr>
            <a:r>
              <a:rPr lang="en-US" sz="2400">
                <a:ea typeface="Times" charset="0"/>
                <a:cs typeface="Times" charset="0"/>
              </a:rPr>
              <a:t>As before, when the word “function” is included in a name, this implies that a continuous mathematical function is available, such as obtained from a series expansion (with generalized spherical harmonics).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5"/>
          <p:cNvSpPr>
            <a:spLocks noGrp="1"/>
          </p:cNvSpPr>
          <p:nvPr>
            <p:ph type="sldNum" sz="quarter" idx="12"/>
          </p:nvPr>
        </p:nvSpPr>
        <p:spPr>
          <a:noFill/>
        </p:spPr>
        <p:txBody>
          <a:bodyPr/>
          <a:lstStyle/>
          <a:p>
            <a:fld id="{1CBECA03-4C99-D642-81A2-37CA5CE41352}" type="slidenum">
              <a:rPr lang="en-US" smtClean="0"/>
              <a:pPr/>
              <a:t>49</a:t>
            </a:fld>
            <a:endParaRPr lang="en-US"/>
          </a:p>
        </p:txBody>
      </p:sp>
      <p:sp>
        <p:nvSpPr>
          <p:cNvPr id="20484" name="Rectangle 2"/>
          <p:cNvSpPr>
            <a:spLocks noGrp="1" noChangeArrowheads="1"/>
          </p:cNvSpPr>
          <p:nvPr>
            <p:ph type="title"/>
          </p:nvPr>
        </p:nvSpPr>
        <p:spPr/>
        <p:txBody>
          <a:bodyPr/>
          <a:lstStyle/>
          <a:p>
            <a:r>
              <a:rPr lang="en-US"/>
              <a:t>Area Fractions</a:t>
            </a:r>
          </a:p>
        </p:txBody>
      </p:sp>
      <p:sp>
        <p:nvSpPr>
          <p:cNvPr id="20485" name="Rectangle 3"/>
          <p:cNvSpPr>
            <a:spLocks noGrp="1" noChangeArrowheads="1"/>
          </p:cNvSpPr>
          <p:nvPr>
            <p:ph type="body" idx="1"/>
          </p:nvPr>
        </p:nvSpPr>
        <p:spPr>
          <a:xfrm>
            <a:off x="685800" y="1219200"/>
            <a:ext cx="8077200" cy="3124200"/>
          </a:xfrm>
        </p:spPr>
        <p:txBody>
          <a:bodyPr/>
          <a:lstStyle/>
          <a:p>
            <a:r>
              <a:rPr lang="en-US" sz="2400"/>
              <a:t>Grain Boundaries are </a:t>
            </a:r>
            <a:r>
              <a:rPr lang="en-US" sz="2400" i="1"/>
              <a:t>planar defects</a:t>
            </a:r>
            <a:r>
              <a:rPr lang="en-US" sz="2400"/>
              <a:t> therefore we should look for a distribution of </a:t>
            </a:r>
            <a:r>
              <a:rPr lang="en-US" sz="2400" i="1"/>
              <a:t>area</a:t>
            </a:r>
            <a:r>
              <a:rPr lang="en-US" sz="2400"/>
              <a:t> (or area per unit volume, </a:t>
            </a:r>
            <a:r>
              <a:rPr lang="en-US" sz="2400">
                <a:latin typeface="Times New Roman" charset="0"/>
              </a:rPr>
              <a:t>S</a:t>
            </a:r>
            <a:r>
              <a:rPr lang="en-US" sz="2400" baseline="-25000">
                <a:latin typeface="Times New Roman" charset="0"/>
              </a:rPr>
              <a:t>V</a:t>
            </a:r>
            <a:r>
              <a:rPr lang="en-US" sz="2400"/>
              <a:t>).</a:t>
            </a:r>
          </a:p>
          <a:p>
            <a:r>
              <a:rPr lang="en-US" sz="2400"/>
              <a:t>Later we will define the </a:t>
            </a:r>
            <a:r>
              <a:rPr lang="en-US" sz="2400" i="1"/>
              <a:t>Grain Boundary Character Distribution </a:t>
            </a:r>
            <a:r>
              <a:rPr lang="en-US" sz="2400"/>
              <a:t>(GBCD) as the relative frequency of boundaries of a given crystallographic type.</a:t>
            </a:r>
          </a:p>
          <a:p>
            <a:r>
              <a:rPr lang="en-US" sz="2400"/>
              <a:t>Fraction of area within a certain region of misorientation space, ∆</a:t>
            </a:r>
            <a:r>
              <a:rPr lang="en-US" sz="2400">
                <a:latin typeface="Symbol" charset="2"/>
              </a:rPr>
              <a:t>W</a:t>
            </a:r>
            <a:r>
              <a:rPr lang="en-US" sz="2400"/>
              <a:t>, is given by the MDF, </a:t>
            </a:r>
            <a:r>
              <a:rPr lang="en-US" sz="2400" i="1">
                <a:latin typeface="Times New Roman" charset="0"/>
              </a:rPr>
              <a:t>f</a:t>
            </a:r>
            <a:r>
              <a:rPr lang="en-US" sz="2400"/>
              <a:t>, where </a:t>
            </a:r>
            <a:r>
              <a:rPr lang="en-US" sz="2400">
                <a:latin typeface="Symbol" charset="2"/>
              </a:rPr>
              <a:t>W</a:t>
            </a:r>
            <a:r>
              <a:rPr lang="en-US" sz="2400" baseline="-25000">
                <a:latin typeface="Symbol" charset="2"/>
              </a:rPr>
              <a:t>0</a:t>
            </a:r>
            <a:r>
              <a:rPr lang="en-US" sz="2400"/>
              <a:t> is the complete space:</a:t>
            </a:r>
          </a:p>
        </p:txBody>
      </p:sp>
      <p:graphicFrame>
        <p:nvGraphicFramePr>
          <p:cNvPr id="20482" name="Object 2"/>
          <p:cNvGraphicFramePr>
            <a:graphicFrameLocks noChangeAspect="1"/>
          </p:cNvGraphicFramePr>
          <p:nvPr/>
        </p:nvGraphicFramePr>
        <p:xfrm>
          <a:off x="2533650" y="4649787"/>
          <a:ext cx="4083050" cy="1903413"/>
        </p:xfrm>
        <a:graphic>
          <a:graphicData uri="http://schemas.openxmlformats.org/presentationml/2006/ole">
            <mc:AlternateContent xmlns:mc="http://schemas.openxmlformats.org/markup-compatibility/2006">
              <mc:Choice xmlns:v="urn:schemas-microsoft-com:vml" Requires="v">
                <p:oleObj name="Equation" r:id="rId2" imgW="1308100" imgH="609600" progId="Equation.3">
                  <p:embed/>
                </p:oleObj>
              </mc:Choice>
              <mc:Fallback>
                <p:oleObj name="Equation" r:id="rId2" imgW="1308100" imgH="6096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3650" y="4649787"/>
                        <a:ext cx="4083050" cy="19034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p:cNvSpPr>
            <a:spLocks noGrp="1"/>
          </p:cNvSpPr>
          <p:nvPr>
            <p:ph type="sldNum" sz="quarter" idx="12"/>
          </p:nvPr>
        </p:nvSpPr>
        <p:spPr>
          <a:noFill/>
        </p:spPr>
        <p:txBody>
          <a:bodyPr/>
          <a:lstStyle/>
          <a:p>
            <a:fld id="{E5BDF479-0027-E243-B8CB-E8EA26A80EC0}" type="slidenum">
              <a:rPr lang="en-US" smtClean="0"/>
              <a:pPr/>
              <a:t>5</a:t>
            </a:fld>
            <a:endParaRPr lang="en-US"/>
          </a:p>
        </p:txBody>
      </p:sp>
      <p:sp>
        <p:nvSpPr>
          <p:cNvPr id="39939" name="Rectangle 2"/>
          <p:cNvSpPr>
            <a:spLocks noGrp="1" noChangeArrowheads="1"/>
          </p:cNvSpPr>
          <p:nvPr>
            <p:ph type="title"/>
          </p:nvPr>
        </p:nvSpPr>
        <p:spPr>
          <a:xfrm>
            <a:off x="685800" y="76200"/>
            <a:ext cx="7772400" cy="1295400"/>
          </a:xfrm>
        </p:spPr>
        <p:txBody>
          <a:bodyPr/>
          <a:lstStyle/>
          <a:p>
            <a:r>
              <a:rPr lang="en-US" dirty="0"/>
              <a:t>Axis Transform</a:t>
            </a:r>
            <a:r>
              <a:rPr lang="en-US" dirty="0">
                <a:ea typeface="ＭＳ Ｐゴシック" charset="-128"/>
                <a:cs typeface="ＭＳ Ｐゴシック" charset="-128"/>
              </a:rPr>
              <a:t>ations </a:t>
            </a:r>
            <a:br>
              <a:rPr lang="en-US" dirty="0">
                <a:ea typeface="ＭＳ Ｐゴシック" charset="-128"/>
                <a:cs typeface="ＭＳ Ｐゴシック" charset="-128"/>
              </a:rPr>
            </a:br>
            <a:r>
              <a:rPr lang="en-US" dirty="0">
                <a:ea typeface="ＭＳ Ｐゴシック" charset="-128"/>
                <a:cs typeface="ＭＳ Ｐゴシック" charset="-128"/>
              </a:rPr>
              <a:t>at a Grain Boundary</a:t>
            </a:r>
          </a:p>
        </p:txBody>
      </p:sp>
      <p:sp>
        <p:nvSpPr>
          <p:cNvPr id="39940" name="Line 3"/>
          <p:cNvSpPr>
            <a:spLocks noChangeShapeType="1"/>
          </p:cNvSpPr>
          <p:nvPr/>
        </p:nvSpPr>
        <p:spPr bwMode="auto">
          <a:xfrm>
            <a:off x="914400" y="4191000"/>
            <a:ext cx="2286000" cy="1524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9941" name="Line 4"/>
          <p:cNvSpPr>
            <a:spLocks noChangeShapeType="1"/>
          </p:cNvSpPr>
          <p:nvPr/>
        </p:nvSpPr>
        <p:spPr bwMode="auto">
          <a:xfrm flipV="1">
            <a:off x="914400" y="3733800"/>
            <a:ext cx="2667000" cy="457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9942" name="Line 5"/>
          <p:cNvSpPr>
            <a:spLocks noChangeShapeType="1"/>
          </p:cNvSpPr>
          <p:nvPr/>
        </p:nvSpPr>
        <p:spPr bwMode="auto">
          <a:xfrm flipV="1">
            <a:off x="914400" y="1447800"/>
            <a:ext cx="0" cy="2743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9943" name="Text Box 6"/>
          <p:cNvSpPr txBox="1">
            <a:spLocks noChangeArrowheads="1"/>
          </p:cNvSpPr>
          <p:nvPr/>
        </p:nvSpPr>
        <p:spPr bwMode="auto">
          <a:xfrm>
            <a:off x="2743200" y="5562600"/>
            <a:ext cx="336550" cy="457200"/>
          </a:xfrm>
          <a:prstGeom prst="rect">
            <a:avLst/>
          </a:prstGeom>
          <a:noFill/>
          <a:ln w="9525">
            <a:noFill/>
            <a:miter lim="800000"/>
            <a:headEnd/>
            <a:tailEnd/>
          </a:ln>
        </p:spPr>
        <p:txBody>
          <a:bodyPr wrap="none">
            <a:prstTxWarp prst="textNoShape">
              <a:avLst/>
            </a:prstTxWarp>
            <a:spAutoFit/>
          </a:bodyPr>
          <a:lstStyle/>
          <a:p>
            <a:r>
              <a:rPr lang="en-US" sz="2400">
                <a:latin typeface="Times" charset="0"/>
              </a:rPr>
              <a:t>x</a:t>
            </a:r>
          </a:p>
        </p:txBody>
      </p:sp>
      <p:sp>
        <p:nvSpPr>
          <p:cNvPr id="39944" name="Text Box 7"/>
          <p:cNvSpPr txBox="1">
            <a:spLocks noChangeArrowheads="1"/>
          </p:cNvSpPr>
          <p:nvPr/>
        </p:nvSpPr>
        <p:spPr bwMode="auto">
          <a:xfrm>
            <a:off x="304800" y="1371600"/>
            <a:ext cx="319088" cy="457200"/>
          </a:xfrm>
          <a:prstGeom prst="rect">
            <a:avLst/>
          </a:prstGeom>
          <a:noFill/>
          <a:ln w="9525">
            <a:noFill/>
            <a:miter lim="800000"/>
            <a:headEnd/>
            <a:tailEnd/>
          </a:ln>
        </p:spPr>
        <p:txBody>
          <a:bodyPr wrap="none">
            <a:prstTxWarp prst="textNoShape">
              <a:avLst/>
            </a:prstTxWarp>
            <a:spAutoFit/>
          </a:bodyPr>
          <a:lstStyle/>
          <a:p>
            <a:r>
              <a:rPr lang="en-US" sz="2400">
                <a:latin typeface="Times" charset="0"/>
              </a:rPr>
              <a:t>z</a:t>
            </a:r>
          </a:p>
        </p:txBody>
      </p:sp>
      <p:sp>
        <p:nvSpPr>
          <p:cNvPr id="39945" name="Text Box 8"/>
          <p:cNvSpPr txBox="1">
            <a:spLocks noChangeArrowheads="1"/>
          </p:cNvSpPr>
          <p:nvPr/>
        </p:nvSpPr>
        <p:spPr bwMode="auto">
          <a:xfrm>
            <a:off x="3581400" y="3429000"/>
            <a:ext cx="336550" cy="457200"/>
          </a:xfrm>
          <a:prstGeom prst="rect">
            <a:avLst/>
          </a:prstGeom>
          <a:noFill/>
          <a:ln w="9525">
            <a:noFill/>
            <a:miter lim="800000"/>
            <a:headEnd/>
            <a:tailEnd/>
          </a:ln>
        </p:spPr>
        <p:txBody>
          <a:bodyPr wrap="none">
            <a:prstTxWarp prst="textNoShape">
              <a:avLst/>
            </a:prstTxWarp>
            <a:spAutoFit/>
          </a:bodyPr>
          <a:lstStyle/>
          <a:p>
            <a:r>
              <a:rPr lang="en-US" sz="2400">
                <a:latin typeface="Times" charset="0"/>
              </a:rPr>
              <a:t>y</a:t>
            </a:r>
          </a:p>
        </p:txBody>
      </p:sp>
      <p:sp>
        <p:nvSpPr>
          <p:cNvPr id="39946" name="AutoShape 9"/>
          <p:cNvSpPr>
            <a:spLocks noChangeArrowheads="1"/>
          </p:cNvSpPr>
          <p:nvPr/>
        </p:nvSpPr>
        <p:spPr bwMode="auto">
          <a:xfrm rot="-2150089">
            <a:off x="1676400" y="1752600"/>
            <a:ext cx="838200" cy="914400"/>
          </a:xfrm>
          <a:prstGeom prst="cube">
            <a:avLst>
              <a:gd name="adj" fmla="val 25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39947" name="AutoShape 10"/>
          <p:cNvSpPr>
            <a:spLocks noChangeArrowheads="1"/>
          </p:cNvSpPr>
          <p:nvPr/>
        </p:nvSpPr>
        <p:spPr bwMode="auto">
          <a:xfrm rot="950973">
            <a:off x="2667000" y="3962400"/>
            <a:ext cx="914400" cy="914400"/>
          </a:xfrm>
          <a:prstGeom prst="cube">
            <a:avLst>
              <a:gd name="adj" fmla="val 25000"/>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sp>
        <p:nvSpPr>
          <p:cNvPr id="39948" name="Text Box 11"/>
          <p:cNvSpPr txBox="1">
            <a:spLocks noChangeArrowheads="1"/>
          </p:cNvSpPr>
          <p:nvPr/>
        </p:nvSpPr>
        <p:spPr bwMode="auto">
          <a:xfrm>
            <a:off x="1752600" y="4343400"/>
            <a:ext cx="801688" cy="579438"/>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Times" charset="0"/>
              </a:rPr>
              <a:t>g</a:t>
            </a:r>
            <a:r>
              <a:rPr lang="en-US" sz="3200" baseline="-25000">
                <a:solidFill>
                  <a:schemeClr val="accent2"/>
                </a:solidFill>
                <a:latin typeface="Times" charset="0"/>
              </a:rPr>
              <a:t>A</a:t>
            </a:r>
            <a:r>
              <a:rPr lang="en-US" sz="3200" baseline="30000">
                <a:solidFill>
                  <a:schemeClr val="accent2"/>
                </a:solidFill>
                <a:latin typeface="Times" charset="0"/>
              </a:rPr>
              <a:t>-1</a:t>
            </a:r>
            <a:endParaRPr lang="en-US" sz="3200">
              <a:solidFill>
                <a:schemeClr val="accent2"/>
              </a:solidFill>
              <a:latin typeface="Times" charset="0"/>
            </a:endParaRPr>
          </a:p>
        </p:txBody>
      </p:sp>
      <p:sp>
        <p:nvSpPr>
          <p:cNvPr id="39949" name="Text Box 12"/>
          <p:cNvSpPr txBox="1">
            <a:spLocks noChangeArrowheads="1"/>
          </p:cNvSpPr>
          <p:nvPr/>
        </p:nvSpPr>
        <p:spPr bwMode="auto">
          <a:xfrm>
            <a:off x="2514600" y="1371600"/>
            <a:ext cx="565150" cy="579438"/>
          </a:xfrm>
          <a:prstGeom prst="rect">
            <a:avLst/>
          </a:prstGeom>
          <a:noFill/>
          <a:ln w="9525">
            <a:noFill/>
            <a:miter lim="800000"/>
            <a:headEnd/>
            <a:tailEnd/>
          </a:ln>
        </p:spPr>
        <p:txBody>
          <a:bodyPr wrap="none">
            <a:prstTxWarp prst="textNoShape">
              <a:avLst/>
            </a:prstTxWarp>
            <a:spAutoFit/>
          </a:bodyPr>
          <a:lstStyle/>
          <a:p>
            <a:r>
              <a:rPr lang="en-US" sz="3200">
                <a:solidFill>
                  <a:srgbClr val="008000"/>
                </a:solidFill>
                <a:latin typeface="Times" charset="0"/>
              </a:rPr>
              <a:t>g</a:t>
            </a:r>
            <a:r>
              <a:rPr lang="en-US" sz="3200" baseline="-25000">
                <a:solidFill>
                  <a:srgbClr val="008000"/>
                </a:solidFill>
                <a:latin typeface="Times" charset="0"/>
              </a:rPr>
              <a:t>B</a:t>
            </a:r>
            <a:endParaRPr lang="en-US" sz="3200">
              <a:solidFill>
                <a:srgbClr val="008000"/>
              </a:solidFill>
              <a:latin typeface="Times" charset="0"/>
            </a:endParaRPr>
          </a:p>
        </p:txBody>
      </p:sp>
      <p:sp>
        <p:nvSpPr>
          <p:cNvPr id="39950" name="Line 14"/>
          <p:cNvSpPr>
            <a:spLocks noChangeShapeType="1"/>
          </p:cNvSpPr>
          <p:nvPr/>
        </p:nvSpPr>
        <p:spPr bwMode="auto">
          <a:xfrm flipV="1">
            <a:off x="1447800" y="3657600"/>
            <a:ext cx="0" cy="914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9951" name="Line 16"/>
          <p:cNvSpPr>
            <a:spLocks noChangeShapeType="1"/>
          </p:cNvSpPr>
          <p:nvPr/>
        </p:nvSpPr>
        <p:spPr bwMode="auto">
          <a:xfrm flipV="1">
            <a:off x="1701800" y="3149600"/>
            <a:ext cx="0" cy="914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9952" name="Line 17"/>
          <p:cNvSpPr>
            <a:spLocks noChangeShapeType="1"/>
          </p:cNvSpPr>
          <p:nvPr/>
        </p:nvSpPr>
        <p:spPr bwMode="auto">
          <a:xfrm flipV="1">
            <a:off x="1460500" y="4406900"/>
            <a:ext cx="762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9953" name="Line 18"/>
          <p:cNvSpPr>
            <a:spLocks noChangeShapeType="1"/>
          </p:cNvSpPr>
          <p:nvPr/>
        </p:nvSpPr>
        <p:spPr bwMode="auto">
          <a:xfrm flipV="1">
            <a:off x="927100" y="3136900"/>
            <a:ext cx="762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9954" name="Line 19"/>
          <p:cNvSpPr>
            <a:spLocks noChangeShapeType="1"/>
          </p:cNvSpPr>
          <p:nvPr/>
        </p:nvSpPr>
        <p:spPr bwMode="auto">
          <a:xfrm flipV="1">
            <a:off x="1447800" y="3505200"/>
            <a:ext cx="762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9955" name="Line 20"/>
          <p:cNvSpPr>
            <a:spLocks noChangeShapeType="1"/>
          </p:cNvSpPr>
          <p:nvPr/>
        </p:nvSpPr>
        <p:spPr bwMode="auto">
          <a:xfrm>
            <a:off x="1714500" y="4051300"/>
            <a:ext cx="53340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9956" name="Line 22"/>
          <p:cNvSpPr>
            <a:spLocks noChangeShapeType="1"/>
          </p:cNvSpPr>
          <p:nvPr/>
        </p:nvSpPr>
        <p:spPr bwMode="auto">
          <a:xfrm>
            <a:off x="1701800" y="3111500"/>
            <a:ext cx="53340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9957" name="Line 23"/>
          <p:cNvSpPr>
            <a:spLocks noChangeShapeType="1"/>
          </p:cNvSpPr>
          <p:nvPr/>
        </p:nvSpPr>
        <p:spPr bwMode="auto">
          <a:xfrm>
            <a:off x="914400" y="3276600"/>
            <a:ext cx="53340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9958" name="Line 24"/>
          <p:cNvSpPr>
            <a:spLocks noChangeShapeType="1"/>
          </p:cNvSpPr>
          <p:nvPr/>
        </p:nvSpPr>
        <p:spPr bwMode="auto">
          <a:xfrm flipV="1">
            <a:off x="2235200" y="3492500"/>
            <a:ext cx="0" cy="914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9959" name="AutoShape 25"/>
          <p:cNvSpPr>
            <a:spLocks noChangeArrowheads="1"/>
          </p:cNvSpPr>
          <p:nvPr/>
        </p:nvSpPr>
        <p:spPr bwMode="auto">
          <a:xfrm>
            <a:off x="1066800" y="2438400"/>
            <a:ext cx="685800" cy="609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39960" name="AutoShape 26"/>
          <p:cNvSpPr>
            <a:spLocks noChangeArrowheads="1"/>
          </p:cNvSpPr>
          <p:nvPr/>
        </p:nvSpPr>
        <p:spPr bwMode="auto">
          <a:xfrm>
            <a:off x="1905000" y="3962400"/>
            <a:ext cx="685800" cy="228600"/>
          </a:xfrm>
          <a:prstGeom prst="leftArrow">
            <a:avLst>
              <a:gd name="adj1" fmla="val 50000"/>
              <a:gd name="adj2" fmla="val 750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39961" name="Text Box 27"/>
          <p:cNvSpPr txBox="1">
            <a:spLocks noChangeArrowheads="1"/>
          </p:cNvSpPr>
          <p:nvPr/>
        </p:nvSpPr>
        <p:spPr bwMode="auto">
          <a:xfrm>
            <a:off x="4495800" y="1741488"/>
            <a:ext cx="4114800" cy="3440112"/>
          </a:xfrm>
          <a:prstGeom prst="rect">
            <a:avLst/>
          </a:prstGeom>
          <a:noFill/>
          <a:ln w="9525">
            <a:noFill/>
            <a:miter lim="800000"/>
            <a:headEnd/>
            <a:tailEnd/>
          </a:ln>
        </p:spPr>
        <p:txBody>
          <a:bodyPr wrap="square">
            <a:prstTxWarp prst="textNoShape">
              <a:avLst/>
            </a:prstTxWarp>
            <a:spAutoFit/>
          </a:bodyPr>
          <a:lstStyle/>
          <a:p>
            <a:r>
              <a:rPr lang="en-US" sz="2400" dirty="0"/>
              <a:t>In terms of orientations:</a:t>
            </a:r>
          </a:p>
          <a:p>
            <a:r>
              <a:rPr lang="en-US" sz="2400" dirty="0"/>
              <a:t>transform </a:t>
            </a:r>
            <a:r>
              <a:rPr lang="en-US" sz="2400" i="1" dirty="0"/>
              <a:t>back</a:t>
            </a:r>
            <a:r>
              <a:rPr lang="en-US" sz="2400" dirty="0"/>
              <a:t> from frame A</a:t>
            </a:r>
            <a:br>
              <a:rPr lang="en-US" sz="2400" dirty="0"/>
            </a:br>
            <a:r>
              <a:rPr lang="en-US" sz="2400" dirty="0"/>
              <a:t>to the reference position.</a:t>
            </a:r>
            <a:br>
              <a:rPr lang="en-US" sz="2400" dirty="0"/>
            </a:br>
            <a:r>
              <a:rPr lang="en-US" sz="2400" dirty="0"/>
              <a:t>Then transform </a:t>
            </a:r>
            <a:r>
              <a:rPr lang="en-US" sz="2400" i="1" dirty="0"/>
              <a:t>to</a:t>
            </a:r>
            <a:r>
              <a:rPr lang="en-US" sz="2400" dirty="0"/>
              <a:t> frame B.</a:t>
            </a:r>
            <a:br>
              <a:rPr lang="en-US" sz="2400" dirty="0"/>
            </a:br>
            <a:r>
              <a:rPr lang="en-US" sz="2400" dirty="0"/>
              <a:t>Compound (“compose”)</a:t>
            </a:r>
            <a:br>
              <a:rPr lang="en-US" sz="2400" dirty="0"/>
            </a:br>
            <a:r>
              <a:rPr lang="en-US" sz="2400" dirty="0"/>
              <a:t>the two transformations to arrive at the </a:t>
            </a:r>
            <a:r>
              <a:rPr lang="en-US" sz="2400" i="1" dirty="0"/>
              <a:t>net</a:t>
            </a:r>
            <a:r>
              <a:rPr lang="en-US" sz="2400" dirty="0"/>
              <a:t> transformation between the two grains.</a:t>
            </a:r>
          </a:p>
        </p:txBody>
      </p:sp>
      <p:sp>
        <p:nvSpPr>
          <p:cNvPr id="39962" name="Text Box 28"/>
          <p:cNvSpPr txBox="1">
            <a:spLocks noChangeArrowheads="1"/>
          </p:cNvSpPr>
          <p:nvPr/>
        </p:nvSpPr>
        <p:spPr bwMode="auto">
          <a:xfrm>
            <a:off x="441325" y="4556125"/>
            <a:ext cx="1504950" cy="1187450"/>
          </a:xfrm>
          <a:prstGeom prst="rect">
            <a:avLst/>
          </a:prstGeom>
          <a:noFill/>
          <a:ln w="9525">
            <a:noFill/>
            <a:miter lim="800000"/>
            <a:headEnd/>
            <a:tailEnd/>
          </a:ln>
        </p:spPr>
        <p:txBody>
          <a:bodyPr wrap="none">
            <a:prstTxWarp prst="textNoShape">
              <a:avLst/>
            </a:prstTxWarp>
            <a:spAutoFit/>
          </a:bodyPr>
          <a:lstStyle/>
          <a:p>
            <a:r>
              <a:rPr lang="en-US" sz="2400">
                <a:latin typeface="Times" charset="0"/>
              </a:rPr>
              <a:t>reference</a:t>
            </a:r>
            <a:br>
              <a:rPr lang="en-US" sz="2400">
                <a:latin typeface="Times" charset="0"/>
              </a:rPr>
            </a:br>
            <a:r>
              <a:rPr lang="en-US" sz="2400">
                <a:latin typeface="Times" charset="0"/>
              </a:rPr>
              <a:t>position:</a:t>
            </a:r>
            <a:br>
              <a:rPr lang="en-US" sz="2400">
                <a:latin typeface="Times" charset="0"/>
              </a:rPr>
            </a:br>
            <a:r>
              <a:rPr lang="en-US" sz="2400">
                <a:latin typeface="Times" charset="0"/>
              </a:rPr>
              <a:t>(001)[100]</a:t>
            </a:r>
          </a:p>
        </p:txBody>
      </p:sp>
      <p:sp>
        <p:nvSpPr>
          <p:cNvPr id="39963" name="Text Box 29"/>
          <p:cNvSpPr txBox="1">
            <a:spLocks noChangeArrowheads="1"/>
          </p:cNvSpPr>
          <p:nvPr/>
        </p:nvSpPr>
        <p:spPr bwMode="auto">
          <a:xfrm>
            <a:off x="4012381" y="5592763"/>
            <a:ext cx="4750619" cy="584776"/>
          </a:xfrm>
          <a:prstGeom prst="rect">
            <a:avLst/>
          </a:prstGeom>
          <a:noFill/>
          <a:ln w="9525">
            <a:noFill/>
            <a:miter lim="800000"/>
            <a:headEnd/>
            <a:tailEnd/>
          </a:ln>
        </p:spPr>
        <p:txBody>
          <a:bodyPr wrap="none">
            <a:prstTxWarp prst="textNoShape">
              <a:avLst/>
            </a:prstTxWarp>
            <a:spAutoFit/>
          </a:bodyPr>
          <a:lstStyle/>
          <a:p>
            <a:r>
              <a:rPr lang="en-US" sz="3200" dirty="0">
                <a:solidFill>
                  <a:srgbClr val="FF0000"/>
                </a:solidFill>
                <a:latin typeface="Times" charset="0"/>
              </a:rPr>
              <a:t>Net transformation = g</a:t>
            </a:r>
            <a:r>
              <a:rPr lang="en-US" sz="3200" baseline="-25000" dirty="0">
                <a:solidFill>
                  <a:srgbClr val="FF0000"/>
                </a:solidFill>
                <a:latin typeface="Times" charset="0"/>
              </a:rPr>
              <a:t>B</a:t>
            </a:r>
            <a:r>
              <a:rPr lang="en-US" sz="3200" dirty="0">
                <a:solidFill>
                  <a:srgbClr val="FF0000"/>
                </a:solidFill>
                <a:latin typeface="Times" charset="0"/>
              </a:rPr>
              <a:t>g</a:t>
            </a:r>
            <a:r>
              <a:rPr lang="en-US" sz="3200" baseline="-25000" dirty="0">
                <a:solidFill>
                  <a:srgbClr val="FF0000"/>
                </a:solidFill>
                <a:latin typeface="Times" charset="0"/>
              </a:rPr>
              <a:t>A</a:t>
            </a:r>
            <a:r>
              <a:rPr lang="en-US" sz="3200" baseline="30000" dirty="0">
                <a:solidFill>
                  <a:srgbClr val="FF0000"/>
                </a:solidFill>
                <a:latin typeface="Times" charset="0"/>
              </a:rPr>
              <a:t>-1</a:t>
            </a:r>
            <a:endParaRPr lang="en-US" sz="3200" dirty="0">
              <a:solidFill>
                <a:srgbClr val="FF0000"/>
              </a:solidFill>
              <a:latin typeface="Times" charset="0"/>
            </a:endParaRPr>
          </a:p>
        </p:txBody>
      </p:sp>
      <p:sp>
        <p:nvSpPr>
          <p:cNvPr id="39964" name="Text Box 30"/>
          <p:cNvSpPr txBox="1">
            <a:spLocks noChangeArrowheads="1"/>
          </p:cNvSpPr>
          <p:nvPr/>
        </p:nvSpPr>
        <p:spPr bwMode="auto">
          <a:xfrm>
            <a:off x="533400" y="6172200"/>
            <a:ext cx="4010025" cy="457200"/>
          </a:xfrm>
          <a:prstGeom prst="rect">
            <a:avLst/>
          </a:prstGeom>
          <a:noFill/>
          <a:ln w="9525">
            <a:noFill/>
            <a:miter lim="800000"/>
            <a:headEnd/>
            <a:tailEnd/>
          </a:ln>
        </p:spPr>
        <p:txBody>
          <a:bodyPr wrap="none">
            <a:prstTxWarp prst="textNoShape">
              <a:avLst/>
            </a:prstTxWarp>
            <a:spAutoFit/>
          </a:bodyPr>
          <a:lstStyle/>
          <a:p>
            <a:r>
              <a:rPr lang="en-US" sz="2400" i="1">
                <a:solidFill>
                  <a:schemeClr val="accent2"/>
                </a:solidFill>
                <a:latin typeface="Times" charset="0"/>
              </a:rPr>
              <a:t>NB: these are passive rotations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5"/>
          <p:cNvSpPr>
            <a:spLocks noGrp="1"/>
          </p:cNvSpPr>
          <p:nvPr>
            <p:ph type="sldNum" sz="quarter" idx="12"/>
          </p:nvPr>
        </p:nvSpPr>
        <p:spPr>
          <a:noFill/>
        </p:spPr>
        <p:txBody>
          <a:bodyPr/>
          <a:lstStyle/>
          <a:p>
            <a:fld id="{AEB4466F-D8EF-714F-BF90-A7E9C04E3866}" type="slidenum">
              <a:rPr lang="en-US" smtClean="0"/>
              <a:pPr/>
              <a:t>50</a:t>
            </a:fld>
            <a:endParaRPr lang="en-US"/>
          </a:p>
        </p:txBody>
      </p:sp>
      <p:sp>
        <p:nvSpPr>
          <p:cNvPr id="21508" name="Rectangle 2"/>
          <p:cNvSpPr>
            <a:spLocks noGrp="1" noChangeArrowheads="1"/>
          </p:cNvSpPr>
          <p:nvPr>
            <p:ph type="title"/>
          </p:nvPr>
        </p:nvSpPr>
        <p:spPr/>
        <p:txBody>
          <a:bodyPr/>
          <a:lstStyle/>
          <a:p>
            <a:r>
              <a:rPr lang="en-US"/>
              <a:t>Normalization of MDF</a:t>
            </a:r>
          </a:p>
        </p:txBody>
      </p:sp>
      <p:sp>
        <p:nvSpPr>
          <p:cNvPr id="21509" name="Rectangle 3"/>
          <p:cNvSpPr>
            <a:spLocks noGrp="1" noChangeArrowheads="1"/>
          </p:cNvSpPr>
          <p:nvPr>
            <p:ph type="body" idx="1"/>
          </p:nvPr>
        </p:nvSpPr>
        <p:spPr>
          <a:xfrm>
            <a:off x="762000" y="1219200"/>
            <a:ext cx="7772400" cy="3733800"/>
          </a:xfrm>
        </p:spPr>
        <p:txBody>
          <a:bodyPr/>
          <a:lstStyle/>
          <a:p>
            <a:pPr>
              <a:lnSpc>
                <a:spcPct val="90000"/>
              </a:lnSpc>
            </a:pPr>
            <a:r>
              <a:rPr lang="en-US" sz="2400">
                <a:ea typeface="Times" charset="0"/>
                <a:cs typeface="Times" charset="0"/>
              </a:rPr>
              <a:t>If boundaries are randomly distributed then MDF has the same value everywhere, i.e. 1 (since a normalization is required)</a:t>
            </a:r>
            <a:r>
              <a:rPr lang="en-US" sz="2400"/>
              <a:t>.</a:t>
            </a:r>
          </a:p>
          <a:p>
            <a:pPr>
              <a:lnSpc>
                <a:spcPct val="90000"/>
              </a:lnSpc>
            </a:pPr>
            <a:r>
              <a:rPr lang="en-US" sz="2400"/>
              <a:t>Normalize by integrating over the space of the 3 parameters (exactly as for ODF, except that the range of the parameters is different, in general).  Thus the MDF is </a:t>
            </a:r>
            <a:r>
              <a:rPr lang="en-US" sz="2400" i="1"/>
              <a:t>not </a:t>
            </a:r>
            <a:r>
              <a:rPr lang="en-US" sz="2400"/>
              <a:t>a true probability density function in the statistical sense.</a:t>
            </a:r>
          </a:p>
          <a:p>
            <a:pPr>
              <a:lnSpc>
                <a:spcPct val="90000"/>
              </a:lnSpc>
            </a:pPr>
            <a:r>
              <a:rPr lang="en-US" sz="2400"/>
              <a:t>If Euler angles used, the same equation applies (but one must adjust the normalization constant for the size of the space that is actually used):</a:t>
            </a:r>
            <a:endParaRPr lang="en-US" sz="2400">
              <a:latin typeface="Palatino" charset="0"/>
            </a:endParaRPr>
          </a:p>
        </p:txBody>
      </p:sp>
      <p:graphicFrame>
        <p:nvGraphicFramePr>
          <p:cNvPr id="21506" name="Object 2"/>
          <p:cNvGraphicFramePr>
            <a:graphicFrameLocks noChangeAspect="1"/>
          </p:cNvGraphicFramePr>
          <p:nvPr/>
        </p:nvGraphicFramePr>
        <p:xfrm>
          <a:off x="990600" y="5130800"/>
          <a:ext cx="7177088" cy="1041400"/>
        </p:xfrm>
        <a:graphic>
          <a:graphicData uri="http://schemas.openxmlformats.org/presentationml/2006/ole">
            <mc:AlternateContent xmlns:mc="http://schemas.openxmlformats.org/markup-compatibility/2006">
              <mc:Choice xmlns:v="urn:schemas-microsoft-com:vml" Requires="v">
                <p:oleObj name="Equation" r:id="rId2" imgW="7175500" imgH="1041400" progId="Equation.3">
                  <p:embed/>
                </p:oleObj>
              </mc:Choice>
              <mc:Fallback>
                <p:oleObj name="Equation" r:id="rId2" imgW="7175500" imgH="10414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130800"/>
                        <a:ext cx="7177088" cy="1041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p:txBody>
          <a:bodyPr/>
          <a:lstStyle/>
          <a:p>
            <a:r>
              <a:rPr lang="en-US"/>
              <a:t>Estimation of MDF from ODF</a:t>
            </a:r>
          </a:p>
        </p:txBody>
      </p:sp>
      <p:sp>
        <p:nvSpPr>
          <p:cNvPr id="22532" name="Content Placeholder 2"/>
          <p:cNvSpPr>
            <a:spLocks noGrp="1"/>
          </p:cNvSpPr>
          <p:nvPr>
            <p:ph idx="1"/>
          </p:nvPr>
        </p:nvSpPr>
        <p:spPr>
          <a:xfrm>
            <a:off x="381000" y="1219200"/>
            <a:ext cx="8382000" cy="5100935"/>
          </a:xfrm>
        </p:spPr>
        <p:txBody>
          <a:bodyPr/>
          <a:lstStyle/>
          <a:p>
            <a:r>
              <a:rPr lang="en-US" sz="2000" dirty="0">
                <a:latin typeface="Aptos" panose="020B0004020202020204" pitchFamily="34" charset="0"/>
              </a:rPr>
              <a:t>The EBSD </a:t>
            </a:r>
            <a:r>
              <a:rPr lang="en-US" sz="2000" dirty="0" err="1">
                <a:latin typeface="Aptos" panose="020B0004020202020204" pitchFamily="34" charset="0"/>
              </a:rPr>
              <a:t>softwares</a:t>
            </a:r>
            <a:r>
              <a:rPr lang="en-US" sz="2000" dirty="0">
                <a:latin typeface="Aptos" panose="020B0004020202020204" pitchFamily="34" charset="0"/>
              </a:rPr>
              <a:t> often refer to a “texture-based MDF”.</a:t>
            </a:r>
          </a:p>
          <a:p>
            <a:r>
              <a:rPr lang="en-US" sz="2000" dirty="0">
                <a:latin typeface="Aptos" panose="020B0004020202020204" pitchFamily="34" charset="0"/>
              </a:rPr>
              <a:t>One can always estimate the misorientations present in a material based on the texture.  If grains are inserted at random, then the probability of finding a given boundary/misorientation type is the sum of all the possible combinations of orientations that give rise to that misorientation.</a:t>
            </a:r>
          </a:p>
          <a:p>
            <a:r>
              <a:rPr lang="en-US" sz="2000" dirty="0">
                <a:latin typeface="Aptos" panose="020B0004020202020204" pitchFamily="34" charset="0"/>
              </a:rPr>
              <a:t>Therefore, one can estimate the MDF, based on an assumption of randomly placed orientations, drawn from the ODF, thus:</a:t>
            </a:r>
            <a:br>
              <a:rPr lang="en-US" sz="2000" dirty="0">
                <a:latin typeface="Aptos" panose="020B0004020202020204" pitchFamily="34" charset="0"/>
              </a:rPr>
            </a:br>
            <a:br>
              <a:rPr lang="en-US" sz="2000" dirty="0">
                <a:latin typeface="Aptos" panose="020B0004020202020204" pitchFamily="34" charset="0"/>
              </a:rPr>
            </a:br>
            <a:br>
              <a:rPr lang="en-US" sz="2000" dirty="0">
                <a:latin typeface="Aptos" panose="020B0004020202020204" pitchFamily="34" charset="0"/>
              </a:rPr>
            </a:br>
            <a:br>
              <a:rPr lang="en-US" sz="2000" dirty="0">
                <a:latin typeface="Aptos" panose="020B0004020202020204" pitchFamily="34" charset="0"/>
              </a:rPr>
            </a:br>
            <a:endParaRPr lang="en-US" sz="2000" dirty="0">
              <a:latin typeface="Aptos" panose="020B0004020202020204" pitchFamily="34" charset="0"/>
            </a:endParaRPr>
          </a:p>
          <a:p>
            <a:r>
              <a:rPr lang="en-US" sz="2000" dirty="0">
                <a:latin typeface="Aptos" panose="020B0004020202020204" pitchFamily="34" charset="0"/>
              </a:rPr>
              <a:t>This texture-derived estimate is exactly the texture-based MDF mentioned above.  It can be used to normalize the MDF obtained by characterizing grain boundaries in an EBSD map. Note that texture can strongly affect the MD, e.g., </a:t>
            </a:r>
            <a:r>
              <a:rPr lang="en-US" sz="2000" dirty="0" err="1">
                <a:latin typeface="Aptos" panose="020B0004020202020204" pitchFamily="34" charset="0"/>
              </a:rPr>
              <a:t>Heidelbach</a:t>
            </a:r>
            <a:r>
              <a:rPr lang="en-US" sz="2000" dirty="0">
                <a:latin typeface="Aptos" panose="020B0004020202020204" pitchFamily="34" charset="0"/>
              </a:rPr>
              <a:t> </a:t>
            </a:r>
            <a:r>
              <a:rPr lang="en-US" sz="2000" i="1" dirty="0">
                <a:latin typeface="Aptos" panose="020B0004020202020204" pitchFamily="34" charset="0"/>
              </a:rPr>
              <a:t>et al</a:t>
            </a:r>
            <a:r>
              <a:rPr lang="en-US" sz="2000" dirty="0">
                <a:latin typeface="Aptos" panose="020B0004020202020204" pitchFamily="34" charset="0"/>
              </a:rPr>
              <a:t>., below. </a:t>
            </a:r>
          </a:p>
        </p:txBody>
      </p:sp>
      <p:sp>
        <p:nvSpPr>
          <p:cNvPr id="22533" name="Slide Number Placeholder 3"/>
          <p:cNvSpPr>
            <a:spLocks noGrp="1"/>
          </p:cNvSpPr>
          <p:nvPr>
            <p:ph type="sldNum" sz="quarter" idx="12"/>
          </p:nvPr>
        </p:nvSpPr>
        <p:spPr>
          <a:noFill/>
        </p:spPr>
        <p:txBody>
          <a:bodyPr/>
          <a:lstStyle/>
          <a:p>
            <a:fld id="{D74DFAF6-7648-7D47-8B67-3974F1D4348E}" type="slidenum">
              <a:rPr lang="en-US" smtClean="0"/>
              <a:pPr/>
              <a:t>51</a:t>
            </a:fld>
            <a:endParaRPr lang="en-US"/>
          </a:p>
        </p:txBody>
      </p:sp>
      <p:graphicFrame>
        <p:nvGraphicFramePr>
          <p:cNvPr id="22530" name="Object 2"/>
          <p:cNvGraphicFramePr>
            <a:graphicFrameLocks noChangeAspect="1"/>
          </p:cNvGraphicFramePr>
          <p:nvPr>
            <p:extLst>
              <p:ext uri="{D42A27DB-BD31-4B8C-83A1-F6EECF244321}">
                <p14:modId xmlns:p14="http://schemas.microsoft.com/office/powerpoint/2010/main" val="599832661"/>
              </p:ext>
            </p:extLst>
          </p:nvPr>
        </p:nvGraphicFramePr>
        <p:xfrm>
          <a:off x="1843088" y="4038600"/>
          <a:ext cx="5591175" cy="931862"/>
        </p:xfrm>
        <a:graphic>
          <a:graphicData uri="http://schemas.openxmlformats.org/presentationml/2006/ole">
            <mc:AlternateContent xmlns:mc="http://schemas.openxmlformats.org/markup-compatibility/2006">
              <mc:Choice xmlns:v="urn:schemas-microsoft-com:vml" Requires="v">
                <p:oleObj name="Equation" r:id="rId2" imgW="3124200" imgH="520700" progId="Equation.3">
                  <p:embed/>
                </p:oleObj>
              </mc:Choice>
              <mc:Fallback>
                <p:oleObj name="Equation" r:id="rId2" imgW="3124200" imgH="5207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3088" y="4038600"/>
                        <a:ext cx="5591175" cy="931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 name="TextBox 2">
            <a:extLst>
              <a:ext uri="{FF2B5EF4-FFF2-40B4-BE49-F238E27FC236}">
                <a16:creationId xmlns:a16="http://schemas.microsoft.com/office/drawing/2014/main" id="{8E687A2E-196B-6087-8197-7A4766AA3BB3}"/>
              </a:ext>
            </a:extLst>
          </p:cNvPr>
          <p:cNvSpPr txBox="1"/>
          <p:nvPr/>
        </p:nvSpPr>
        <p:spPr>
          <a:xfrm>
            <a:off x="533400" y="6396335"/>
            <a:ext cx="8458200" cy="461665"/>
          </a:xfrm>
          <a:prstGeom prst="rect">
            <a:avLst/>
          </a:prstGeom>
          <a:noFill/>
        </p:spPr>
        <p:txBody>
          <a:bodyPr wrap="square">
            <a:spAutoFit/>
          </a:bodyPr>
          <a:lstStyle/>
          <a:p>
            <a:r>
              <a:rPr lang="en-US" sz="1200" dirty="0">
                <a:solidFill>
                  <a:srgbClr val="7030A0"/>
                </a:solidFill>
                <a:effectLst/>
                <a:latin typeface="Times New Roman" panose="02020603050405020304" pitchFamily="18" charset="0"/>
                <a:cs typeface="Times New Roman" panose="02020603050405020304" pitchFamily="18" charset="0"/>
              </a:rPr>
              <a:t>F. </a:t>
            </a:r>
            <a:r>
              <a:rPr lang="en-US" sz="1200" dirty="0" err="1">
                <a:solidFill>
                  <a:srgbClr val="7030A0"/>
                </a:solidFill>
                <a:effectLst/>
                <a:latin typeface="Times New Roman" panose="02020603050405020304" pitchFamily="18" charset="0"/>
                <a:cs typeface="Times New Roman" panose="02020603050405020304" pitchFamily="18" charset="0"/>
              </a:rPr>
              <a:t>Heidelbach</a:t>
            </a:r>
            <a:r>
              <a:rPr lang="en-US" sz="1200" dirty="0">
                <a:solidFill>
                  <a:srgbClr val="7030A0"/>
                </a:solidFill>
                <a:effectLst/>
                <a:latin typeface="Times New Roman" panose="02020603050405020304" pitchFamily="18" charset="0"/>
                <a:cs typeface="Times New Roman" panose="02020603050405020304" pitchFamily="18" charset="0"/>
              </a:rPr>
              <a:t>, H. R. </a:t>
            </a:r>
            <a:r>
              <a:rPr lang="en-US" sz="1200" dirty="0" err="1">
                <a:solidFill>
                  <a:srgbClr val="7030A0"/>
                </a:solidFill>
                <a:effectLst/>
                <a:latin typeface="Times New Roman" panose="02020603050405020304" pitchFamily="18" charset="0"/>
                <a:cs typeface="Times New Roman" panose="02020603050405020304" pitchFamily="18" charset="0"/>
              </a:rPr>
              <a:t>Wenk</a:t>
            </a:r>
            <a:r>
              <a:rPr lang="en-US" sz="1200" dirty="0">
                <a:solidFill>
                  <a:srgbClr val="7030A0"/>
                </a:solidFill>
                <a:effectLst/>
                <a:latin typeface="Times New Roman" panose="02020603050405020304" pitchFamily="18" charset="0"/>
                <a:cs typeface="Times New Roman" panose="02020603050405020304" pitchFamily="18" charset="0"/>
              </a:rPr>
              <a:t>, S. R. Chen, J. </a:t>
            </a:r>
            <a:r>
              <a:rPr lang="en-US" sz="1200" dirty="0" err="1">
                <a:solidFill>
                  <a:srgbClr val="7030A0"/>
                </a:solidFill>
                <a:effectLst/>
                <a:latin typeface="Times New Roman" panose="02020603050405020304" pitchFamily="18" charset="0"/>
                <a:cs typeface="Times New Roman" panose="02020603050405020304" pitchFamily="18" charset="0"/>
              </a:rPr>
              <a:t>Pospiech</a:t>
            </a:r>
            <a:r>
              <a:rPr lang="en-US" sz="1200" dirty="0">
                <a:solidFill>
                  <a:srgbClr val="7030A0"/>
                </a:solidFill>
                <a:effectLst/>
                <a:latin typeface="Times New Roman" panose="02020603050405020304" pitchFamily="18" charset="0"/>
                <a:cs typeface="Times New Roman" panose="02020603050405020304" pitchFamily="18" charset="0"/>
              </a:rPr>
              <a:t>, and S. I. Wright, "Orientation and misorientation characteristics of annealed, rolled and recrystallized copper" </a:t>
            </a:r>
            <a:r>
              <a:rPr lang="en-US" sz="1200" i="1" dirty="0">
                <a:solidFill>
                  <a:srgbClr val="7030A0"/>
                </a:solidFill>
                <a:effectLst/>
                <a:latin typeface="Times New Roman" panose="02020603050405020304" pitchFamily="18" charset="0"/>
                <a:cs typeface="Times New Roman" panose="02020603050405020304" pitchFamily="18" charset="0"/>
              </a:rPr>
              <a:t>Materials Science and Engineering A  </a:t>
            </a:r>
            <a:r>
              <a:rPr lang="en-US" sz="1200" b="1" dirty="0">
                <a:solidFill>
                  <a:srgbClr val="7030A0"/>
                </a:solidFill>
                <a:effectLst/>
                <a:latin typeface="Times New Roman" panose="02020603050405020304" pitchFamily="18" charset="0"/>
                <a:cs typeface="Times New Roman" panose="02020603050405020304" pitchFamily="18" charset="0"/>
              </a:rPr>
              <a:t>215, </a:t>
            </a:r>
            <a:r>
              <a:rPr lang="en-US" sz="1200" dirty="0">
                <a:solidFill>
                  <a:srgbClr val="7030A0"/>
                </a:solidFill>
                <a:effectLst/>
                <a:latin typeface="Times New Roman" panose="02020603050405020304" pitchFamily="18" charset="0"/>
                <a:cs typeface="Times New Roman" panose="02020603050405020304" pitchFamily="18" charset="0"/>
              </a:rPr>
              <a:t>39-49  (1996)</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1770DE9A-6338-B742-8F2A-953C25FD8EED}" type="slidenum">
              <a:rPr lang="en-US" smtClean="0"/>
              <a:pPr/>
              <a:t>52</a:t>
            </a:fld>
            <a:endParaRPr lang="en-US"/>
          </a:p>
        </p:txBody>
      </p:sp>
      <p:sp>
        <p:nvSpPr>
          <p:cNvPr id="23555" name="Rectangle 2"/>
          <p:cNvSpPr>
            <a:spLocks noGrp="1" noChangeArrowheads="1"/>
          </p:cNvSpPr>
          <p:nvPr>
            <p:ph type="title"/>
          </p:nvPr>
        </p:nvSpPr>
        <p:spPr/>
        <p:txBody>
          <a:bodyPr/>
          <a:lstStyle/>
          <a:p>
            <a:r>
              <a:rPr lang="en-US"/>
              <a:t>Differences in Orientation</a:t>
            </a:r>
          </a:p>
        </p:txBody>
      </p:sp>
      <p:sp>
        <p:nvSpPr>
          <p:cNvPr id="23556" name="Rectangle 3"/>
          <p:cNvSpPr>
            <a:spLocks noGrp="1" noChangeArrowheads="1"/>
          </p:cNvSpPr>
          <p:nvPr>
            <p:ph type="body" idx="1"/>
          </p:nvPr>
        </p:nvSpPr>
        <p:spPr>
          <a:xfrm>
            <a:off x="457200" y="1447800"/>
            <a:ext cx="8229600" cy="4800600"/>
          </a:xfrm>
        </p:spPr>
        <p:txBody>
          <a:bodyPr/>
          <a:lstStyle/>
          <a:p>
            <a:pPr>
              <a:lnSpc>
                <a:spcPct val="90000"/>
              </a:lnSpc>
            </a:pPr>
            <a:r>
              <a:rPr lang="en-US" sz="2800" dirty="0">
                <a:latin typeface="Calibri" panose="020F0502020204030204" pitchFamily="34" charset="0"/>
                <a:cs typeface="Calibri" panose="020F0502020204030204" pitchFamily="34" charset="0"/>
              </a:rPr>
              <a:t>Preparation for the math of misorientations: the difference in orientation between two grains is a rotation just as is the rotation that describes a texture component.</a:t>
            </a:r>
          </a:p>
          <a:p>
            <a:pPr>
              <a:lnSpc>
                <a:spcPct val="90000"/>
              </a:lnSpc>
            </a:pPr>
            <a:r>
              <a:rPr lang="en-US" sz="2800" dirty="0">
                <a:latin typeface="Calibri" panose="020F0502020204030204" pitchFamily="34" charset="0"/>
                <a:cs typeface="Calibri" panose="020F0502020204030204" pitchFamily="34" charset="0"/>
              </a:rPr>
              <a:t>Careful!  The application of symmetry is different from orientations because crystal symmetry applies to both sides of the relationship (but not sample symmetry),</a:t>
            </a:r>
          </a:p>
          <a:p>
            <a:pPr>
              <a:lnSpc>
                <a:spcPct val="90000"/>
              </a:lnSpc>
            </a:pPr>
            <a:r>
              <a:rPr lang="en-US" sz="2800" dirty="0">
                <a:latin typeface="Calibri" panose="020F0502020204030204" pitchFamily="34" charset="0"/>
                <a:cs typeface="Calibri" panose="020F0502020204030204" pitchFamily="34" charset="0"/>
              </a:rPr>
              <a:t>Convention: we use different methods (Rodrigues vectors, or axis-angle) to describe </a:t>
            </a:r>
            <a:r>
              <a:rPr lang="en-US" sz="2800" dirty="0" err="1">
                <a:latin typeface="Calibri" panose="020F0502020204030204" pitchFamily="34" charset="0"/>
                <a:cs typeface="Calibri" panose="020F0502020204030204" pitchFamily="34" charset="0"/>
              </a:rPr>
              <a:t>g.b</a:t>
            </a:r>
            <a:r>
              <a:rPr lang="en-US" sz="2800" dirty="0">
                <a:latin typeface="Calibri" panose="020F0502020204030204" pitchFamily="34" charset="0"/>
                <a:cs typeface="Calibri" panose="020F0502020204030204" pitchFamily="34" charset="0"/>
              </a:rPr>
              <a:t>. misorientation than for texture (but we could use Euler angles for everything, for example).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4"/>
          <p:cNvSpPr>
            <a:spLocks noGrp="1"/>
          </p:cNvSpPr>
          <p:nvPr>
            <p:ph type="sldNum" sz="quarter" idx="12"/>
          </p:nvPr>
        </p:nvSpPr>
        <p:spPr>
          <a:noFill/>
        </p:spPr>
        <p:txBody>
          <a:bodyPr/>
          <a:lstStyle/>
          <a:p>
            <a:fld id="{93DCA680-5716-514A-842B-E8BD1CFC5DA8}" type="slidenum">
              <a:rPr lang="en-US" smtClean="0"/>
              <a:pPr/>
              <a:t>53</a:t>
            </a:fld>
            <a:endParaRPr lang="en-US"/>
          </a:p>
        </p:txBody>
      </p:sp>
      <p:sp>
        <p:nvSpPr>
          <p:cNvPr id="24580" name="Rectangle 2"/>
          <p:cNvSpPr>
            <a:spLocks noGrp="1" noChangeArrowheads="1"/>
          </p:cNvSpPr>
          <p:nvPr>
            <p:ph type="title"/>
          </p:nvPr>
        </p:nvSpPr>
        <p:spPr>
          <a:xfrm>
            <a:off x="685800" y="-76200"/>
            <a:ext cx="7772400" cy="1143000"/>
          </a:xfrm>
        </p:spPr>
        <p:txBody>
          <a:bodyPr/>
          <a:lstStyle/>
          <a:p>
            <a:r>
              <a:rPr lang="en-US" dirty="0"/>
              <a:t>Example: Twin Boundary in </a:t>
            </a:r>
            <a:r>
              <a:rPr lang="en-US" dirty="0" err="1"/>
              <a:t>fcc</a:t>
            </a:r>
            <a:endParaRPr lang="en-US" dirty="0"/>
          </a:p>
        </p:txBody>
      </p:sp>
      <p:pic>
        <p:nvPicPr>
          <p:cNvPr id="24581" name="Picture 3"/>
          <p:cNvPicPr>
            <a:picLocks noChangeAspect="1" noChangeArrowheads="1"/>
          </p:cNvPicPr>
          <p:nvPr/>
        </p:nvPicPr>
        <p:blipFill>
          <a:blip r:embed="rId2"/>
          <a:srcRect/>
          <a:stretch>
            <a:fillRect/>
          </a:stretch>
        </p:blipFill>
        <p:spPr bwMode="auto">
          <a:xfrm>
            <a:off x="2667000" y="1219200"/>
            <a:ext cx="6173788" cy="4729163"/>
          </a:xfrm>
          <a:prstGeom prst="rect">
            <a:avLst/>
          </a:prstGeom>
          <a:noFill/>
          <a:ln w="9525">
            <a:noFill/>
            <a:miter lim="800000"/>
            <a:headEnd/>
            <a:tailEnd/>
          </a:ln>
        </p:spPr>
      </p:pic>
      <p:sp>
        <p:nvSpPr>
          <p:cNvPr id="24582" name="Rectangle 4"/>
          <p:cNvSpPr>
            <a:spLocks noChangeArrowheads="1"/>
          </p:cNvSpPr>
          <p:nvPr/>
        </p:nvSpPr>
        <p:spPr bwMode="auto">
          <a:xfrm>
            <a:off x="4419600" y="5867400"/>
            <a:ext cx="4267200" cy="5334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sz="2000" dirty="0">
                <a:latin typeface="+mj-lt"/>
              </a:rPr>
              <a:t>Porter &amp; </a:t>
            </a:r>
            <a:r>
              <a:rPr lang="en-US" sz="2000" dirty="0" err="1">
                <a:latin typeface="+mj-lt"/>
              </a:rPr>
              <a:t>Easterling</a:t>
            </a:r>
            <a:r>
              <a:rPr lang="en-US" sz="2000" dirty="0">
                <a:latin typeface="+mj-lt"/>
              </a:rPr>
              <a:t> fig. 3.12/p123</a:t>
            </a:r>
          </a:p>
        </p:txBody>
      </p:sp>
      <p:sp>
        <p:nvSpPr>
          <p:cNvPr id="24583" name="Line 5"/>
          <p:cNvSpPr>
            <a:spLocks noChangeShapeType="1"/>
          </p:cNvSpPr>
          <p:nvPr/>
        </p:nvSpPr>
        <p:spPr bwMode="auto">
          <a:xfrm flipH="1" flipV="1">
            <a:off x="3657600" y="1066800"/>
            <a:ext cx="0" cy="2438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a:p>
        </p:txBody>
      </p:sp>
      <p:sp>
        <p:nvSpPr>
          <p:cNvPr id="24584" name="Freeform 6"/>
          <p:cNvSpPr>
            <a:spLocks/>
          </p:cNvSpPr>
          <p:nvPr/>
        </p:nvSpPr>
        <p:spPr bwMode="auto">
          <a:xfrm rot="905823">
            <a:off x="3200400" y="2971800"/>
            <a:ext cx="838200" cy="457200"/>
          </a:xfrm>
          <a:custGeom>
            <a:avLst/>
            <a:gdLst>
              <a:gd name="T0" fmla="*/ 2147483647 w 528"/>
              <a:gd name="T1" fmla="*/ 2147483647 h 288"/>
              <a:gd name="T2" fmla="*/ 2147483647 w 528"/>
              <a:gd name="T3" fmla="*/ 2147483647 h 288"/>
              <a:gd name="T4" fmla="*/ 2147483647 w 528"/>
              <a:gd name="T5" fmla="*/ 2147483647 h 288"/>
              <a:gd name="T6" fmla="*/ 2147483647 w 528"/>
              <a:gd name="T7" fmla="*/ 2147483647 h 288"/>
              <a:gd name="T8" fmla="*/ 2147483647 w 528"/>
              <a:gd name="T9" fmla="*/ 2147483647 h 288"/>
              <a:gd name="T10" fmla="*/ 2147483647 w 528"/>
              <a:gd name="T11" fmla="*/ 2147483647 h 288"/>
              <a:gd name="T12" fmla="*/ 2147483647 w 528"/>
              <a:gd name="T13" fmla="*/ 0 h 288"/>
              <a:gd name="T14" fmla="*/ 0 60000 65536"/>
              <a:gd name="T15" fmla="*/ 0 60000 65536"/>
              <a:gd name="T16" fmla="*/ 0 60000 65536"/>
              <a:gd name="T17" fmla="*/ 0 60000 65536"/>
              <a:gd name="T18" fmla="*/ 0 60000 65536"/>
              <a:gd name="T19" fmla="*/ 0 60000 65536"/>
              <a:gd name="T20" fmla="*/ 0 60000 65536"/>
              <a:gd name="T21" fmla="*/ 0 w 528"/>
              <a:gd name="T22" fmla="*/ 0 h 288"/>
              <a:gd name="T23" fmla="*/ 528 w 528"/>
              <a:gd name="T24" fmla="*/ 288 h 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288">
                <a:moveTo>
                  <a:pt x="24" y="144"/>
                </a:moveTo>
                <a:cubicBezTo>
                  <a:pt x="12" y="180"/>
                  <a:pt x="0" y="216"/>
                  <a:pt x="24" y="240"/>
                </a:cubicBezTo>
                <a:cubicBezTo>
                  <a:pt x="48" y="264"/>
                  <a:pt x="112" y="288"/>
                  <a:pt x="168" y="288"/>
                </a:cubicBezTo>
                <a:cubicBezTo>
                  <a:pt x="224" y="288"/>
                  <a:pt x="304" y="264"/>
                  <a:pt x="360" y="240"/>
                </a:cubicBezTo>
                <a:cubicBezTo>
                  <a:pt x="416" y="216"/>
                  <a:pt x="480" y="176"/>
                  <a:pt x="504" y="144"/>
                </a:cubicBezTo>
                <a:cubicBezTo>
                  <a:pt x="528" y="112"/>
                  <a:pt x="511" y="71"/>
                  <a:pt x="504" y="48"/>
                </a:cubicBezTo>
                <a:cubicBezTo>
                  <a:pt x="496" y="24"/>
                  <a:pt x="476" y="12"/>
                  <a:pt x="456" y="0"/>
                </a:cubicBezTo>
              </a:path>
            </a:pathLst>
          </a:custGeom>
          <a:noFill/>
          <a:ln w="38100">
            <a:solidFill>
              <a:srgbClr val="FF0000"/>
            </a:solidFill>
            <a:round/>
            <a:headEnd/>
            <a:tailEnd type="triangle" w="med" len="med"/>
          </a:ln>
        </p:spPr>
        <p:txBody>
          <a:bodyPr wrap="none" anchor="ctr">
            <a:prstTxWarp prst="textNoShape">
              <a:avLst/>
            </a:prstTxWarp>
          </a:bodyPr>
          <a:lstStyle/>
          <a:p>
            <a:endParaRPr lang="en-US"/>
          </a:p>
        </p:txBody>
      </p:sp>
      <p:graphicFrame>
        <p:nvGraphicFramePr>
          <p:cNvPr id="24578" name="Object 2"/>
          <p:cNvGraphicFramePr>
            <a:graphicFrameLocks noChangeAspect="1"/>
          </p:cNvGraphicFramePr>
          <p:nvPr/>
        </p:nvGraphicFramePr>
        <p:xfrm>
          <a:off x="3722688" y="817984"/>
          <a:ext cx="544512" cy="477416"/>
        </p:xfrm>
        <a:graphic>
          <a:graphicData uri="http://schemas.openxmlformats.org/presentationml/2006/ole">
            <mc:AlternateContent xmlns:mc="http://schemas.openxmlformats.org/markup-compatibility/2006">
              <mc:Choice xmlns:v="urn:schemas-microsoft-com:vml" Requires="v">
                <p:oleObj name="Equation" r:id="rId3" imgW="203200" imgH="177800" progId="Equation.3">
                  <p:embed/>
                </p:oleObj>
              </mc:Choice>
              <mc:Fallback>
                <p:oleObj name="Equation" r:id="rId3" imgW="203200" imgH="177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2688" y="817984"/>
                        <a:ext cx="544512" cy="47741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585" name="Text Box 8"/>
          <p:cNvSpPr txBox="1">
            <a:spLocks noChangeArrowheads="1"/>
          </p:cNvSpPr>
          <p:nvPr/>
        </p:nvSpPr>
        <p:spPr bwMode="auto">
          <a:xfrm>
            <a:off x="304800" y="3119438"/>
            <a:ext cx="3487738" cy="822325"/>
          </a:xfrm>
          <a:prstGeom prst="rect">
            <a:avLst/>
          </a:prstGeom>
          <a:noFill/>
          <a:ln w="9525">
            <a:noFill/>
            <a:miter lim="800000"/>
            <a:headEnd/>
            <a:tailEnd/>
          </a:ln>
        </p:spPr>
        <p:txBody>
          <a:bodyPr wrap="none">
            <a:prstTxWarp prst="textNoShape">
              <a:avLst/>
            </a:prstTxWarp>
            <a:spAutoFit/>
          </a:bodyPr>
          <a:lstStyle/>
          <a:p>
            <a:r>
              <a:rPr lang="en-US" sz="2400">
                <a:solidFill>
                  <a:srgbClr val="FF0000"/>
                </a:solidFill>
              </a:rPr>
              <a:t>&lt;111&gt; rotation axis, </a:t>
            </a:r>
            <a:br>
              <a:rPr lang="en-US" sz="2400">
                <a:solidFill>
                  <a:srgbClr val="FF0000"/>
                </a:solidFill>
              </a:rPr>
            </a:br>
            <a:r>
              <a:rPr lang="en-US" sz="2400">
                <a:solidFill>
                  <a:srgbClr val="FF0000"/>
                </a:solidFill>
              </a:rPr>
              <a:t>common to both crystals</a:t>
            </a:r>
          </a:p>
        </p:txBody>
      </p:sp>
      <p:sp>
        <p:nvSpPr>
          <p:cNvPr id="24586" name="Text Box 9"/>
          <p:cNvSpPr txBox="1">
            <a:spLocks noChangeArrowheads="1"/>
          </p:cNvSpPr>
          <p:nvPr/>
        </p:nvSpPr>
        <p:spPr bwMode="auto">
          <a:xfrm>
            <a:off x="4038600" y="3289300"/>
            <a:ext cx="1247775" cy="579438"/>
          </a:xfrm>
          <a:prstGeom prst="rect">
            <a:avLst/>
          </a:prstGeom>
          <a:noFill/>
          <a:ln w="9525">
            <a:noFill/>
            <a:miter lim="800000"/>
            <a:headEnd/>
            <a:tailEnd/>
          </a:ln>
        </p:spPr>
        <p:txBody>
          <a:bodyPr wrap="none">
            <a:prstTxWarp prst="textNoShape">
              <a:avLst/>
            </a:prstTxWarp>
            <a:spAutoFit/>
          </a:bodyPr>
          <a:lstStyle/>
          <a:p>
            <a:r>
              <a:rPr lang="en-US" sz="3200">
                <a:solidFill>
                  <a:srgbClr val="FF0000"/>
                </a:solidFill>
                <a:latin typeface="Symbol" charset="2"/>
              </a:rPr>
              <a:t>q</a:t>
            </a:r>
            <a:r>
              <a:rPr lang="en-US" sz="3200">
                <a:solidFill>
                  <a:srgbClr val="FF0000"/>
                </a:solidFill>
              </a:rPr>
              <a:t>=60°</a:t>
            </a:r>
          </a:p>
        </p:txBody>
      </p:sp>
      <p:sp>
        <p:nvSpPr>
          <p:cNvPr id="24587" name="Text Box 10"/>
          <p:cNvSpPr txBox="1">
            <a:spLocks noChangeArrowheads="1"/>
          </p:cNvSpPr>
          <p:nvPr/>
        </p:nvSpPr>
        <p:spPr bwMode="auto">
          <a:xfrm>
            <a:off x="533400" y="5638800"/>
            <a:ext cx="2663723" cy="954107"/>
          </a:xfrm>
          <a:prstGeom prst="rect">
            <a:avLst/>
          </a:prstGeom>
          <a:solidFill>
            <a:srgbClr val="FFFDCB"/>
          </a:solidFill>
          <a:ln w="9525">
            <a:noFill/>
            <a:miter lim="800000"/>
            <a:headEnd/>
            <a:tailEnd/>
          </a:ln>
        </p:spPr>
        <p:txBody>
          <a:bodyPr wrap="none">
            <a:prstTxWarp prst="textNoShape">
              <a:avLst/>
            </a:prstTxWarp>
            <a:spAutoFit/>
          </a:bodyPr>
          <a:lstStyle/>
          <a:p>
            <a:r>
              <a:rPr lang="en-US" sz="1400" b="1" dirty="0">
                <a:latin typeface="Times" charset="0"/>
              </a:rPr>
              <a:t>MATRIX REPRESENTATION:</a:t>
            </a:r>
          </a:p>
          <a:p>
            <a:r>
              <a:rPr lang="en-US" sz="1400" b="1" dirty="0">
                <a:latin typeface="Times" charset="0"/>
              </a:rPr>
              <a:t>[     0.667     0.667    -0.667 ]</a:t>
            </a:r>
          </a:p>
          <a:p>
            <a:r>
              <a:rPr lang="en-US" sz="1400" b="1" dirty="0">
                <a:latin typeface="Times" charset="0"/>
              </a:rPr>
              <a:t>[    -0.333     0.667     0.667 ]</a:t>
            </a:r>
          </a:p>
          <a:p>
            <a:r>
              <a:rPr lang="en-US" sz="1400" b="1" dirty="0">
                <a:latin typeface="Times" charset="0"/>
              </a:rPr>
              <a:t>[     0.333    -0.333     0.667 ]</a:t>
            </a:r>
          </a:p>
        </p:txBody>
      </p:sp>
      <p:sp>
        <p:nvSpPr>
          <p:cNvPr id="24588" name="Text Box 11"/>
          <p:cNvSpPr txBox="1">
            <a:spLocks noChangeArrowheads="1"/>
          </p:cNvSpPr>
          <p:nvPr/>
        </p:nvSpPr>
        <p:spPr bwMode="auto">
          <a:xfrm>
            <a:off x="479425" y="4183063"/>
            <a:ext cx="3178175" cy="1436687"/>
          </a:xfrm>
          <a:prstGeom prst="rect">
            <a:avLst/>
          </a:prstGeom>
          <a:solidFill>
            <a:srgbClr val="FFFDCB"/>
          </a:solidFill>
          <a:ln w="9525">
            <a:noFill/>
            <a:miter lim="800000"/>
            <a:headEnd/>
            <a:tailEnd/>
          </a:ln>
        </p:spPr>
        <p:txBody>
          <a:bodyPr>
            <a:prstTxWarp prst="textNoShape">
              <a:avLst/>
            </a:prstTxWarp>
            <a:spAutoFit/>
          </a:bodyPr>
          <a:lstStyle/>
          <a:p>
            <a:pPr>
              <a:spcBef>
                <a:spcPct val="50000"/>
              </a:spcBef>
            </a:pPr>
            <a:r>
              <a:rPr lang="en-US" b="1"/>
              <a:t>CSL:  </a:t>
            </a:r>
            <a:r>
              <a:rPr lang="en-US" b="1">
                <a:latin typeface="Symbol" charset="2"/>
                <a:sym typeface="Symbol" charset="2"/>
              </a:rPr>
              <a:t></a:t>
            </a:r>
            <a:r>
              <a:rPr lang="en-US" b="1"/>
              <a:t>3</a:t>
            </a:r>
          </a:p>
          <a:p>
            <a:pPr>
              <a:spcBef>
                <a:spcPct val="50000"/>
              </a:spcBef>
            </a:pPr>
            <a:r>
              <a:rPr lang="en-US" b="1"/>
              <a:t>Axis/Angle:  60°&lt;111&gt;</a:t>
            </a:r>
          </a:p>
          <a:p>
            <a:pPr>
              <a:spcBef>
                <a:spcPct val="50000"/>
              </a:spcBef>
            </a:pPr>
            <a:r>
              <a:rPr lang="en-US" b="1"/>
              <a:t>Rodrigues:  [1/3, 1/3, 1/3]</a:t>
            </a:r>
          </a:p>
          <a:p>
            <a:pPr>
              <a:spcBef>
                <a:spcPct val="50000"/>
              </a:spcBef>
            </a:pPr>
            <a:r>
              <a:rPr lang="en-US" b="1"/>
              <a:t>Quaternion: [1/2, 1/2, 1/2, 1/2]</a:t>
            </a:r>
          </a:p>
        </p:txBody>
      </p:sp>
      <p:sp>
        <p:nvSpPr>
          <p:cNvPr id="13" name="TextBox 12"/>
          <p:cNvSpPr txBox="1"/>
          <p:nvPr/>
        </p:nvSpPr>
        <p:spPr>
          <a:xfrm>
            <a:off x="516712" y="6550223"/>
            <a:ext cx="7890351" cy="307777"/>
          </a:xfrm>
          <a:prstGeom prst="rect">
            <a:avLst/>
          </a:prstGeom>
          <a:noFill/>
        </p:spPr>
        <p:txBody>
          <a:bodyPr wrap="none" rtlCol="0">
            <a:spAutoFit/>
          </a:bodyPr>
          <a:lstStyle/>
          <a:p>
            <a:r>
              <a:rPr lang="en-US" sz="1400" dirty="0">
                <a:solidFill>
                  <a:srgbClr val="000090"/>
                </a:solidFill>
                <a:latin typeface="+mn-lt"/>
              </a:rPr>
              <a:t>There is also a minimum </a:t>
            </a:r>
            <a:r>
              <a:rPr lang="en-US" sz="1400" dirty="0" err="1">
                <a:solidFill>
                  <a:srgbClr val="000090"/>
                </a:solidFill>
                <a:latin typeface="+mn-lt"/>
              </a:rPr>
              <a:t>g.b.</a:t>
            </a:r>
            <a:r>
              <a:rPr lang="en-US" sz="1400" dirty="0">
                <a:solidFill>
                  <a:srgbClr val="000090"/>
                </a:solidFill>
                <a:latin typeface="+mn-lt"/>
              </a:rPr>
              <a:t> energy “twin” in bcc metals, which is 60°&lt;111&gt; with a {112} normal</a:t>
            </a:r>
          </a:p>
        </p:txBody>
      </p:sp>
      <p:sp>
        <p:nvSpPr>
          <p:cNvPr id="14" name="TextBox 13"/>
          <p:cNvSpPr txBox="1"/>
          <p:nvPr/>
        </p:nvSpPr>
        <p:spPr>
          <a:xfrm>
            <a:off x="381000" y="1219200"/>
            <a:ext cx="2362200" cy="1815882"/>
          </a:xfrm>
          <a:prstGeom prst="rect">
            <a:avLst/>
          </a:prstGeom>
          <a:noFill/>
        </p:spPr>
        <p:txBody>
          <a:bodyPr wrap="square" rtlCol="0">
            <a:spAutoFit/>
          </a:bodyPr>
          <a:lstStyle/>
          <a:p>
            <a:r>
              <a:rPr lang="en-US" dirty="0"/>
              <a:t>The energy of the coherent twin GB is exceptionally low because of the the perfect atomic fit between the two surfaces.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Coherent vs. Incoherent Twin</a:t>
            </a:r>
          </a:p>
        </p:txBody>
      </p:sp>
      <p:sp>
        <p:nvSpPr>
          <p:cNvPr id="3" name="Slide Number Placeholder 2"/>
          <p:cNvSpPr>
            <a:spLocks noGrp="1"/>
          </p:cNvSpPr>
          <p:nvPr>
            <p:ph type="sldNum" sz="quarter" idx="12"/>
          </p:nvPr>
        </p:nvSpPr>
        <p:spPr/>
        <p:txBody>
          <a:bodyPr/>
          <a:lstStyle/>
          <a:p>
            <a:pPr>
              <a:defRPr/>
            </a:pPr>
            <a:fld id="{6DB5DCF3-8D1E-8C45-9409-3AE461C82448}" type="slidenum">
              <a:rPr lang="en-US" smtClean="0"/>
              <a:pPr>
                <a:defRPr/>
              </a:pPr>
              <a:t>54</a:t>
            </a:fld>
            <a:endParaRPr lang="en-US"/>
          </a:p>
        </p:txBody>
      </p:sp>
      <p:sp>
        <p:nvSpPr>
          <p:cNvPr id="4" name="Rectangle 3"/>
          <p:cNvSpPr txBox="1">
            <a:spLocks noChangeArrowheads="1"/>
          </p:cNvSpPr>
          <p:nvPr/>
        </p:nvSpPr>
        <p:spPr bwMode="auto">
          <a:xfrm>
            <a:off x="381000" y="1295400"/>
            <a:ext cx="83058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chemeClr val="tx1"/>
                </a:solidFill>
                <a:effectLst/>
                <a:uLnTx/>
                <a:uFillTx/>
                <a:latin typeface="+mn-lt"/>
                <a:ea typeface="ＭＳ Ｐゴシック" charset="-128"/>
                <a:cs typeface="ＭＳ Ｐゴシック" charset="-128"/>
              </a:rPr>
              <a:t>The word “coherent” refers</a:t>
            </a:r>
            <a:r>
              <a:rPr kumimoji="0" lang="en-US" sz="1800" b="0" i="0" u="none" strike="noStrike" kern="0" cap="none" spc="0" normalizeH="0" noProof="0" dirty="0">
                <a:ln>
                  <a:noFill/>
                </a:ln>
                <a:solidFill>
                  <a:schemeClr val="tx1"/>
                </a:solidFill>
                <a:effectLst/>
                <a:uLnTx/>
                <a:uFillTx/>
                <a:latin typeface="+mn-lt"/>
                <a:ea typeface="ＭＳ Ｐゴシック" charset="-128"/>
                <a:cs typeface="ＭＳ Ｐゴシック" charset="-128"/>
              </a:rPr>
              <a:t> to coherency or matching of atoms across an interface.  When </a:t>
            </a:r>
            <a:r>
              <a:rPr lang="en-US" sz="1800" kern="0" dirty="0">
                <a:latin typeface="+mn-lt"/>
                <a:ea typeface="ＭＳ Ｐゴシック" charset="-128"/>
                <a:cs typeface="ＭＳ Ｐゴシック" charset="-128"/>
              </a:rPr>
              <a:t>two close-packed 111 planes (in </a:t>
            </a:r>
            <a:r>
              <a:rPr lang="en-US" sz="1800" kern="0" dirty="0" err="1">
                <a:latin typeface="+mn-lt"/>
                <a:ea typeface="ＭＳ Ｐゴシック" charset="-128"/>
                <a:cs typeface="ＭＳ Ｐゴシック" charset="-128"/>
              </a:rPr>
              <a:t>fcc</a:t>
            </a:r>
            <a:r>
              <a:rPr lang="en-US" sz="1800" kern="0" dirty="0">
                <a:latin typeface="+mn-lt"/>
                <a:ea typeface="ＭＳ Ｐゴシック" charset="-128"/>
                <a:cs typeface="ＭＳ Ｐゴシック" charset="-128"/>
              </a:rPr>
              <a:t> materials) are placed in contact, there are two positions (relative rotations, with in-plane adjustments) that provide exact atom matching.  One results in no boundary at all, and the other has a 60° misorientation about the interface normal.  This latter is the “coherent twin”.</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chemeClr val="tx1"/>
                </a:solidFill>
                <a:effectLst/>
                <a:uLnTx/>
                <a:uFillTx/>
                <a:latin typeface="+mn-lt"/>
                <a:ea typeface="ＭＳ Ｐゴシック" charset="-128"/>
                <a:cs typeface="ＭＳ Ｐゴシック" charset="-128"/>
              </a:rPr>
              <a:t>Any</a:t>
            </a:r>
            <a:r>
              <a:rPr kumimoji="0" lang="en-US" sz="1800" b="0" i="0" u="none" strike="noStrike" kern="0" cap="none" spc="0" normalizeH="0" noProof="0" dirty="0">
                <a:ln>
                  <a:noFill/>
                </a:ln>
                <a:solidFill>
                  <a:schemeClr val="tx1"/>
                </a:solidFill>
                <a:effectLst/>
                <a:uLnTx/>
                <a:uFillTx/>
                <a:latin typeface="+mn-lt"/>
                <a:ea typeface="ＭＳ Ｐゴシック" charset="-128"/>
                <a:cs typeface="ＭＳ Ｐゴシック" charset="-128"/>
              </a:rPr>
              <a:t> interface with the same misorientation but a different normal than 111 is an incoherent twin boundary because the atoms do not fit together exactly.</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lang="en-US" sz="1800" kern="0" baseline="0" dirty="0" err="1">
                <a:latin typeface="+mn-lt"/>
                <a:ea typeface="ＭＳ Ｐゴシック" charset="-128"/>
                <a:cs typeface="ＭＳ Ｐゴシック" charset="-128"/>
              </a:rPr>
              <a:t>Fcc</a:t>
            </a:r>
            <a:r>
              <a:rPr lang="en-US" sz="1800" kern="0" baseline="0" dirty="0">
                <a:latin typeface="+mn-lt"/>
                <a:ea typeface="ＭＳ Ｐゴシック" charset="-128"/>
                <a:cs typeface="ＭＳ Ｐゴシック" charset="-128"/>
              </a:rPr>
              <a:t> metals with </a:t>
            </a:r>
            <a:r>
              <a:rPr lang="en-US" sz="1800" kern="0" dirty="0">
                <a:latin typeface="+mn-lt"/>
                <a:ea typeface="ＭＳ Ｐゴシック" charset="-128"/>
                <a:cs typeface="ＭＳ Ｐゴシック" charset="-128"/>
              </a:rPr>
              <a:t>medium to low stacking energy commonly exhibit high fractions of coherent twin boundaries or “annealing twins”.</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chemeClr val="tx1"/>
                </a:solidFill>
                <a:effectLst/>
                <a:uLnTx/>
                <a:uFillTx/>
                <a:latin typeface="+mn-lt"/>
                <a:ea typeface="ＭＳ Ｐゴシック" charset="-128"/>
                <a:cs typeface="ＭＳ Ｐゴシック" charset="-128"/>
              </a:rPr>
              <a:t>The word “twin” is also used for deformation twins.  In the most general sense, it refers to pairs of orientations related by a mirror; </a:t>
            </a:r>
            <a:r>
              <a:rPr kumimoji="0" lang="en-US" sz="1800" b="0" i="0" u="none" strike="noStrike" kern="0" cap="none" spc="0" normalizeH="0" baseline="0" noProof="0" dirty="0" err="1">
                <a:ln>
                  <a:noFill/>
                </a:ln>
                <a:solidFill>
                  <a:schemeClr val="tx1"/>
                </a:solidFill>
                <a:effectLst/>
                <a:uLnTx/>
                <a:uFillTx/>
                <a:latin typeface="+mn-lt"/>
                <a:ea typeface="ＭＳ Ｐゴシック" charset="-128"/>
                <a:cs typeface="ＭＳ Ｐゴシック" charset="-128"/>
              </a:rPr>
              <a:t>centro</a:t>
            </a:r>
            <a:r>
              <a:rPr kumimoji="0" lang="en-US" sz="1800" b="0" i="0" u="none" strike="noStrike" kern="0" cap="none" spc="0" normalizeH="0" baseline="0" noProof="0" dirty="0">
                <a:ln>
                  <a:noFill/>
                </a:ln>
                <a:solidFill>
                  <a:schemeClr val="tx1"/>
                </a:solidFill>
                <a:effectLst/>
                <a:uLnTx/>
                <a:uFillTx/>
                <a:latin typeface="+mn-lt"/>
                <a:ea typeface="ＭＳ Ｐゴシック" charset="-128"/>
                <a:cs typeface="ＭＳ Ｐゴシック" charset="-128"/>
              </a:rPr>
              <a:t>-symmetry </a:t>
            </a:r>
            <a:r>
              <a:rPr lang="en-US" sz="1800" kern="0" dirty="0">
                <a:latin typeface="+mn-lt"/>
                <a:ea typeface="ＭＳ Ｐゴシック" charset="-128"/>
                <a:cs typeface="ＭＳ Ｐゴシック" charset="-128"/>
              </a:rPr>
              <a:t>allows a proper rotation to accomplish the same relationship.  We return to this topic when we discuss Coincident Site Lattice (CSL) misorientations.</a:t>
            </a:r>
            <a:endParaRPr kumimoji="0" lang="en-US" sz="1800" b="0" i="0" u="none" strike="noStrike" kern="0" cap="none" spc="0" normalizeH="0" baseline="0" noProof="0" dirty="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chemeClr val="tx1"/>
                </a:solidFill>
                <a:effectLst/>
                <a:uLnTx/>
                <a:uFillTx/>
                <a:latin typeface="+mn-lt"/>
                <a:ea typeface="ＭＳ Ｐゴシック" charset="-128"/>
                <a:cs typeface="ＭＳ Ｐゴシック" charset="-128"/>
              </a:rPr>
              <a:t>This will be addressed in more detail elsewhere.</a:t>
            </a:r>
          </a:p>
          <a:p>
            <a:pPr marL="342900" lvl="0" indent="-342900">
              <a:lnSpc>
                <a:spcPct val="90000"/>
              </a:lnSpc>
              <a:spcBef>
                <a:spcPct val="20000"/>
              </a:spcBef>
              <a:buFontTx/>
              <a:buChar char="•"/>
              <a:defRPr/>
            </a:pPr>
            <a:r>
              <a:rPr lang="en-US" sz="1800" kern="0" dirty="0">
                <a:latin typeface="+mn-lt"/>
                <a:ea typeface="ＭＳ Ｐゴシック" charset="-128"/>
                <a:cs typeface="ＭＳ Ｐゴシック" charset="-128"/>
              </a:rPr>
              <a:t>For atomistic calculations of </a:t>
            </a:r>
            <a:r>
              <a:rPr lang="en-US" sz="1800" kern="0" dirty="0" err="1">
                <a:latin typeface="+mn-lt"/>
                <a:ea typeface="ＭＳ Ｐゴシック" charset="-128"/>
                <a:cs typeface="ＭＳ Ｐゴシック" charset="-128"/>
              </a:rPr>
              <a:t>g.b</a:t>
            </a:r>
            <a:r>
              <a:rPr lang="en-US" sz="1800" kern="0" dirty="0">
                <a:latin typeface="+mn-lt"/>
                <a:ea typeface="ＭＳ Ｐゴシック" charset="-128"/>
                <a:cs typeface="ＭＳ Ｐゴシック" charset="-128"/>
              </a:rPr>
              <a:t>. energy, see: </a:t>
            </a:r>
            <a:r>
              <a:rPr lang="en-US" altLang="ja-JP" sz="1800" kern="0" dirty="0">
                <a:latin typeface="+mn-lt"/>
                <a:ea typeface="ＭＳ Ｐゴシック" charset="-128"/>
                <a:cs typeface="ＭＳ Ｐゴシック" charset="-128"/>
              </a:rPr>
              <a:t>Olmsted, D. L., S. M. </a:t>
            </a:r>
            <a:r>
              <a:rPr lang="en-US" altLang="ja-JP" sz="1800" kern="0" dirty="0" err="1">
                <a:latin typeface="+mn-lt"/>
                <a:ea typeface="ＭＳ Ｐゴシック" charset="-128"/>
                <a:cs typeface="ＭＳ Ｐゴシック" charset="-128"/>
              </a:rPr>
              <a:t>Foiles</a:t>
            </a:r>
            <a:r>
              <a:rPr lang="en-US" altLang="ja-JP" sz="1800" kern="0" dirty="0">
                <a:latin typeface="+mn-lt"/>
                <a:ea typeface="ＭＳ Ｐゴシック" charset="-128"/>
                <a:cs typeface="ＭＳ Ｐゴシック" charset="-128"/>
              </a:rPr>
              <a:t> </a:t>
            </a:r>
            <a:r>
              <a:rPr lang="en-US" altLang="ja-JP" sz="1800" i="1" kern="0" dirty="0">
                <a:latin typeface="+mn-lt"/>
                <a:ea typeface="ＭＳ Ｐゴシック" charset="-128"/>
                <a:cs typeface="ＭＳ Ｐゴシック" charset="-128"/>
              </a:rPr>
              <a:t>et al</a:t>
            </a:r>
            <a:r>
              <a:rPr lang="en-US" altLang="ja-JP" sz="1800" kern="0" dirty="0">
                <a:latin typeface="+mn-lt"/>
                <a:ea typeface="ＭＳ Ｐゴシック" charset="-128"/>
                <a:cs typeface="ＭＳ Ｐゴシック" charset="-128"/>
              </a:rPr>
              <a:t>. (2009), "Survey of computed grain boundary properties in face-centered cubic metals: I. Grain boundary energy." </a:t>
            </a:r>
            <a:r>
              <a:rPr lang="en-US" altLang="ja-JP" sz="1800" i="1" kern="0" dirty="0" err="1">
                <a:latin typeface="+mn-lt"/>
                <a:ea typeface="ＭＳ Ｐゴシック" charset="-128"/>
                <a:cs typeface="ＭＳ Ｐゴシック" charset="-128"/>
              </a:rPr>
              <a:t>Acta</a:t>
            </a:r>
            <a:r>
              <a:rPr lang="en-US" altLang="ja-JP" sz="1800" i="1" kern="0" dirty="0">
                <a:latin typeface="+mn-lt"/>
                <a:ea typeface="ＭＳ Ｐゴシック" charset="-128"/>
                <a:cs typeface="ＭＳ Ｐゴシック" charset="-128"/>
              </a:rPr>
              <a:t> </a:t>
            </a:r>
            <a:r>
              <a:rPr lang="en-US" altLang="ja-JP" sz="1800" i="1" kern="0" dirty="0" err="1">
                <a:latin typeface="+mn-lt"/>
                <a:ea typeface="ＭＳ Ｐゴシック" charset="-128"/>
                <a:cs typeface="ＭＳ Ｐゴシック" charset="-128"/>
              </a:rPr>
              <a:t>materialia</a:t>
            </a:r>
            <a:r>
              <a:rPr lang="en-US" altLang="ja-JP" sz="1800" i="1" kern="0" dirty="0">
                <a:latin typeface="+mn-lt"/>
                <a:ea typeface="ＭＳ Ｐゴシック" charset="-128"/>
                <a:cs typeface="ＭＳ Ｐゴシック" charset="-128"/>
              </a:rPr>
              <a:t> </a:t>
            </a:r>
            <a:r>
              <a:rPr lang="en-US" altLang="ja-JP" sz="1800" b="1" kern="0" dirty="0">
                <a:latin typeface="+mn-lt"/>
                <a:ea typeface="ＭＳ Ｐゴシック" charset="-128"/>
                <a:cs typeface="ＭＳ Ｐゴシック" charset="-128"/>
              </a:rPr>
              <a:t>57</a:t>
            </a:r>
            <a:r>
              <a:rPr lang="en-US" altLang="ja-JP" sz="1800" kern="0" dirty="0">
                <a:latin typeface="+mn-lt"/>
                <a:ea typeface="ＭＳ Ｐゴシック" charset="-128"/>
                <a:cs typeface="ＭＳ Ｐゴシック" charset="-128"/>
              </a:rPr>
              <a:t>: 3694-3703.</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E0371C14-20A1-9743-8E5A-6C05D7503FBD}" type="slidenum">
              <a:rPr lang="en-US" smtClean="0"/>
              <a:pPr/>
              <a:t>55</a:t>
            </a:fld>
            <a:endParaRPr lang="en-US"/>
          </a:p>
        </p:txBody>
      </p:sp>
      <p:sp>
        <p:nvSpPr>
          <p:cNvPr id="26627" name="Rectangle 2"/>
          <p:cNvSpPr>
            <a:spLocks noGrp="1" noChangeArrowheads="1"/>
          </p:cNvSpPr>
          <p:nvPr>
            <p:ph type="title"/>
          </p:nvPr>
        </p:nvSpPr>
        <p:spPr>
          <a:xfrm>
            <a:off x="457200" y="152400"/>
            <a:ext cx="8229600" cy="1143000"/>
          </a:xfrm>
        </p:spPr>
        <p:txBody>
          <a:bodyPr/>
          <a:lstStyle/>
          <a:p>
            <a:r>
              <a:rPr lang="en-US"/>
              <a:t>Grain Boundary Representation</a:t>
            </a:r>
          </a:p>
        </p:txBody>
      </p:sp>
      <p:sp>
        <p:nvSpPr>
          <p:cNvPr id="26628" name="Rectangle 3"/>
          <p:cNvSpPr>
            <a:spLocks noGrp="1" noChangeArrowheads="1"/>
          </p:cNvSpPr>
          <p:nvPr>
            <p:ph type="body" idx="1"/>
          </p:nvPr>
        </p:nvSpPr>
        <p:spPr>
          <a:xfrm>
            <a:off x="685800" y="1447800"/>
            <a:ext cx="7696200" cy="4495800"/>
          </a:xfrm>
        </p:spPr>
        <p:txBody>
          <a:bodyPr/>
          <a:lstStyle/>
          <a:p>
            <a:pPr>
              <a:lnSpc>
                <a:spcPct val="90000"/>
              </a:lnSpc>
            </a:pPr>
            <a:r>
              <a:rPr lang="en-US" sz="2800" dirty="0"/>
              <a:t>Axis-angle representation: axis is the common crystal axis (but could also describe the axis in the sample frame); angle is the rotation angle, </a:t>
            </a:r>
            <a:r>
              <a:rPr lang="en-US" sz="2800" i="1" dirty="0" err="1">
                <a:latin typeface="Symbol" charset="2"/>
              </a:rPr>
              <a:t>q</a:t>
            </a:r>
            <a:r>
              <a:rPr lang="en-US" sz="2800" dirty="0"/>
              <a:t>.</a:t>
            </a:r>
          </a:p>
          <a:p>
            <a:pPr>
              <a:lnSpc>
                <a:spcPct val="90000"/>
              </a:lnSpc>
            </a:pPr>
            <a:r>
              <a:rPr lang="en-US" sz="2800" dirty="0"/>
              <a:t>3x3 Rotation matrix, </a:t>
            </a:r>
            <a:r>
              <a:rPr lang="en-US" sz="2800" i="1" dirty="0">
                <a:latin typeface="Times" charset="0"/>
              </a:rPr>
              <a:t>∆</a:t>
            </a:r>
            <a:r>
              <a:rPr lang="en-US" sz="2800" i="1" dirty="0" err="1">
                <a:latin typeface="Times" charset="0"/>
              </a:rPr>
              <a:t>g</a:t>
            </a:r>
            <a:r>
              <a:rPr lang="en-US" sz="2800" i="1" dirty="0">
                <a:latin typeface="Times" charset="0"/>
              </a:rPr>
              <a:t>=g</a:t>
            </a:r>
            <a:r>
              <a:rPr lang="en-US" sz="2800" i="1" baseline="-25000" dirty="0">
                <a:latin typeface="Times" charset="0"/>
              </a:rPr>
              <a:t>B</a:t>
            </a:r>
            <a:r>
              <a:rPr lang="en-US" sz="2800" i="1" dirty="0">
                <a:latin typeface="Times" charset="0"/>
              </a:rPr>
              <a:t>g</a:t>
            </a:r>
            <a:r>
              <a:rPr lang="en-US" sz="2800" i="1" baseline="-25000" dirty="0">
                <a:latin typeface="Times" charset="0"/>
              </a:rPr>
              <a:t>A</a:t>
            </a:r>
            <a:r>
              <a:rPr lang="en-US" sz="3600" i="1" baseline="30000" dirty="0">
                <a:latin typeface="Times" charset="0"/>
              </a:rPr>
              <a:t>-1</a:t>
            </a:r>
            <a:r>
              <a:rPr lang="en-US" sz="2800" dirty="0"/>
              <a:t>.</a:t>
            </a:r>
          </a:p>
          <a:p>
            <a:pPr>
              <a:lnSpc>
                <a:spcPct val="90000"/>
              </a:lnSpc>
            </a:pPr>
            <a:r>
              <a:rPr lang="en-US" sz="2800" dirty="0" err="1"/>
              <a:t>Rodrigues</a:t>
            </a:r>
            <a:r>
              <a:rPr lang="en-US" sz="2800" dirty="0"/>
              <a:t> vector: 3 component vector whose direction is the </a:t>
            </a:r>
            <a:r>
              <a:rPr lang="en-US" sz="2800" i="1" dirty="0"/>
              <a:t>misorientation axis </a:t>
            </a:r>
            <a:r>
              <a:rPr lang="en-US" sz="2800" dirty="0"/>
              <a:t>direction and whose length is equal to the tangent of 1/2 of the rotation angle, </a:t>
            </a:r>
            <a:r>
              <a:rPr lang="en-US" sz="2800" i="1" dirty="0" err="1">
                <a:latin typeface="Symbol" charset="2"/>
              </a:rPr>
              <a:t>q</a:t>
            </a:r>
            <a:r>
              <a:rPr lang="en-US" sz="2800" i="1" dirty="0">
                <a:latin typeface="Symbol" charset="2"/>
              </a:rPr>
              <a:t> </a:t>
            </a:r>
            <a:r>
              <a:rPr lang="en-US" sz="2800" dirty="0"/>
              <a:t>:</a:t>
            </a:r>
            <a:br>
              <a:rPr lang="en-US" sz="2800" dirty="0"/>
            </a:br>
            <a:r>
              <a:rPr lang="en-US" sz="2800" dirty="0"/>
              <a:t>                           </a:t>
            </a:r>
            <a:r>
              <a:rPr lang="en-US" sz="2800" dirty="0">
                <a:latin typeface="Times" charset="0"/>
              </a:rPr>
              <a:t> </a:t>
            </a:r>
            <a:r>
              <a:rPr lang="en-US" sz="2800" b="1" dirty="0">
                <a:latin typeface="Times" charset="0"/>
              </a:rPr>
              <a:t>R</a:t>
            </a:r>
            <a:r>
              <a:rPr lang="en-US" sz="2800" dirty="0">
                <a:latin typeface="Times" charset="0"/>
              </a:rPr>
              <a:t> = tan(</a:t>
            </a:r>
            <a:r>
              <a:rPr lang="en-US" sz="2800" i="1" dirty="0">
                <a:latin typeface="Symbol" charset="2"/>
              </a:rPr>
              <a:t>q</a:t>
            </a:r>
            <a:r>
              <a:rPr lang="en-US" sz="2800" dirty="0">
                <a:latin typeface="Times" charset="0"/>
              </a:rPr>
              <a:t>/2)</a:t>
            </a:r>
            <a:r>
              <a:rPr lang="en-US" sz="2800" b="1" dirty="0">
                <a:latin typeface="Times" charset="0"/>
              </a:rPr>
              <a:t>v</a:t>
            </a:r>
            <a:r>
              <a:rPr lang="en-US" sz="2800" dirty="0"/>
              <a:t>, </a:t>
            </a:r>
            <a:br>
              <a:rPr lang="en-US" sz="2800" dirty="0"/>
            </a:br>
            <a:r>
              <a:rPr lang="en-US" sz="2400" b="1" dirty="0" err="1">
                <a:latin typeface="Times" charset="0"/>
              </a:rPr>
              <a:t>v</a:t>
            </a:r>
            <a:r>
              <a:rPr lang="en-US" sz="2400" dirty="0"/>
              <a:t> is a unit vector representing the rotation axis.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6"/>
          <p:cNvSpPr>
            <a:spLocks noGrp="1"/>
          </p:cNvSpPr>
          <p:nvPr>
            <p:ph type="sldNum" sz="quarter" idx="12"/>
          </p:nvPr>
        </p:nvSpPr>
        <p:spPr>
          <a:noFill/>
        </p:spPr>
        <p:txBody>
          <a:bodyPr/>
          <a:lstStyle/>
          <a:p>
            <a:fld id="{35523136-C03B-8944-9363-FD760C40CFB3}" type="slidenum">
              <a:rPr lang="en-US" altLang="ja-JP" smtClean="0"/>
              <a:pPr/>
              <a:t>56</a:t>
            </a:fld>
            <a:endParaRPr lang="en-US" altLang="ja-JP"/>
          </a:p>
        </p:txBody>
      </p:sp>
      <p:sp>
        <p:nvSpPr>
          <p:cNvPr id="58371" name="Rectangle 2"/>
          <p:cNvSpPr>
            <a:spLocks noGrp="1" noChangeArrowheads="1"/>
          </p:cNvSpPr>
          <p:nvPr>
            <p:ph type="title"/>
          </p:nvPr>
        </p:nvSpPr>
        <p:spPr>
          <a:xfrm>
            <a:off x="685800" y="76200"/>
            <a:ext cx="7772400" cy="1143000"/>
          </a:xfrm>
        </p:spPr>
        <p:txBody>
          <a:bodyPr/>
          <a:lstStyle/>
          <a:p>
            <a:r>
              <a:rPr lang="en-US" altLang="ja-JP"/>
              <a:t>Misorientation +Symmetry</a:t>
            </a:r>
          </a:p>
        </p:txBody>
      </p:sp>
      <p:sp>
        <p:nvSpPr>
          <p:cNvPr id="58372" name="Rectangle 3"/>
          <p:cNvSpPr>
            <a:spLocks noGrp="1" noChangeArrowheads="1"/>
          </p:cNvSpPr>
          <p:nvPr>
            <p:ph type="body" sz="half" idx="1"/>
          </p:nvPr>
        </p:nvSpPr>
        <p:spPr>
          <a:xfrm>
            <a:off x="1066800" y="1447800"/>
            <a:ext cx="7010400" cy="4114800"/>
          </a:xfrm>
          <a:ln>
            <a:solidFill>
              <a:srgbClr val="FF0000"/>
            </a:solidFill>
          </a:ln>
        </p:spPr>
        <p:txBody>
          <a:bodyPr/>
          <a:lstStyle/>
          <a:p>
            <a:r>
              <a:rPr lang="en-US" altLang="ja-JP" sz="2400" dirty="0"/>
              <a:t>The crystal symmetry pre-multiplies the orientation matrix</a:t>
            </a:r>
          </a:p>
          <a:p>
            <a:r>
              <a:rPr lang="en-US" altLang="ja-JP" sz="2400" i="1" dirty="0">
                <a:latin typeface="Times" charset="0"/>
              </a:rPr>
              <a:t>∆</a:t>
            </a:r>
            <a:r>
              <a:rPr lang="en-US" altLang="ja-JP" sz="2400" i="1" dirty="0" err="1">
                <a:latin typeface="Times" charset="0"/>
              </a:rPr>
              <a:t>g</a:t>
            </a:r>
            <a:r>
              <a:rPr lang="en-US" altLang="ja-JP" sz="2400" i="1" dirty="0">
                <a:latin typeface="Times" charset="0"/>
              </a:rPr>
              <a:t> =</a:t>
            </a:r>
            <a:br>
              <a:rPr lang="en-US" altLang="ja-JP" sz="2400" i="1" dirty="0">
                <a:latin typeface="Times" charset="0"/>
              </a:rPr>
            </a:br>
            <a:r>
              <a:rPr lang="en-US" altLang="ja-JP" sz="2400" i="1" dirty="0">
                <a:latin typeface="Times" charset="0"/>
              </a:rPr>
              <a:t>(</a:t>
            </a:r>
            <a:r>
              <a:rPr lang="en-US" altLang="ja-JP" sz="2400" i="1" dirty="0" err="1">
                <a:latin typeface="Times" charset="0"/>
              </a:rPr>
              <a:t>O</a:t>
            </a:r>
            <a:r>
              <a:rPr lang="en-US" altLang="ja-JP" sz="2400" i="1" baseline="-25000" dirty="0" err="1">
                <a:latin typeface="Times" charset="0"/>
              </a:rPr>
              <a:t>c</a:t>
            </a:r>
            <a:r>
              <a:rPr lang="en-US" altLang="ja-JP" sz="2400" i="1" baseline="-25000" dirty="0">
                <a:latin typeface="Times" charset="0"/>
              </a:rPr>
              <a:t> </a:t>
            </a:r>
            <a:r>
              <a:rPr lang="en-US" altLang="ja-JP" sz="2400" i="1" dirty="0" err="1">
                <a:latin typeface="Times" charset="0"/>
              </a:rPr>
              <a:t>g</a:t>
            </a:r>
            <a:r>
              <a:rPr lang="en-US" altLang="ja-JP" sz="2400" i="1" baseline="-25000" dirty="0" err="1">
                <a:latin typeface="Times" charset="0"/>
              </a:rPr>
              <a:t>B</a:t>
            </a:r>
            <a:r>
              <a:rPr lang="en-US" altLang="ja-JP" sz="2400" i="1" dirty="0" err="1">
                <a:latin typeface="Times" charset="0"/>
              </a:rPr>
              <a:t>)(O</a:t>
            </a:r>
            <a:r>
              <a:rPr lang="en-US" altLang="ja-JP" sz="2400" i="1" baseline="-25000" dirty="0" err="1">
                <a:latin typeface="Times" charset="0"/>
              </a:rPr>
              <a:t>c</a:t>
            </a:r>
            <a:r>
              <a:rPr lang="en-US" altLang="ja-JP" sz="2400" i="1" baseline="-25000" dirty="0">
                <a:latin typeface="Times" charset="0"/>
              </a:rPr>
              <a:t> </a:t>
            </a:r>
            <a:r>
              <a:rPr lang="en-US" altLang="ja-JP" sz="2400" i="1" dirty="0">
                <a:latin typeface="Times" charset="0"/>
              </a:rPr>
              <a:t>g</a:t>
            </a:r>
            <a:r>
              <a:rPr lang="en-US" altLang="ja-JP" sz="2400" i="1" baseline="-25000" dirty="0">
                <a:latin typeface="Times" charset="0"/>
              </a:rPr>
              <a:t>A</a:t>
            </a:r>
            <a:r>
              <a:rPr lang="en-US" altLang="ja-JP" sz="2400" i="1" dirty="0">
                <a:latin typeface="Times" charset="0"/>
              </a:rPr>
              <a:t>)</a:t>
            </a:r>
            <a:r>
              <a:rPr lang="en-US" altLang="ja-JP" sz="2400" i="1" baseline="30000" dirty="0">
                <a:latin typeface="Times" charset="0"/>
              </a:rPr>
              <a:t>-1</a:t>
            </a:r>
            <a:br>
              <a:rPr lang="en-US" altLang="ja-JP" sz="2400" i="1" baseline="30000" dirty="0">
                <a:latin typeface="Times" charset="0"/>
              </a:rPr>
            </a:br>
            <a:r>
              <a:rPr lang="en-US" altLang="ja-JP" sz="2400" i="1" dirty="0">
                <a:latin typeface="Times" charset="0"/>
              </a:rPr>
              <a:t>= O</a:t>
            </a:r>
            <a:r>
              <a:rPr lang="en-US" altLang="ja-JP" sz="2400" i="1" baseline="-25000" dirty="0">
                <a:latin typeface="Times" charset="0"/>
              </a:rPr>
              <a:t>c</a:t>
            </a:r>
            <a:r>
              <a:rPr lang="en-US" altLang="ja-JP" sz="2400" i="1" dirty="0">
                <a:latin typeface="Times" charset="0"/>
              </a:rPr>
              <a:t>g</a:t>
            </a:r>
            <a:r>
              <a:rPr lang="en-US" altLang="ja-JP" sz="2400" i="1" baseline="-25000" dirty="0">
                <a:latin typeface="Times" charset="0"/>
              </a:rPr>
              <a:t>B</a:t>
            </a:r>
            <a:r>
              <a:rPr lang="en-US" altLang="ja-JP" sz="2400" i="1" dirty="0">
                <a:latin typeface="Times" charset="0"/>
              </a:rPr>
              <a:t>g</a:t>
            </a:r>
            <a:r>
              <a:rPr lang="en-US" altLang="ja-JP" sz="2400" i="1" baseline="-25000" dirty="0">
                <a:latin typeface="Times" charset="0"/>
              </a:rPr>
              <a:t>A</a:t>
            </a:r>
            <a:r>
              <a:rPr lang="en-US" altLang="ja-JP" sz="2400" i="1" baseline="30000" dirty="0">
                <a:latin typeface="Times" charset="0"/>
              </a:rPr>
              <a:t>-1</a:t>
            </a:r>
            <a:r>
              <a:rPr lang="en-US" altLang="ja-JP" sz="2400" i="1" dirty="0">
                <a:latin typeface="Times" charset="0"/>
              </a:rPr>
              <a:t>O</a:t>
            </a:r>
            <a:r>
              <a:rPr lang="en-US" altLang="ja-JP" sz="2400" i="1" baseline="-25000" dirty="0">
                <a:latin typeface="Times" charset="0"/>
              </a:rPr>
              <a:t>c</a:t>
            </a:r>
            <a:r>
              <a:rPr lang="en-US" altLang="ja-JP" sz="2400" i="1" baseline="30000" dirty="0">
                <a:latin typeface="Times" charset="0"/>
              </a:rPr>
              <a:t>-1 </a:t>
            </a:r>
            <a:r>
              <a:rPr lang="en-US" altLang="ja-JP" sz="2400" i="1" dirty="0">
                <a:latin typeface="Times" charset="0"/>
              </a:rPr>
              <a:t>= O</a:t>
            </a:r>
            <a:r>
              <a:rPr lang="en-US" altLang="ja-JP" sz="2400" i="1" baseline="-25000" dirty="0">
                <a:latin typeface="Times" charset="0"/>
              </a:rPr>
              <a:t>c</a:t>
            </a:r>
            <a:r>
              <a:rPr lang="en-US" altLang="ja-JP" sz="2400" i="1" dirty="0">
                <a:latin typeface="Times" charset="0"/>
              </a:rPr>
              <a:t>g</a:t>
            </a:r>
            <a:r>
              <a:rPr lang="en-US" altLang="ja-JP" sz="2400" i="1" baseline="-25000" dirty="0">
                <a:latin typeface="Times" charset="0"/>
              </a:rPr>
              <a:t>B</a:t>
            </a:r>
            <a:r>
              <a:rPr lang="en-US" altLang="ja-JP" sz="2400" i="1" dirty="0">
                <a:latin typeface="Times" charset="0"/>
              </a:rPr>
              <a:t>g</a:t>
            </a:r>
            <a:r>
              <a:rPr lang="en-US" altLang="ja-JP" sz="2400" i="1" baseline="-25000" dirty="0">
                <a:latin typeface="Times" charset="0"/>
              </a:rPr>
              <a:t>A</a:t>
            </a:r>
            <a:r>
              <a:rPr lang="en-US" altLang="ja-JP" sz="2400" i="1" baseline="30000" dirty="0">
                <a:latin typeface="Times" charset="0"/>
              </a:rPr>
              <a:t>-1</a:t>
            </a:r>
            <a:r>
              <a:rPr lang="en-US" altLang="ja-JP" sz="2400" i="1" dirty="0">
                <a:latin typeface="Times" charset="0"/>
              </a:rPr>
              <a:t>O</a:t>
            </a:r>
            <a:r>
              <a:rPr lang="en-US" altLang="ja-JP" sz="2400" i="1" baseline="-25000" dirty="0">
                <a:latin typeface="Times" charset="0"/>
              </a:rPr>
              <a:t>c</a:t>
            </a:r>
            <a:r>
              <a:rPr lang="en-US" altLang="ja-JP" sz="2400" dirty="0"/>
              <a:t>.</a:t>
            </a:r>
          </a:p>
          <a:p>
            <a:endParaRPr lang="en-US" altLang="ja-JP" sz="2400" dirty="0"/>
          </a:p>
          <a:p>
            <a:r>
              <a:rPr lang="en-US" altLang="ja-JP" sz="2400" dirty="0"/>
              <a:t>Note the presence of symmetry operators pre- &amp; post-multiplying the misorientation; no inverse is needed for a symmetry operator (member of a finite group).</a:t>
            </a:r>
            <a:endParaRPr lang="en-US" altLang="ja-JP" sz="3200" baseline="300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6"/>
          <p:cNvSpPr>
            <a:spLocks noGrp="1"/>
          </p:cNvSpPr>
          <p:nvPr>
            <p:ph type="sldNum" sz="quarter" idx="12"/>
          </p:nvPr>
        </p:nvSpPr>
        <p:spPr>
          <a:noFill/>
        </p:spPr>
        <p:txBody>
          <a:bodyPr/>
          <a:lstStyle/>
          <a:p>
            <a:fld id="{28301F5F-677F-B845-A47F-D9DC2531F28E}" type="slidenum">
              <a:rPr lang="en-US" altLang="ja-JP" smtClean="0"/>
              <a:pPr/>
              <a:t>57</a:t>
            </a:fld>
            <a:endParaRPr lang="en-US" altLang="ja-JP"/>
          </a:p>
        </p:txBody>
      </p:sp>
      <p:sp>
        <p:nvSpPr>
          <p:cNvPr id="60419" name="Rectangle 2"/>
          <p:cNvSpPr>
            <a:spLocks noGrp="1" noChangeArrowheads="1"/>
          </p:cNvSpPr>
          <p:nvPr>
            <p:ph type="title"/>
          </p:nvPr>
        </p:nvSpPr>
        <p:spPr>
          <a:xfrm>
            <a:off x="0" y="76200"/>
            <a:ext cx="9144000" cy="1143000"/>
          </a:xfrm>
        </p:spPr>
        <p:txBody>
          <a:bodyPr/>
          <a:lstStyle/>
          <a:p>
            <a:r>
              <a:rPr lang="en-US" altLang="ja-JP"/>
              <a:t>Symmetry: how many equivalent representations of misorientation?</a:t>
            </a:r>
          </a:p>
        </p:txBody>
      </p:sp>
      <p:sp>
        <p:nvSpPr>
          <p:cNvPr id="60420" name="Rectangle 3"/>
          <p:cNvSpPr>
            <a:spLocks noGrp="1" noChangeArrowheads="1"/>
          </p:cNvSpPr>
          <p:nvPr>
            <p:ph type="body" sz="half" idx="1"/>
          </p:nvPr>
        </p:nvSpPr>
        <p:spPr>
          <a:xfrm>
            <a:off x="1028700" y="1676400"/>
            <a:ext cx="7581900" cy="4114800"/>
          </a:xfrm>
          <a:ln>
            <a:solidFill>
              <a:srgbClr val="CC0000"/>
            </a:solidFill>
          </a:ln>
        </p:spPr>
        <p:txBody>
          <a:bodyPr/>
          <a:lstStyle/>
          <a:p>
            <a:r>
              <a:rPr lang="en-US" altLang="ja-JP"/>
              <a:t>Axis transformations:</a:t>
            </a:r>
            <a:br>
              <a:rPr lang="en-US" altLang="ja-JP"/>
            </a:br>
            <a:r>
              <a:rPr lang="en-US" altLang="ja-JP"/>
              <a:t>24 independent operators (for cubic) present on either side of the misorientation.  Two equivalents from switching symmetry, i.e. the fact that there is no (physical) difference between passing from grain A to grain B, versus passing from grain B to grain A.</a:t>
            </a:r>
          </a:p>
          <a:p>
            <a:endParaRPr lang="en-US" altLang="ja-JP"/>
          </a:p>
          <a:p>
            <a:r>
              <a:rPr lang="en-US" altLang="ja-JP">
                <a:solidFill>
                  <a:srgbClr val="CC0000"/>
                </a:solidFill>
              </a:rPr>
              <a:t>Number of equivalents = 24x24x2=1152.</a:t>
            </a:r>
            <a:endParaRPr lang="en-US" altLang="ja-JP"/>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p>
            <a:fld id="{EFF9B159-9F0D-8F4E-A2EF-B2644908C09F}" type="slidenum">
              <a:rPr lang="en-US" smtClean="0"/>
              <a:pPr/>
              <a:t>58</a:t>
            </a:fld>
            <a:endParaRPr lang="en-US"/>
          </a:p>
        </p:txBody>
      </p:sp>
      <p:sp>
        <p:nvSpPr>
          <p:cNvPr id="27651" name="Rectangle 2"/>
          <p:cNvSpPr>
            <a:spLocks noGrp="1" noChangeArrowheads="1"/>
          </p:cNvSpPr>
          <p:nvPr>
            <p:ph type="title"/>
          </p:nvPr>
        </p:nvSpPr>
        <p:spPr/>
        <p:txBody>
          <a:bodyPr/>
          <a:lstStyle/>
          <a:p>
            <a:r>
              <a:rPr lang="en-US"/>
              <a:t>Rodrigues vector, contd.</a:t>
            </a:r>
          </a:p>
        </p:txBody>
      </p:sp>
      <p:sp>
        <p:nvSpPr>
          <p:cNvPr id="27652" name="Rectangle 3"/>
          <p:cNvSpPr>
            <a:spLocks noGrp="1" noChangeArrowheads="1"/>
          </p:cNvSpPr>
          <p:nvPr>
            <p:ph type="body" idx="1"/>
          </p:nvPr>
        </p:nvSpPr>
        <p:spPr>
          <a:xfrm>
            <a:off x="533400" y="1295400"/>
            <a:ext cx="8077200" cy="5181600"/>
          </a:xfrm>
        </p:spPr>
        <p:txBody>
          <a:bodyPr/>
          <a:lstStyle/>
          <a:p>
            <a:r>
              <a:rPr lang="en-US" sz="1800" dirty="0">
                <a:ea typeface="Times" charset="0"/>
                <a:cs typeface="Times" charset="0"/>
              </a:rPr>
              <a:t>Many of the boundary types that correspond to a high fraction of </a:t>
            </a:r>
            <a:r>
              <a:rPr lang="en-US" sz="1800" i="1" dirty="0">
                <a:ea typeface="Times" charset="0"/>
                <a:cs typeface="Times" charset="0"/>
              </a:rPr>
              <a:t>coincident lattice sites</a:t>
            </a:r>
            <a:r>
              <a:rPr lang="en-US" sz="1800" dirty="0">
                <a:ea typeface="Times" charset="0"/>
                <a:cs typeface="Times" charset="0"/>
              </a:rPr>
              <a:t> (i.e. low sigma values in the CSL model) occur on the edges of the </a:t>
            </a:r>
            <a:r>
              <a:rPr lang="en-US" sz="1800" dirty="0" err="1">
                <a:ea typeface="Times" charset="0"/>
                <a:cs typeface="Times" charset="0"/>
              </a:rPr>
              <a:t>Rodrigues</a:t>
            </a:r>
            <a:r>
              <a:rPr lang="en-US" sz="1800" dirty="0">
                <a:ea typeface="Times" charset="0"/>
                <a:cs typeface="Times" charset="0"/>
              </a:rPr>
              <a:t> space.</a:t>
            </a:r>
          </a:p>
          <a:p>
            <a:r>
              <a:rPr lang="en-US" sz="1800" dirty="0">
                <a:ea typeface="Times" charset="0"/>
                <a:cs typeface="Times" charset="0"/>
              </a:rPr>
              <a:t>CSL boundaries have simple values, i.e. components are reciprocals of integers: </a:t>
            </a:r>
            <a:br>
              <a:rPr lang="en-US" sz="1800" dirty="0">
                <a:ea typeface="Times" charset="0"/>
                <a:cs typeface="Times" charset="0"/>
              </a:rPr>
            </a:br>
            <a:r>
              <a:rPr lang="en-US" sz="1800" dirty="0">
                <a:ea typeface="Times" charset="0"/>
                <a:cs typeface="Times" charset="0"/>
              </a:rPr>
              <a:t>e.g., twin in </a:t>
            </a:r>
            <a:r>
              <a:rPr lang="en-US" sz="1800" dirty="0" err="1">
                <a:ea typeface="Times" charset="0"/>
                <a:cs typeface="Times" charset="0"/>
              </a:rPr>
              <a:t>fcc</a:t>
            </a:r>
            <a:r>
              <a:rPr lang="en-US" sz="1800" dirty="0">
                <a:ea typeface="Times" charset="0"/>
                <a:cs typeface="Times" charset="0"/>
              </a:rPr>
              <a:t> = (1/3,1/3,1/3) </a:t>
            </a:r>
            <a:r>
              <a:rPr lang="en-US" sz="1800" dirty="0">
                <a:ea typeface="Times" charset="0"/>
                <a:cs typeface="Times" charset="0"/>
                <a:sym typeface="Symbol" charset="2"/>
              </a:rPr>
              <a:t> 60° &lt;111&gt;  </a:t>
            </a:r>
            <a:r>
              <a:rPr lang="en-US" sz="1800" dirty="0">
                <a:latin typeface="Symbol" charset="2"/>
                <a:ea typeface="Times" charset="0"/>
                <a:cs typeface="Times" charset="0"/>
                <a:sym typeface="Symbol" charset="2"/>
              </a:rPr>
              <a:t></a:t>
            </a:r>
            <a:r>
              <a:rPr lang="en-US" sz="1800" dirty="0">
                <a:ea typeface="Times" charset="0"/>
                <a:cs typeface="Times" charset="0"/>
                <a:sym typeface="Symbol" charset="2"/>
              </a:rPr>
              <a:t>3.  </a:t>
            </a:r>
            <a:br>
              <a:rPr lang="en-US" sz="1800" dirty="0">
                <a:ea typeface="Times" charset="0"/>
                <a:cs typeface="Times" charset="0"/>
                <a:sym typeface="Symbol" charset="2"/>
              </a:rPr>
            </a:br>
            <a:r>
              <a:rPr lang="en-US" sz="1800" dirty="0">
                <a:ea typeface="Times" charset="0"/>
                <a:cs typeface="Times" charset="0"/>
                <a:sym typeface="Symbol" charset="2"/>
              </a:rPr>
              <a:t>The “sigma number” is the reciprocal of the fraction of common (coincident) sites between the lattices of the two grains.</a:t>
            </a:r>
            <a:endParaRPr lang="en-US" sz="1800" dirty="0">
              <a:ea typeface="Times" charset="0"/>
              <a:cs typeface="Times" charset="0"/>
            </a:endParaRPr>
          </a:p>
          <a:p>
            <a:r>
              <a:rPr lang="en-US" sz="1800" dirty="0">
                <a:ea typeface="Times" charset="0"/>
                <a:cs typeface="Times" charset="0"/>
              </a:rPr>
              <a:t>RF space is also useful for texture representation.</a:t>
            </a:r>
          </a:p>
          <a:p>
            <a:r>
              <a:rPr lang="en-US" sz="1800" dirty="0">
                <a:ea typeface="Times" charset="0"/>
                <a:cs typeface="Times" charset="0"/>
              </a:rPr>
              <a:t>CSL theory of grain boundaries will be explained in a later lecture: for now, think of a CSL type as a particular (mathematically singular) misorientation for which good atomic fit may be expected (and therefore special properties).  A list of values for CSL types up to </a:t>
            </a:r>
            <a:r>
              <a:rPr lang="en-US" sz="1800" dirty="0" err="1">
                <a:latin typeface="Symbol" charset="2"/>
                <a:ea typeface="Times" charset="0"/>
                <a:cs typeface="Times" charset="0"/>
                <a:sym typeface="Symbol" charset="2"/>
              </a:rPr>
              <a:t></a:t>
            </a:r>
            <a:r>
              <a:rPr lang="en-US" sz="1800" dirty="0">
                <a:ea typeface="Times" charset="0"/>
                <a:cs typeface="Times" charset="0"/>
              </a:rPr>
              <a:t>=29 is provided in the supplemental slides.</a:t>
            </a:r>
          </a:p>
          <a:p>
            <a:r>
              <a:rPr lang="en-US" sz="1800" dirty="0">
                <a:ea typeface="Times" charset="0"/>
                <a:cs typeface="Times" charset="0"/>
              </a:rPr>
              <a:t>How does one compute how near a GB is to a CSL boundary type?  The answer is to first make sure that both are in the same FZ, then compute the misorientation between them, in exactly the same way as for a pair of orientations. This is described in more detail in the lecture on </a:t>
            </a:r>
            <a:r>
              <a:rPr lang="en-US" sz="1800" dirty="0" err="1">
                <a:ea typeface="Times" charset="0"/>
                <a:cs typeface="Times" charset="0"/>
              </a:rPr>
              <a:t>CSLs</a:t>
            </a:r>
            <a:r>
              <a:rPr lang="en-US" sz="1800" dirty="0">
                <a:ea typeface="Times" charset="0"/>
                <a:cs typeface="Times" charset="0"/>
              </a:rPr>
              <a:t>.</a:t>
            </a:r>
            <a:endParaRPr lang="en-US" sz="18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Slide Number Placeholder 5"/>
          <p:cNvSpPr>
            <a:spLocks noGrp="1"/>
          </p:cNvSpPr>
          <p:nvPr>
            <p:ph type="sldNum" sz="quarter" idx="12"/>
          </p:nvPr>
        </p:nvSpPr>
        <p:spPr>
          <a:noFill/>
        </p:spPr>
        <p:txBody>
          <a:bodyPr/>
          <a:lstStyle/>
          <a:p>
            <a:fld id="{649A3115-5A25-A449-B92B-A17C02A22E41}" type="slidenum">
              <a:rPr lang="en-US" smtClean="0"/>
              <a:pPr/>
              <a:t>59</a:t>
            </a:fld>
            <a:endParaRPr lang="en-US"/>
          </a:p>
        </p:txBody>
      </p:sp>
      <p:sp>
        <p:nvSpPr>
          <p:cNvPr id="28677" name="Rectangle 2"/>
          <p:cNvSpPr>
            <a:spLocks noGrp="1" noChangeArrowheads="1"/>
          </p:cNvSpPr>
          <p:nvPr>
            <p:ph type="title"/>
          </p:nvPr>
        </p:nvSpPr>
        <p:spPr/>
        <p:txBody>
          <a:bodyPr/>
          <a:lstStyle/>
          <a:p>
            <a:r>
              <a:rPr lang="en-US" sz="4000"/>
              <a:t>Examples of symmetry operators in various parameterizations</a:t>
            </a:r>
            <a:endParaRPr lang="en-US"/>
          </a:p>
        </p:txBody>
      </p:sp>
      <p:sp>
        <p:nvSpPr>
          <p:cNvPr id="28678" name="Rectangle 3"/>
          <p:cNvSpPr>
            <a:spLocks noGrp="1" noChangeArrowheads="1"/>
          </p:cNvSpPr>
          <p:nvPr>
            <p:ph type="body" idx="1"/>
          </p:nvPr>
        </p:nvSpPr>
        <p:spPr>
          <a:xfrm>
            <a:off x="685800" y="1447800"/>
            <a:ext cx="3048000" cy="4114800"/>
          </a:xfrm>
        </p:spPr>
        <p:txBody>
          <a:bodyPr/>
          <a:lstStyle/>
          <a:p>
            <a:pPr>
              <a:lnSpc>
                <a:spcPct val="90000"/>
              </a:lnSpc>
            </a:pPr>
            <a:r>
              <a:rPr lang="en-US" dirty="0" err="1"/>
              <a:t>Diad</a:t>
            </a:r>
            <a:r>
              <a:rPr lang="en-US" dirty="0"/>
              <a:t> on </a:t>
            </a:r>
            <a:r>
              <a:rPr lang="en-US" dirty="0" err="1"/>
              <a:t>z</a:t>
            </a:r>
            <a:br>
              <a:rPr lang="en-US" dirty="0"/>
            </a:br>
            <a:r>
              <a:rPr lang="en-US" dirty="0">
                <a:ea typeface="Times" charset="0"/>
                <a:cs typeface="Times" charset="0"/>
              </a:rPr>
              <a:t>or </a:t>
            </a:r>
            <a:r>
              <a:rPr lang="en-US" i="1" dirty="0">
                <a:latin typeface="Times New Roman"/>
                <a:ea typeface="Times" charset="0"/>
                <a:cs typeface="Times New Roman"/>
              </a:rPr>
              <a:t>C</a:t>
            </a:r>
            <a:r>
              <a:rPr lang="en-US" i="1" baseline="-25000" dirty="0">
                <a:latin typeface="Times New Roman"/>
                <a:ea typeface="Times" charset="0"/>
                <a:cs typeface="Times New Roman"/>
              </a:rPr>
              <a:t>2z</a:t>
            </a:r>
            <a:r>
              <a:rPr lang="en-US" dirty="0">
                <a:ea typeface="Times" charset="0"/>
                <a:cs typeface="Times" charset="0"/>
              </a:rPr>
              <a:t>, or </a:t>
            </a:r>
            <a:r>
              <a:rPr lang="en-US" i="1" dirty="0">
                <a:latin typeface="Times New Roman"/>
                <a:ea typeface="Times" charset="0"/>
                <a:cs typeface="Times New Roman"/>
              </a:rPr>
              <a:t>L</a:t>
            </a:r>
            <a:r>
              <a:rPr lang="en-US" i="1" baseline="-25000" dirty="0">
                <a:latin typeface="Times New Roman"/>
                <a:ea typeface="Times" charset="0"/>
                <a:cs typeface="Times New Roman"/>
              </a:rPr>
              <a:t>001</a:t>
            </a:r>
            <a:r>
              <a:rPr lang="en-US" i="1" baseline="30000" dirty="0">
                <a:latin typeface="Times New Roman"/>
                <a:ea typeface="Times" charset="0"/>
                <a:cs typeface="Times New Roman"/>
              </a:rPr>
              <a:t>2</a:t>
            </a:r>
            <a:r>
              <a:rPr lang="en-US" dirty="0">
                <a:ea typeface="Times" charset="0"/>
                <a:cs typeface="Times" charset="0"/>
              </a:rPr>
              <a:t>: </a:t>
            </a:r>
            <a:endParaRPr lang="en-US" dirty="0"/>
          </a:p>
          <a:p>
            <a:pPr>
              <a:lnSpc>
                <a:spcPct val="90000"/>
              </a:lnSpc>
            </a:pPr>
            <a:endParaRPr lang="en-US" dirty="0"/>
          </a:p>
          <a:p>
            <a:pPr>
              <a:lnSpc>
                <a:spcPct val="90000"/>
              </a:lnSpc>
            </a:pPr>
            <a:r>
              <a:rPr lang="en-US" dirty="0">
                <a:ea typeface="Times" charset="0"/>
                <a:cs typeface="Times" charset="0"/>
              </a:rPr>
              <a:t>Triad about [111], or </a:t>
            </a:r>
            <a:br>
              <a:rPr lang="en-US" dirty="0">
                <a:ea typeface="Times" charset="0"/>
                <a:cs typeface="Times" charset="0"/>
              </a:rPr>
            </a:br>
            <a:r>
              <a:rPr lang="en-US" dirty="0">
                <a:ea typeface="Times" charset="0"/>
                <a:cs typeface="Times" charset="0"/>
              </a:rPr>
              <a:t>120°-&lt;111&gt;, or, </a:t>
            </a:r>
            <a:r>
              <a:rPr lang="en-US" i="1" dirty="0">
                <a:latin typeface="Times New Roman"/>
                <a:ea typeface="Times" charset="0"/>
                <a:cs typeface="Times New Roman"/>
              </a:rPr>
              <a:t>L</a:t>
            </a:r>
            <a:r>
              <a:rPr lang="en-US" baseline="-25000" dirty="0">
                <a:latin typeface="Times New Roman"/>
                <a:ea typeface="Times" charset="0"/>
                <a:cs typeface="Times New Roman"/>
              </a:rPr>
              <a:t>111</a:t>
            </a:r>
            <a:r>
              <a:rPr lang="en-US" baseline="30000" dirty="0">
                <a:latin typeface="Times New Roman"/>
                <a:ea typeface="Times" charset="0"/>
                <a:cs typeface="Times New Roman"/>
              </a:rPr>
              <a:t>3</a:t>
            </a:r>
            <a:r>
              <a:rPr lang="en-US" dirty="0">
                <a:ea typeface="Times" charset="0"/>
                <a:cs typeface="Times" charset="0"/>
              </a:rPr>
              <a:t>:</a:t>
            </a:r>
            <a:endParaRPr lang="en-US" baseline="30000" dirty="0">
              <a:ea typeface="Times" charset="0"/>
              <a:cs typeface="Times" charset="0"/>
            </a:endParaRPr>
          </a:p>
        </p:txBody>
      </p:sp>
      <p:graphicFrame>
        <p:nvGraphicFramePr>
          <p:cNvPr id="28674" name="Object 2"/>
          <p:cNvGraphicFramePr>
            <a:graphicFrameLocks noChangeAspect="1"/>
          </p:cNvGraphicFramePr>
          <p:nvPr/>
        </p:nvGraphicFramePr>
        <p:xfrm>
          <a:off x="3562350" y="3852863"/>
          <a:ext cx="5124450" cy="1470025"/>
        </p:xfrm>
        <a:graphic>
          <a:graphicData uri="http://schemas.openxmlformats.org/presentationml/2006/ole">
            <mc:AlternateContent xmlns:mc="http://schemas.openxmlformats.org/markup-compatibility/2006">
              <mc:Choice xmlns:v="urn:schemas-microsoft-com:vml" Requires="v">
                <p:oleObj name="Equation" r:id="rId3" imgW="1993900" imgH="571500" progId="Equation.3">
                  <p:embed/>
                </p:oleObj>
              </mc:Choice>
              <mc:Fallback>
                <p:oleObj name="Equation" r:id="rId3" imgW="1993900" imgH="5715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2350" y="3852863"/>
                        <a:ext cx="5124450" cy="1470025"/>
                      </a:xfrm>
                      <a:prstGeom prst="rect">
                        <a:avLst/>
                      </a:prstGeom>
                      <a:solidFill>
                        <a:srgbClr val="FFFDC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675" name="Object 3"/>
          <p:cNvGraphicFramePr>
            <a:graphicFrameLocks noChangeAspect="1"/>
          </p:cNvGraphicFramePr>
          <p:nvPr/>
        </p:nvGraphicFramePr>
        <p:xfrm>
          <a:off x="3475038" y="1611313"/>
          <a:ext cx="4906962" cy="1284287"/>
        </p:xfrm>
        <a:graphic>
          <a:graphicData uri="http://schemas.openxmlformats.org/presentationml/2006/ole">
            <mc:AlternateContent xmlns:mc="http://schemas.openxmlformats.org/markup-compatibility/2006">
              <mc:Choice xmlns:v="urn:schemas-microsoft-com:vml" Requires="v">
                <p:oleObj name="Equation" r:id="rId5" imgW="2527300" imgH="660400" progId="Equation.3">
                  <p:embed/>
                </p:oleObj>
              </mc:Choice>
              <mc:Fallback>
                <p:oleObj name="Equation" r:id="rId5" imgW="2527300" imgH="660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5038" y="1611313"/>
                        <a:ext cx="4906962" cy="1284287"/>
                      </a:xfrm>
                      <a:prstGeom prst="rect">
                        <a:avLst/>
                      </a:prstGeom>
                      <a:solidFill>
                        <a:srgbClr val="FFFDC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8679" name="Text Box 8"/>
          <p:cNvSpPr txBox="1">
            <a:spLocks noChangeArrowheads="1"/>
          </p:cNvSpPr>
          <p:nvPr/>
        </p:nvSpPr>
        <p:spPr bwMode="auto">
          <a:xfrm>
            <a:off x="838200" y="5703888"/>
            <a:ext cx="7848600" cy="830997"/>
          </a:xfrm>
          <a:prstGeom prst="rect">
            <a:avLst/>
          </a:prstGeom>
          <a:noFill/>
          <a:ln w="9525">
            <a:noFill/>
            <a:miter lim="800000"/>
            <a:headEnd/>
            <a:tailEnd/>
          </a:ln>
        </p:spPr>
        <p:txBody>
          <a:bodyPr wrap="square">
            <a:prstTxWarp prst="textNoShape">
              <a:avLst/>
            </a:prstTxWarp>
            <a:spAutoFit/>
          </a:bodyPr>
          <a:lstStyle/>
          <a:p>
            <a:r>
              <a:rPr lang="en-US" dirty="0"/>
              <a:t>Note how infinity is a common value in the Rodrigues vectors that describe 180° rotations (2-fold </a:t>
            </a:r>
            <a:r>
              <a:rPr lang="en-US" dirty="0" err="1"/>
              <a:t>diad</a:t>
            </a:r>
            <a:r>
              <a:rPr lang="en-US" dirty="0"/>
              <a:t> axes).  This makes Rodrigues vectors awkward to use from a numerical perspective and is one reason why (unit) quaternions are used.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1236078F-2281-4241-BB96-3333EBFDED83}" type="slidenum">
              <a:rPr lang="en-US" smtClean="0"/>
              <a:pPr/>
              <a:t>6</a:t>
            </a:fld>
            <a:endParaRPr lang="en-US"/>
          </a:p>
        </p:txBody>
      </p:sp>
      <p:sp>
        <p:nvSpPr>
          <p:cNvPr id="21507" name="Rectangle 2"/>
          <p:cNvSpPr>
            <a:spLocks noGrp="1" noChangeArrowheads="1"/>
          </p:cNvSpPr>
          <p:nvPr>
            <p:ph type="title"/>
          </p:nvPr>
        </p:nvSpPr>
        <p:spPr/>
        <p:txBody>
          <a:bodyPr/>
          <a:lstStyle/>
          <a:p>
            <a:r>
              <a:rPr lang="en-US">
                <a:ea typeface="ＭＳ Ｐゴシック" charset="-128"/>
                <a:cs typeface="ＭＳ Ｐゴシック" charset="-128"/>
              </a:rPr>
              <a:t>Misorientation</a:t>
            </a:r>
          </a:p>
        </p:txBody>
      </p:sp>
      <p:sp>
        <p:nvSpPr>
          <p:cNvPr id="21508" name="Rectangle 3"/>
          <p:cNvSpPr>
            <a:spLocks noGrp="1" noChangeArrowheads="1"/>
          </p:cNvSpPr>
          <p:nvPr>
            <p:ph type="body" idx="1"/>
          </p:nvPr>
        </p:nvSpPr>
        <p:spPr>
          <a:xfrm>
            <a:off x="685800" y="1143000"/>
            <a:ext cx="7848600" cy="3200400"/>
          </a:xfrm>
        </p:spPr>
        <p:txBody>
          <a:bodyPr/>
          <a:lstStyle/>
          <a:p>
            <a:pPr>
              <a:lnSpc>
                <a:spcPct val="90000"/>
              </a:lnSpc>
            </a:pPr>
            <a:r>
              <a:rPr lang="en-US" sz="2400" dirty="0">
                <a:ea typeface="ＭＳ Ｐゴシック" charset="-128"/>
                <a:cs typeface="ＭＳ Ｐゴシック" charset="-128"/>
              </a:rPr>
              <a:t>Definition of misorientation</a:t>
            </a:r>
            <a:r>
              <a:rPr lang="en-US" sz="2400" baseline="30000" dirty="0">
                <a:ea typeface="ＭＳ Ｐゴシック" charset="-128"/>
                <a:cs typeface="ＭＳ Ｐゴシック" charset="-128"/>
              </a:rPr>
              <a:t>†</a:t>
            </a:r>
            <a:r>
              <a:rPr lang="en-US" sz="2400" dirty="0">
                <a:ea typeface="ＭＳ Ｐゴシック" charset="-128"/>
                <a:cs typeface="ＭＳ Ｐゴシック" charset="-128"/>
              </a:rPr>
              <a:t>: </a:t>
            </a:r>
            <a:r>
              <a:rPr lang="en-US" sz="2400" dirty="0">
                <a:solidFill>
                  <a:srgbClr val="1301AB"/>
                </a:solidFill>
                <a:ea typeface="ＭＳ Ｐゴシック" charset="-128"/>
                <a:cs typeface="ＭＳ Ｐゴシック" charset="-128"/>
              </a:rPr>
              <a:t>given two orientations (grains, crystals), the misorientation is the </a:t>
            </a:r>
            <a:r>
              <a:rPr lang="en-US" sz="2400" dirty="0">
                <a:solidFill>
                  <a:srgbClr val="1301AB"/>
                </a:solidFill>
              </a:rPr>
              <a:t>transform</a:t>
            </a:r>
            <a:r>
              <a:rPr lang="en-US" sz="2400" dirty="0">
                <a:solidFill>
                  <a:srgbClr val="1301AB"/>
                </a:solidFill>
                <a:ea typeface="ＭＳ Ｐゴシック" charset="-128"/>
                <a:cs typeface="ＭＳ Ｐゴシック" charset="-128"/>
              </a:rPr>
              <a:t>ation required to transform tensor quantities (vectors, stress, strain) from one set of crystal axes to the other set [passive rotation].</a:t>
            </a:r>
          </a:p>
          <a:p>
            <a:pPr>
              <a:lnSpc>
                <a:spcPct val="90000"/>
              </a:lnSpc>
            </a:pPr>
            <a:r>
              <a:rPr lang="en-US" sz="2400" dirty="0">
                <a:solidFill>
                  <a:srgbClr val="FF0000"/>
                </a:solidFill>
                <a:ea typeface="ＭＳ Ｐゴシック" charset="-128"/>
                <a:cs typeface="ＭＳ Ｐゴシック" charset="-128"/>
              </a:rPr>
              <a:t>Alternate [active rotation*]: given two orientations (grains, crystals), the misorientation is the rotation required to rotate one set of crystal axes into coincidence with the other crystal (based on a fixed reference frame).</a:t>
            </a:r>
            <a:endParaRPr lang="en-US" sz="2400" dirty="0">
              <a:solidFill>
                <a:srgbClr val="1301AB"/>
              </a:solidFill>
              <a:ea typeface="ＭＳ Ｐゴシック" charset="-128"/>
              <a:cs typeface="ＭＳ Ｐゴシック" charset="-128"/>
            </a:endParaRPr>
          </a:p>
        </p:txBody>
      </p:sp>
      <p:sp>
        <p:nvSpPr>
          <p:cNvPr id="21509" name="Text Box 4"/>
          <p:cNvSpPr txBox="1">
            <a:spLocks noChangeArrowheads="1"/>
          </p:cNvSpPr>
          <p:nvPr/>
        </p:nvSpPr>
        <p:spPr bwMode="auto">
          <a:xfrm>
            <a:off x="746125" y="4648200"/>
            <a:ext cx="7559675" cy="2006600"/>
          </a:xfrm>
          <a:prstGeom prst="rect">
            <a:avLst/>
          </a:prstGeom>
          <a:noFill/>
          <a:ln w="9525">
            <a:noFill/>
            <a:miter lim="800000"/>
            <a:headEnd/>
            <a:tailEnd/>
          </a:ln>
        </p:spPr>
        <p:txBody>
          <a:bodyPr>
            <a:prstTxWarp prst="textNoShape">
              <a:avLst/>
            </a:prstTxWarp>
            <a:spAutoFit/>
          </a:bodyPr>
          <a:lstStyle/>
          <a:p>
            <a:r>
              <a:rPr lang="en-US" sz="1400"/>
              <a:t>* For the active rotation description, the natural choice of reference frame is the set of sample axes.  Expressing the misorientation in terms of sample axes, however, will mean that the associated misorientation axis is unrelated to directions in either crystal. In order for the misorientation axis to relate to crystal directions, one must adopt one of the crystals as the reference frame.  Confused?!  Study the slides and examples that follow!</a:t>
            </a:r>
          </a:p>
          <a:p>
            <a:r>
              <a:rPr lang="en-US" sz="1400"/>
              <a:t>† In some texts, the word </a:t>
            </a:r>
            <a:r>
              <a:rPr lang="en-US" sz="1400" i="1">
                <a:solidFill>
                  <a:srgbClr val="FF0000"/>
                </a:solidFill>
              </a:rPr>
              <a:t>d</a:t>
            </a:r>
            <a:r>
              <a:rPr lang="en-US" sz="1400" i="1"/>
              <a:t>isorientation </a:t>
            </a:r>
            <a:r>
              <a:rPr lang="en-US" sz="1400"/>
              <a:t>(as opposed to </a:t>
            </a:r>
            <a:r>
              <a:rPr lang="en-US" sz="1400" i="1">
                <a:solidFill>
                  <a:srgbClr val="FF0000"/>
                </a:solidFill>
              </a:rPr>
              <a:t>m</a:t>
            </a:r>
            <a:r>
              <a:rPr lang="en-US" sz="1400" i="1"/>
              <a:t>isorientation) </a:t>
            </a:r>
            <a:r>
              <a:rPr lang="en-US" sz="1400"/>
              <a:t>means the </a:t>
            </a:r>
            <a:r>
              <a:rPr lang="en-US" sz="1400" i="1"/>
              <a:t>smallest physically possible rotation </a:t>
            </a:r>
            <a:r>
              <a:rPr lang="en-US" sz="1400"/>
              <a:t>that will connect two orientations.  The idea that there is any choice of rotation angle arises because of crystal symmetry: by re-labeling axes (in either crystal), the net rotation changes.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5"/>
          <p:cNvSpPr>
            <a:spLocks noGrp="1"/>
          </p:cNvSpPr>
          <p:nvPr>
            <p:ph type="sldNum" sz="quarter" idx="12"/>
          </p:nvPr>
        </p:nvSpPr>
        <p:spPr>
          <a:noFill/>
        </p:spPr>
        <p:txBody>
          <a:bodyPr/>
          <a:lstStyle/>
          <a:p>
            <a:fld id="{A32D1403-CEF9-E84D-A22F-6DB7A5EA1797}" type="slidenum">
              <a:rPr lang="en-US" smtClean="0"/>
              <a:pPr/>
              <a:t>60</a:t>
            </a:fld>
            <a:endParaRPr lang="en-US"/>
          </a:p>
        </p:txBody>
      </p:sp>
      <p:sp>
        <p:nvSpPr>
          <p:cNvPr id="30724" name="Rectangle 2"/>
          <p:cNvSpPr>
            <a:spLocks noGrp="1" noChangeArrowheads="1"/>
          </p:cNvSpPr>
          <p:nvPr>
            <p:ph type="title"/>
          </p:nvPr>
        </p:nvSpPr>
        <p:spPr>
          <a:xfrm>
            <a:off x="685800" y="0"/>
            <a:ext cx="7772400" cy="914400"/>
          </a:xfrm>
        </p:spPr>
        <p:txBody>
          <a:bodyPr/>
          <a:lstStyle/>
          <a:p>
            <a:r>
              <a:rPr lang="en-US" sz="4000"/>
              <a:t>Cubic Crystal Symmetry Operators</a:t>
            </a:r>
            <a:endParaRPr lang="en-US"/>
          </a:p>
        </p:txBody>
      </p:sp>
      <p:graphicFrame>
        <p:nvGraphicFramePr>
          <p:cNvPr id="30722" name="Object 2"/>
          <p:cNvGraphicFramePr>
            <a:graphicFrameLocks noChangeAspect="1"/>
          </p:cNvGraphicFramePr>
          <p:nvPr/>
        </p:nvGraphicFramePr>
        <p:xfrm>
          <a:off x="573088" y="914400"/>
          <a:ext cx="7996237" cy="5375275"/>
        </p:xfrm>
        <a:graphic>
          <a:graphicData uri="http://schemas.openxmlformats.org/presentationml/2006/ole">
            <mc:AlternateContent xmlns:mc="http://schemas.openxmlformats.org/markup-compatibility/2006">
              <mc:Choice xmlns:v="urn:schemas-microsoft-com:vml" Requires="v">
                <p:oleObj name="Document" r:id="rId2" imgW="5626100" imgH="3327400" progId="Word.Document.8">
                  <p:embed/>
                </p:oleObj>
              </mc:Choice>
              <mc:Fallback>
                <p:oleObj name="Document" r:id="rId2" imgW="5626100" imgH="3327400" progId="Word.Documen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l="6709" r="5328"/>
                      <a:stretch>
                        <a:fillRect/>
                      </a:stretch>
                    </p:blipFill>
                    <p:spPr bwMode="auto">
                      <a:xfrm>
                        <a:off x="573088" y="914400"/>
                        <a:ext cx="7996237" cy="53752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0725" name="TextBox 4"/>
          <p:cNvSpPr txBox="1">
            <a:spLocks noChangeArrowheads="1"/>
          </p:cNvSpPr>
          <p:nvPr/>
        </p:nvSpPr>
        <p:spPr bwMode="auto">
          <a:xfrm>
            <a:off x="898525" y="6096000"/>
            <a:ext cx="7061549" cy="584776"/>
          </a:xfrm>
          <a:prstGeom prst="rect">
            <a:avLst/>
          </a:prstGeom>
          <a:noFill/>
          <a:ln w="9525">
            <a:noFill/>
            <a:miter lim="800000"/>
            <a:headEnd/>
            <a:tailEnd/>
          </a:ln>
        </p:spPr>
        <p:txBody>
          <a:bodyPr wrap="none">
            <a:prstTxWarp prst="textNoShape">
              <a:avLst/>
            </a:prstTxWarp>
            <a:spAutoFit/>
          </a:bodyPr>
          <a:lstStyle/>
          <a:p>
            <a:r>
              <a:rPr lang="en-US" dirty="0"/>
              <a:t>The numerical values of these symmetry operators can be found at:</a:t>
            </a:r>
            <a:br>
              <a:rPr lang="en-US" dirty="0"/>
            </a:br>
            <a:r>
              <a:rPr lang="en-US" dirty="0"/>
              <a:t>http://</a:t>
            </a:r>
            <a:r>
              <a:rPr lang="en-US" dirty="0" err="1"/>
              <a:t>pajarito.materials.cmu.edu</a:t>
            </a:r>
            <a:r>
              <a:rPr lang="en-US" dirty="0"/>
              <a:t>/</a:t>
            </a:r>
            <a:r>
              <a:rPr lang="en-US" dirty="0" err="1"/>
              <a:t>texture_subroutines</a:t>
            </a:r>
            <a:r>
              <a:rPr lang="en-US" dirty="0"/>
              <a:t>:  </a:t>
            </a:r>
            <a:r>
              <a:rPr lang="en-US" dirty="0" err="1"/>
              <a:t>quat.cubic.symm</a:t>
            </a:r>
            <a:r>
              <a:rPr lang="en-US" dirty="0"/>
              <a:t> etc.</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p>
            <a:fld id="{F6C05DFC-A9AC-8140-A15C-42020AD3E1F3}" type="slidenum">
              <a:rPr lang="en-US" smtClean="0"/>
              <a:pPr/>
              <a:t>61</a:t>
            </a:fld>
            <a:endParaRPr lang="en-US"/>
          </a:p>
        </p:txBody>
      </p:sp>
      <p:sp>
        <p:nvSpPr>
          <p:cNvPr id="31747" name="Rectangle 2"/>
          <p:cNvSpPr>
            <a:spLocks noGrp="1" noChangeArrowheads="1"/>
          </p:cNvSpPr>
          <p:nvPr>
            <p:ph type="title"/>
          </p:nvPr>
        </p:nvSpPr>
        <p:spPr/>
        <p:txBody>
          <a:bodyPr/>
          <a:lstStyle/>
          <a:p>
            <a:r>
              <a:rPr lang="en-US"/>
              <a:t>Symmetry in Rodrigues space</a:t>
            </a:r>
          </a:p>
        </p:txBody>
      </p:sp>
      <p:sp>
        <p:nvSpPr>
          <p:cNvPr id="31748" name="Rectangle 3"/>
          <p:cNvSpPr>
            <a:spLocks noGrp="1" noChangeArrowheads="1"/>
          </p:cNvSpPr>
          <p:nvPr>
            <p:ph type="body" idx="1"/>
          </p:nvPr>
        </p:nvSpPr>
        <p:spPr>
          <a:xfrm>
            <a:off x="685800" y="1447800"/>
            <a:ext cx="7772400" cy="4724400"/>
          </a:xfrm>
        </p:spPr>
        <p:txBody>
          <a:bodyPr/>
          <a:lstStyle/>
          <a:p>
            <a:r>
              <a:rPr lang="en-US" sz="2800" dirty="0"/>
              <a:t>Demonstration of symmetry elements as planes</a:t>
            </a:r>
          </a:p>
          <a:p>
            <a:r>
              <a:rPr lang="en-US" sz="2800" dirty="0"/>
              <a:t>Illustration of action of a symmetry element </a:t>
            </a:r>
            <a:br>
              <a:rPr lang="en-US" sz="2800" dirty="0"/>
            </a:br>
            <a:r>
              <a:rPr lang="en-US" sz="2800" dirty="0"/>
              <a:t>-90° about [100] which is the </a:t>
            </a:r>
            <a:r>
              <a:rPr lang="en-US" sz="2800" dirty="0" err="1"/>
              <a:t>Rodrigues</a:t>
            </a:r>
            <a:r>
              <a:rPr lang="en-US" sz="2800" dirty="0"/>
              <a:t> vector [-1,0,0].</a:t>
            </a:r>
          </a:p>
          <a:p>
            <a:r>
              <a:rPr lang="en-US" sz="2800" dirty="0"/>
              <a:t>Order of application of elements to active rotations.</a:t>
            </a:r>
          </a:p>
          <a:p>
            <a:r>
              <a:rPr lang="en-US" sz="2800" dirty="0"/>
              <a:t>In this case, it is useful to demonstrate that any vector on the plane </a:t>
            </a:r>
            <a:r>
              <a:rPr lang="en-US" sz="2800" dirty="0">
                <a:latin typeface="Symbol" charset="2"/>
                <a:sym typeface="Symbol" charset="2"/>
              </a:rPr>
              <a:t></a:t>
            </a:r>
            <a:r>
              <a:rPr lang="en-US" sz="2800" baseline="-25000" dirty="0"/>
              <a:t>1</a:t>
            </a:r>
            <a:r>
              <a:rPr lang="en-US" sz="2800" dirty="0"/>
              <a:t> = </a:t>
            </a:r>
            <a:r>
              <a:rPr lang="en-US" sz="2800" dirty="0">
                <a:latin typeface="Symbol" charset="2"/>
                <a:sym typeface="Symbol" charset="2"/>
              </a:rPr>
              <a:t>√</a:t>
            </a:r>
            <a:r>
              <a:rPr lang="en-US" sz="2800" dirty="0"/>
              <a:t>2-1 is mapped </a:t>
            </a:r>
            <a:br>
              <a:rPr lang="en-US" sz="2800" dirty="0"/>
            </a:br>
            <a:r>
              <a:rPr lang="en-US" sz="2800" dirty="0"/>
              <a:t>onto the plane </a:t>
            </a:r>
            <a:r>
              <a:rPr lang="en-US" sz="2800" dirty="0">
                <a:latin typeface="Symbol" charset="2"/>
                <a:sym typeface="Symbol" charset="2"/>
              </a:rPr>
              <a:t></a:t>
            </a:r>
            <a:r>
              <a:rPr lang="en-US" sz="2800" baseline="-25000" dirty="0"/>
              <a:t>1</a:t>
            </a:r>
            <a:r>
              <a:rPr lang="en-US" sz="2800" dirty="0"/>
              <a:t> = -1(</a:t>
            </a:r>
            <a:r>
              <a:rPr lang="en-US" sz="2800" dirty="0">
                <a:latin typeface="Symbol" charset="2"/>
                <a:sym typeface="Symbol" charset="2"/>
              </a:rPr>
              <a:t>√</a:t>
            </a:r>
            <a:r>
              <a:rPr lang="en-US" sz="2800" dirty="0"/>
              <a:t>2-1).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5"/>
          <p:cNvSpPr>
            <a:spLocks noGrp="1"/>
          </p:cNvSpPr>
          <p:nvPr>
            <p:ph type="sldNum" sz="quarter" idx="12"/>
          </p:nvPr>
        </p:nvSpPr>
        <p:spPr>
          <a:noFill/>
        </p:spPr>
        <p:txBody>
          <a:bodyPr/>
          <a:lstStyle/>
          <a:p>
            <a:fld id="{289EC692-F502-7640-8508-FC52559ADCF8}" type="slidenum">
              <a:rPr lang="en-US" smtClean="0"/>
              <a:pPr/>
              <a:t>62</a:t>
            </a:fld>
            <a:endParaRPr lang="en-US"/>
          </a:p>
        </p:txBody>
      </p:sp>
      <p:sp>
        <p:nvSpPr>
          <p:cNvPr id="32772" name="Rectangle 2"/>
          <p:cNvSpPr>
            <a:spLocks noGrp="1" noChangeArrowheads="1"/>
          </p:cNvSpPr>
          <p:nvPr>
            <p:ph type="title"/>
          </p:nvPr>
        </p:nvSpPr>
        <p:spPr/>
        <p:txBody>
          <a:bodyPr/>
          <a:lstStyle/>
          <a:p>
            <a:r>
              <a:rPr lang="en-US"/>
              <a:t>Example: 90° &lt;100&gt;</a:t>
            </a:r>
          </a:p>
        </p:txBody>
      </p:sp>
      <p:sp>
        <p:nvSpPr>
          <p:cNvPr id="32773" name="Rectangle 3"/>
          <p:cNvSpPr>
            <a:spLocks noGrp="1" noChangeArrowheads="1"/>
          </p:cNvSpPr>
          <p:nvPr>
            <p:ph type="body" idx="1"/>
          </p:nvPr>
        </p:nvSpPr>
        <p:spPr/>
        <p:txBody>
          <a:bodyPr/>
          <a:lstStyle/>
          <a:p>
            <a:r>
              <a:rPr lang="en-US" sz="2800" dirty="0"/>
              <a:t>Consider the vector [</a:t>
            </a:r>
            <a:r>
              <a:rPr lang="en-US" sz="2800" dirty="0">
                <a:latin typeface="Symbol" charset="2"/>
                <a:sym typeface="Symbol" charset="2"/>
              </a:rPr>
              <a:t>√</a:t>
            </a:r>
            <a:r>
              <a:rPr lang="en-US" sz="2800" dirty="0"/>
              <a:t>,</a:t>
            </a:r>
            <a:r>
              <a:rPr lang="en-US" sz="2800" dirty="0">
                <a:latin typeface="Symbol" charset="2"/>
                <a:sym typeface="Symbol" charset="2"/>
              </a:rPr>
              <a:t></a:t>
            </a:r>
            <a:r>
              <a:rPr lang="en-US" sz="2800" baseline="-25000" dirty="0"/>
              <a:t>2</a:t>
            </a:r>
            <a:r>
              <a:rPr lang="en-US" sz="2800" dirty="0"/>
              <a:t>,</a:t>
            </a:r>
            <a:r>
              <a:rPr lang="en-US" sz="2800" dirty="0">
                <a:latin typeface="Symbol" charset="2"/>
                <a:sym typeface="Symbol" charset="2"/>
              </a:rPr>
              <a:t></a:t>
            </a:r>
            <a:r>
              <a:rPr lang="en-US" sz="2800" baseline="-25000" dirty="0"/>
              <a:t>3</a:t>
            </a:r>
            <a:r>
              <a:rPr lang="en-US" sz="2800" dirty="0"/>
              <a:t>] acted on by the operator [-1,0,0], i.e. -90° about [100]:</a:t>
            </a:r>
            <a:br>
              <a:rPr lang="en-US" sz="2800" dirty="0"/>
            </a:br>
            <a:r>
              <a:rPr lang="en-US" sz="2400" dirty="0"/>
              <a:t> </a:t>
            </a:r>
            <a:r>
              <a:rPr lang="en-US" sz="2800" b="1" dirty="0" err="1">
                <a:latin typeface="Symbol" charset="2"/>
                <a:ea typeface="Times" charset="0"/>
                <a:cs typeface="Times" charset="0"/>
              </a:rPr>
              <a:t>r</a:t>
            </a:r>
            <a:r>
              <a:rPr lang="en-US" sz="2800" baseline="-25000" dirty="0" err="1">
                <a:ea typeface="Times" charset="0"/>
                <a:cs typeface="Times" charset="0"/>
              </a:rPr>
              <a:t>C</a:t>
            </a:r>
            <a:r>
              <a:rPr lang="en-US" sz="2800" dirty="0">
                <a:ea typeface="Times" charset="0"/>
                <a:cs typeface="Times" charset="0"/>
              </a:rPr>
              <a:t> = (</a:t>
            </a:r>
            <a:r>
              <a:rPr lang="en-US" sz="2800" b="1" dirty="0" err="1">
                <a:latin typeface="Symbol" charset="2"/>
                <a:ea typeface="Times" charset="0"/>
                <a:cs typeface="Times" charset="0"/>
              </a:rPr>
              <a:t>r</a:t>
            </a:r>
            <a:r>
              <a:rPr lang="en-US" sz="2800" baseline="-25000" dirty="0" err="1">
                <a:ea typeface="Times" charset="0"/>
                <a:cs typeface="Times" charset="0"/>
              </a:rPr>
              <a:t>A</a:t>
            </a:r>
            <a:r>
              <a:rPr lang="en-US" sz="2800" dirty="0">
                <a:ea typeface="Times" charset="0"/>
                <a:cs typeface="Times" charset="0"/>
              </a:rPr>
              <a:t>, </a:t>
            </a:r>
            <a:r>
              <a:rPr lang="en-US" sz="2800" b="1" dirty="0" err="1">
                <a:latin typeface="Symbol" charset="2"/>
                <a:ea typeface="Times" charset="0"/>
                <a:cs typeface="Times" charset="0"/>
              </a:rPr>
              <a:t>r</a:t>
            </a:r>
            <a:r>
              <a:rPr lang="en-US" sz="2800" baseline="-25000" dirty="0" err="1">
                <a:ea typeface="Times" charset="0"/>
                <a:cs typeface="Times" charset="0"/>
              </a:rPr>
              <a:t>B</a:t>
            </a:r>
            <a:r>
              <a:rPr lang="en-US" sz="2800" dirty="0">
                <a:ea typeface="Times" charset="0"/>
                <a:cs typeface="Times" charset="0"/>
              </a:rPr>
              <a:t>) = {</a:t>
            </a:r>
            <a:r>
              <a:rPr lang="en-US" sz="2800" b="1" dirty="0" err="1">
                <a:latin typeface="Symbol" charset="2"/>
                <a:ea typeface="Times" charset="0"/>
                <a:cs typeface="Times" charset="0"/>
              </a:rPr>
              <a:t>r</a:t>
            </a:r>
            <a:r>
              <a:rPr lang="en-US" sz="2800" baseline="-25000" dirty="0" err="1">
                <a:ea typeface="Times" charset="0"/>
                <a:cs typeface="Times" charset="0"/>
              </a:rPr>
              <a:t>A</a:t>
            </a:r>
            <a:r>
              <a:rPr lang="en-US" sz="2800" dirty="0">
                <a:ea typeface="Times" charset="0"/>
                <a:cs typeface="Times" charset="0"/>
              </a:rPr>
              <a:t> + </a:t>
            </a:r>
            <a:r>
              <a:rPr lang="en-US" sz="2800" b="1" dirty="0" err="1">
                <a:latin typeface="Symbol" charset="2"/>
                <a:ea typeface="Times" charset="0"/>
                <a:cs typeface="Times" charset="0"/>
              </a:rPr>
              <a:t>r</a:t>
            </a:r>
            <a:r>
              <a:rPr lang="en-US" sz="2800" baseline="-25000" dirty="0" err="1">
                <a:ea typeface="Times" charset="0"/>
                <a:cs typeface="Times" charset="0"/>
              </a:rPr>
              <a:t>B</a:t>
            </a:r>
            <a:r>
              <a:rPr lang="en-US" sz="2800" dirty="0">
                <a:ea typeface="Times" charset="0"/>
                <a:cs typeface="Times" charset="0"/>
              </a:rPr>
              <a:t> - </a:t>
            </a:r>
            <a:r>
              <a:rPr lang="en-US" sz="2800" b="1" dirty="0" err="1">
                <a:latin typeface="Symbol" charset="2"/>
                <a:ea typeface="Times" charset="0"/>
                <a:cs typeface="Times" charset="0"/>
              </a:rPr>
              <a:t>r</a:t>
            </a:r>
            <a:r>
              <a:rPr lang="en-US" sz="2800" baseline="-25000" dirty="0" err="1">
                <a:ea typeface="Times" charset="0"/>
                <a:cs typeface="Times" charset="0"/>
              </a:rPr>
              <a:t>A</a:t>
            </a:r>
            <a:r>
              <a:rPr lang="en-US" sz="2800" dirty="0">
                <a:ea typeface="Times" charset="0"/>
                <a:cs typeface="Times" charset="0"/>
              </a:rPr>
              <a:t> </a:t>
            </a:r>
            <a:r>
              <a:rPr lang="en-US" sz="2800" dirty="0" err="1">
                <a:ea typeface="Times" charset="0"/>
                <a:cs typeface="Times" charset="0"/>
              </a:rPr>
              <a:t>x</a:t>
            </a:r>
            <a:r>
              <a:rPr lang="en-US" sz="2800" dirty="0">
                <a:ea typeface="Times" charset="0"/>
                <a:cs typeface="Times" charset="0"/>
              </a:rPr>
              <a:t> </a:t>
            </a:r>
            <a:r>
              <a:rPr lang="en-US" sz="2800" b="1" dirty="0">
                <a:latin typeface="Symbol" charset="2"/>
                <a:ea typeface="Times" charset="0"/>
                <a:cs typeface="Times" charset="0"/>
              </a:rPr>
              <a:t>r</a:t>
            </a:r>
            <a:r>
              <a:rPr lang="en-US" sz="2800" baseline="-25000" dirty="0">
                <a:ea typeface="Times" charset="0"/>
                <a:cs typeface="Times" charset="0"/>
              </a:rPr>
              <a:t>B</a:t>
            </a:r>
            <a:r>
              <a:rPr lang="en-US" sz="2800" dirty="0">
                <a:ea typeface="Times" charset="0"/>
                <a:cs typeface="Times" charset="0"/>
              </a:rPr>
              <a:t>}/{1 - </a:t>
            </a:r>
            <a:r>
              <a:rPr lang="en-US" sz="2800" b="1" dirty="0" err="1">
                <a:latin typeface="Symbol" charset="2"/>
                <a:ea typeface="Times" charset="0"/>
                <a:cs typeface="Times" charset="0"/>
              </a:rPr>
              <a:t>r</a:t>
            </a:r>
            <a:r>
              <a:rPr lang="en-US" sz="2800" baseline="-25000" dirty="0" err="1">
                <a:ea typeface="Times" charset="0"/>
                <a:cs typeface="Times" charset="0"/>
              </a:rPr>
              <a:t>A</a:t>
            </a:r>
            <a:r>
              <a:rPr lang="en-US" sz="2800" dirty="0" err="1">
                <a:ea typeface="Times" charset="0"/>
                <a:cs typeface="Times" charset="0"/>
              </a:rPr>
              <a:t>•</a:t>
            </a:r>
            <a:r>
              <a:rPr lang="en-US" sz="2800" b="1" dirty="0" err="1">
                <a:latin typeface="Symbol" charset="2"/>
                <a:ea typeface="Times" charset="0"/>
                <a:cs typeface="Times" charset="0"/>
              </a:rPr>
              <a:t>r</a:t>
            </a:r>
            <a:r>
              <a:rPr lang="en-US" sz="2800" baseline="-25000" dirty="0" err="1">
                <a:ea typeface="Times" charset="0"/>
                <a:cs typeface="Times" charset="0"/>
              </a:rPr>
              <a:t>B</a:t>
            </a:r>
            <a:r>
              <a:rPr lang="en-US" sz="2800" dirty="0">
                <a:ea typeface="Times" charset="0"/>
                <a:cs typeface="Times" charset="0"/>
              </a:rPr>
              <a:t>}</a:t>
            </a:r>
            <a:endParaRPr lang="en-US" sz="2800" dirty="0"/>
          </a:p>
          <a:p>
            <a:endParaRPr lang="en-US" dirty="0"/>
          </a:p>
        </p:txBody>
      </p:sp>
      <p:graphicFrame>
        <p:nvGraphicFramePr>
          <p:cNvPr id="32770" name="Object 2"/>
          <p:cNvGraphicFramePr>
            <a:graphicFrameLocks noChangeAspect="1"/>
          </p:cNvGraphicFramePr>
          <p:nvPr/>
        </p:nvGraphicFramePr>
        <p:xfrm>
          <a:off x="1447800" y="3200400"/>
          <a:ext cx="7165975" cy="2603500"/>
        </p:xfrm>
        <a:graphic>
          <a:graphicData uri="http://schemas.openxmlformats.org/presentationml/2006/ole">
            <mc:AlternateContent xmlns:mc="http://schemas.openxmlformats.org/markup-compatibility/2006">
              <mc:Choice xmlns:v="urn:schemas-microsoft-com:vml" Requires="v">
                <p:oleObj name="Equation" r:id="rId2" imgW="4229100" imgH="1536700" progId="Equation.3">
                  <p:embed/>
                </p:oleObj>
              </mc:Choice>
              <mc:Fallback>
                <p:oleObj name="Equation" r:id="rId2" imgW="4229100" imgH="15367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200400"/>
                        <a:ext cx="7165975" cy="2603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2774" name="Line 5"/>
          <p:cNvSpPr>
            <a:spLocks noChangeShapeType="1"/>
          </p:cNvSpPr>
          <p:nvPr/>
        </p:nvSpPr>
        <p:spPr bwMode="auto">
          <a:xfrm>
            <a:off x="5562600" y="3581400"/>
            <a:ext cx="1295400" cy="609600"/>
          </a:xfrm>
          <a:prstGeom prst="line">
            <a:avLst/>
          </a:prstGeom>
          <a:noFill/>
          <a:ln w="38100">
            <a:solidFill>
              <a:srgbClr val="FF0000"/>
            </a:solidFill>
            <a:round/>
            <a:headEnd type="triangle" w="med" len="med"/>
            <a:tailEnd/>
          </a:ln>
        </p:spPr>
        <p:txBody>
          <a:bodyPr wrap="none" anchor="ctr">
            <a:prstTxWarp prst="textNoShape">
              <a:avLst/>
            </a:prstTxWarp>
          </a:bodyPr>
          <a:lstStyle/>
          <a:p>
            <a:endParaRPr lang="en-US"/>
          </a:p>
        </p:txBody>
      </p:sp>
      <p:sp>
        <p:nvSpPr>
          <p:cNvPr id="32775" name="Text Box 6"/>
          <p:cNvSpPr txBox="1">
            <a:spLocks noChangeArrowheads="1"/>
          </p:cNvSpPr>
          <p:nvPr/>
        </p:nvSpPr>
        <p:spPr bwMode="auto">
          <a:xfrm>
            <a:off x="6858000" y="4017963"/>
            <a:ext cx="2165350" cy="822325"/>
          </a:xfrm>
          <a:prstGeom prst="rect">
            <a:avLst/>
          </a:prstGeom>
          <a:noFill/>
          <a:ln w="9525">
            <a:noFill/>
            <a:miter lim="800000"/>
            <a:headEnd/>
            <a:tailEnd/>
          </a:ln>
        </p:spPr>
        <p:txBody>
          <a:bodyPr wrap="none">
            <a:prstTxWarp prst="textNoShape">
              <a:avLst/>
            </a:prstTxWarp>
            <a:spAutoFit/>
          </a:bodyPr>
          <a:lstStyle/>
          <a:p>
            <a:r>
              <a:rPr lang="en-US" sz="2400">
                <a:solidFill>
                  <a:srgbClr val="FF0000"/>
                </a:solidFill>
              </a:rPr>
              <a:t>Cross product </a:t>
            </a:r>
            <a:br>
              <a:rPr lang="en-US" sz="2400">
                <a:solidFill>
                  <a:srgbClr val="FF0000"/>
                </a:solidFill>
              </a:rPr>
            </a:br>
            <a:r>
              <a:rPr lang="en-US" sz="2400">
                <a:solidFill>
                  <a:srgbClr val="FF0000"/>
                </a:solidFill>
              </a:rPr>
              <a:t>term</a:t>
            </a:r>
          </a:p>
        </p:txBody>
      </p:sp>
      <p:sp>
        <p:nvSpPr>
          <p:cNvPr id="32776" name="Line 7"/>
          <p:cNvSpPr>
            <a:spLocks noChangeShapeType="1"/>
          </p:cNvSpPr>
          <p:nvPr/>
        </p:nvSpPr>
        <p:spPr bwMode="auto">
          <a:xfrm>
            <a:off x="4800600" y="3962400"/>
            <a:ext cx="2057400" cy="1219200"/>
          </a:xfrm>
          <a:prstGeom prst="line">
            <a:avLst/>
          </a:prstGeom>
          <a:noFill/>
          <a:ln w="38100">
            <a:solidFill>
              <a:schemeClr val="accent2"/>
            </a:solidFill>
            <a:round/>
            <a:headEnd type="triangle" w="med" len="med"/>
            <a:tailEnd/>
          </a:ln>
        </p:spPr>
        <p:txBody>
          <a:bodyPr wrap="none" anchor="ctr">
            <a:prstTxWarp prst="textNoShape">
              <a:avLst/>
            </a:prstTxWarp>
          </a:bodyPr>
          <a:lstStyle/>
          <a:p>
            <a:endParaRPr lang="en-US"/>
          </a:p>
        </p:txBody>
      </p:sp>
      <p:sp>
        <p:nvSpPr>
          <p:cNvPr id="32777" name="Text Box 8"/>
          <p:cNvSpPr txBox="1">
            <a:spLocks noChangeArrowheads="1"/>
          </p:cNvSpPr>
          <p:nvPr/>
        </p:nvSpPr>
        <p:spPr bwMode="auto">
          <a:xfrm>
            <a:off x="6858000" y="5008563"/>
            <a:ext cx="2233613" cy="822325"/>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Scalar product </a:t>
            </a:r>
            <a:br>
              <a:rPr lang="en-US" sz="2400">
                <a:solidFill>
                  <a:schemeClr val="accent2"/>
                </a:solidFill>
              </a:rPr>
            </a:br>
            <a:r>
              <a:rPr lang="en-US" sz="2400">
                <a:solidFill>
                  <a:schemeClr val="accent2"/>
                </a:solidFill>
              </a:rPr>
              <a:t>term</a:t>
            </a:r>
          </a:p>
        </p:txBody>
      </p:sp>
      <p:sp>
        <p:nvSpPr>
          <p:cNvPr id="32778" name="Text Box 9"/>
          <p:cNvSpPr txBox="1">
            <a:spLocks noChangeArrowheads="1"/>
          </p:cNvSpPr>
          <p:nvPr/>
        </p:nvSpPr>
        <p:spPr bwMode="auto">
          <a:xfrm>
            <a:off x="517525" y="6080125"/>
            <a:ext cx="8169275" cy="581025"/>
          </a:xfrm>
          <a:prstGeom prst="rect">
            <a:avLst/>
          </a:prstGeom>
          <a:noFill/>
          <a:ln w="9525">
            <a:noFill/>
            <a:miter lim="800000"/>
            <a:headEnd/>
            <a:tailEnd/>
          </a:ln>
        </p:spPr>
        <p:txBody>
          <a:bodyPr>
            <a:prstTxWarp prst="textNoShape">
              <a:avLst/>
            </a:prstTxWarp>
            <a:spAutoFit/>
          </a:bodyPr>
          <a:lstStyle/>
          <a:p>
            <a:r>
              <a:rPr lang="en-US"/>
              <a:t>Any point </a:t>
            </a:r>
            <a:r>
              <a:rPr lang="en-US" i="1"/>
              <a:t>outside</a:t>
            </a:r>
            <a:r>
              <a:rPr lang="en-US"/>
              <a:t> the plane defined by R</a:t>
            </a:r>
            <a:r>
              <a:rPr lang="en-US" baseline="-25000"/>
              <a:t>1</a:t>
            </a:r>
            <a:r>
              <a:rPr lang="en-US"/>
              <a:t> = </a:t>
            </a:r>
            <a:r>
              <a:rPr lang="en-US">
                <a:latin typeface="Symbol" charset="2"/>
                <a:sym typeface="Symbol" charset="2"/>
              </a:rPr>
              <a:t>√</a:t>
            </a:r>
            <a:r>
              <a:rPr lang="en-US"/>
              <a:t> will be equivalent to a point </a:t>
            </a:r>
            <a:r>
              <a:rPr lang="en-US" i="1"/>
              <a:t>inside the plane </a:t>
            </a:r>
            <a:r>
              <a:rPr lang="en-US"/>
              <a:t>R</a:t>
            </a:r>
            <a:r>
              <a:rPr lang="en-US" baseline="-25000"/>
              <a:t>1</a:t>
            </a:r>
            <a:r>
              <a:rPr lang="en-US"/>
              <a:t> = -(</a:t>
            </a:r>
            <a:r>
              <a:rPr lang="en-US">
                <a:latin typeface="Symbol" charset="2"/>
                <a:sym typeface="Symbol" charset="2"/>
              </a:rPr>
              <a:t>√</a:t>
            </a:r>
            <a:r>
              <a:rPr lang="en-US"/>
              <a:t>).  Thus this pair of planes define edges of the fundamental zone.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4"/>
          <p:cNvSpPr>
            <a:spLocks noGrp="1"/>
          </p:cNvSpPr>
          <p:nvPr>
            <p:ph type="sldNum" sz="quarter" idx="12"/>
          </p:nvPr>
        </p:nvSpPr>
        <p:spPr>
          <a:noFill/>
        </p:spPr>
        <p:txBody>
          <a:bodyPr/>
          <a:lstStyle/>
          <a:p>
            <a:fld id="{599CB898-E88D-744D-8053-D778447057E9}" type="slidenum">
              <a:rPr lang="en-US" smtClean="0"/>
              <a:pPr/>
              <a:t>63</a:t>
            </a:fld>
            <a:endParaRPr lang="en-US"/>
          </a:p>
        </p:txBody>
      </p:sp>
      <p:sp>
        <p:nvSpPr>
          <p:cNvPr id="33796" name="Rectangle 2"/>
          <p:cNvSpPr>
            <a:spLocks noGrp="1" noChangeArrowheads="1"/>
          </p:cNvSpPr>
          <p:nvPr>
            <p:ph type="title"/>
          </p:nvPr>
        </p:nvSpPr>
        <p:spPr/>
        <p:txBody>
          <a:bodyPr/>
          <a:lstStyle/>
          <a:p>
            <a:r>
              <a:rPr lang="en-US"/>
              <a:t>Action of 90° about [100]</a:t>
            </a:r>
          </a:p>
        </p:txBody>
      </p:sp>
      <p:graphicFrame>
        <p:nvGraphicFramePr>
          <p:cNvPr id="33794" name="Object 2"/>
          <p:cNvGraphicFramePr>
            <a:graphicFrameLocks noChangeAspect="1"/>
          </p:cNvGraphicFramePr>
          <p:nvPr/>
        </p:nvGraphicFramePr>
        <p:xfrm>
          <a:off x="3886200" y="1600200"/>
          <a:ext cx="3970338" cy="4806950"/>
        </p:xfrm>
        <a:graphic>
          <a:graphicData uri="http://schemas.openxmlformats.org/presentationml/2006/ole">
            <mc:AlternateContent xmlns:mc="http://schemas.openxmlformats.org/markup-compatibility/2006">
              <mc:Choice xmlns:v="urn:schemas-microsoft-com:vml" Requires="v">
                <p:oleObj name="Document" r:id="rId2" imgW="3970020" imgH="4805680" progId="Word.Document.8">
                  <p:embed/>
                </p:oleObj>
              </mc:Choice>
              <mc:Fallback>
                <p:oleObj name="Document" r:id="rId2" imgW="3970020" imgH="4805680" progId="Word.Documen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600200"/>
                        <a:ext cx="3970338" cy="48069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3797" name="Text Box 4"/>
          <p:cNvSpPr txBox="1">
            <a:spLocks noChangeArrowheads="1"/>
          </p:cNvSpPr>
          <p:nvPr/>
        </p:nvSpPr>
        <p:spPr bwMode="auto">
          <a:xfrm>
            <a:off x="685800" y="1219200"/>
            <a:ext cx="2682875" cy="5203825"/>
          </a:xfrm>
          <a:prstGeom prst="rect">
            <a:avLst/>
          </a:prstGeom>
          <a:noFill/>
          <a:ln w="9525">
            <a:noFill/>
            <a:miter lim="800000"/>
            <a:headEnd/>
            <a:tailEnd/>
          </a:ln>
        </p:spPr>
        <p:txBody>
          <a:bodyPr>
            <a:prstTxWarp prst="textNoShape">
              <a:avLst/>
            </a:prstTxWarp>
            <a:spAutoFit/>
          </a:bodyPr>
          <a:lstStyle/>
          <a:p>
            <a:r>
              <a:rPr lang="en-US" sz="2400"/>
              <a:t>Inspection of the result shows that any point on the plane </a:t>
            </a:r>
            <a:r>
              <a:rPr lang="en-US" sz="2400">
                <a:latin typeface="Symbol" charset="2"/>
                <a:sym typeface="Symbol" charset="2"/>
              </a:rPr>
              <a:t></a:t>
            </a:r>
            <a:r>
              <a:rPr lang="en-US" sz="2400" baseline="-25000"/>
              <a:t>1</a:t>
            </a:r>
            <a:r>
              <a:rPr lang="en-US" sz="2400"/>
              <a:t> = √2-1 is mapped onto a new, symmetry-related point lying on the plane </a:t>
            </a:r>
            <a:r>
              <a:rPr lang="en-US" sz="2400">
                <a:latin typeface="Symbol" charset="2"/>
                <a:sym typeface="Symbol" charset="2"/>
              </a:rPr>
              <a:t></a:t>
            </a:r>
            <a:r>
              <a:rPr lang="en-US" sz="2400" baseline="-25000"/>
              <a:t>1</a:t>
            </a:r>
            <a:r>
              <a:rPr lang="en-US" sz="2400"/>
              <a:t> = -1*(√2-1), regardless of the values of the other two parameters of the Rodrigues vector. </a:t>
            </a:r>
          </a:p>
        </p:txBody>
      </p:sp>
      <p:sp>
        <p:nvSpPr>
          <p:cNvPr id="33798" name="Text Box 5"/>
          <p:cNvSpPr txBox="1">
            <a:spLocks noChangeArrowheads="1"/>
          </p:cNvSpPr>
          <p:nvPr/>
        </p:nvSpPr>
        <p:spPr bwMode="auto">
          <a:xfrm>
            <a:off x="5638800" y="5105400"/>
            <a:ext cx="3352800" cy="1568450"/>
          </a:xfrm>
          <a:prstGeom prst="rect">
            <a:avLst/>
          </a:prstGeom>
          <a:noFill/>
          <a:ln w="9525">
            <a:solidFill>
              <a:srgbClr val="FF0000"/>
            </a:solidFill>
            <a:miter lim="800000"/>
            <a:headEnd/>
            <a:tailEnd/>
          </a:ln>
        </p:spPr>
        <p:txBody>
          <a:bodyPr>
            <a:prstTxWarp prst="textNoShape">
              <a:avLst/>
            </a:prstTxWarp>
            <a:spAutoFit/>
          </a:bodyPr>
          <a:lstStyle/>
          <a:p>
            <a:r>
              <a:rPr lang="en-US"/>
              <a:t>The re-appearance of a point as it passes through a symmetry element at a different surface of the fundamental zone has been likened to the umklapp process for electrons.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p>
            <a:fld id="{7E6DD729-8C94-A64C-8C15-7668E368B796}" type="slidenum">
              <a:rPr lang="en-US" smtClean="0"/>
              <a:pPr/>
              <a:t>64</a:t>
            </a:fld>
            <a:endParaRPr lang="en-US"/>
          </a:p>
        </p:txBody>
      </p:sp>
      <p:sp>
        <p:nvSpPr>
          <p:cNvPr id="34819" name="Rectangle 2"/>
          <p:cNvSpPr>
            <a:spLocks noGrp="1" noChangeArrowheads="1"/>
          </p:cNvSpPr>
          <p:nvPr>
            <p:ph type="title"/>
          </p:nvPr>
        </p:nvSpPr>
        <p:spPr/>
        <p:txBody>
          <a:bodyPr/>
          <a:lstStyle/>
          <a:p>
            <a:r>
              <a:rPr lang="en-US"/>
              <a:t>Symmetry planes in RF space</a:t>
            </a:r>
          </a:p>
        </p:txBody>
      </p:sp>
      <p:sp>
        <p:nvSpPr>
          <p:cNvPr id="34820" name="Rectangle 3"/>
          <p:cNvSpPr>
            <a:spLocks noGrp="1" noChangeArrowheads="1"/>
          </p:cNvSpPr>
          <p:nvPr>
            <p:ph type="body" idx="1"/>
          </p:nvPr>
        </p:nvSpPr>
        <p:spPr>
          <a:xfrm>
            <a:off x="685800" y="1447800"/>
            <a:ext cx="7772400" cy="4572000"/>
          </a:xfrm>
        </p:spPr>
        <p:txBody>
          <a:bodyPr/>
          <a:lstStyle/>
          <a:p>
            <a:r>
              <a:rPr lang="en-US" sz="2800" dirty="0"/>
              <a:t>The effect of </a:t>
            </a:r>
            <a:r>
              <a:rPr lang="en-US" sz="2800" i="1" dirty="0"/>
              <a:t>any</a:t>
            </a:r>
            <a:r>
              <a:rPr lang="en-US" sz="2800" dirty="0"/>
              <a:t> symmetry operator in </a:t>
            </a:r>
            <a:r>
              <a:rPr lang="en-US" sz="2800" dirty="0" err="1"/>
              <a:t>Rodrigues</a:t>
            </a:r>
            <a:r>
              <a:rPr lang="en-US" sz="2800" dirty="0"/>
              <a:t> space is to insert a dividing plane in the space.  If </a:t>
            </a:r>
            <a:r>
              <a:rPr lang="en-US" sz="2800" b="1" dirty="0">
                <a:latin typeface="+mj-lt"/>
              </a:rPr>
              <a:t>R</a:t>
            </a:r>
            <a:r>
              <a:rPr lang="en-US" sz="2800" dirty="0">
                <a:latin typeface="+mj-lt"/>
              </a:rPr>
              <a:t> (= tan(</a:t>
            </a:r>
            <a:r>
              <a:rPr lang="en-US" sz="2800" i="1" dirty="0">
                <a:latin typeface="Symbol" charset="2"/>
              </a:rPr>
              <a:t>q</a:t>
            </a:r>
            <a:r>
              <a:rPr lang="en-US" sz="2800" dirty="0">
                <a:latin typeface="+mj-lt"/>
              </a:rPr>
              <a:t>/2)</a:t>
            </a:r>
            <a:r>
              <a:rPr lang="en-US" sz="2800" b="1" dirty="0">
                <a:latin typeface="+mj-lt"/>
              </a:rPr>
              <a:t>v</a:t>
            </a:r>
            <a:r>
              <a:rPr lang="en-US" sz="2800" dirty="0">
                <a:latin typeface="+mj-lt"/>
              </a:rPr>
              <a:t>)</a:t>
            </a:r>
            <a:r>
              <a:rPr lang="en-US" sz="2800" dirty="0"/>
              <a:t> is the vector that represents the symmetry operator </a:t>
            </a:r>
            <a:r>
              <a:rPr lang="en-US" sz="2800" b="1" dirty="0"/>
              <a:t>(</a:t>
            </a:r>
            <a:r>
              <a:rPr lang="en-US" sz="2800" b="1" dirty="0" err="1">
                <a:latin typeface="+mj-lt"/>
              </a:rPr>
              <a:t>v</a:t>
            </a:r>
            <a:r>
              <a:rPr lang="en-US" sz="2800" dirty="0"/>
              <a:t> is a unit vector)</a:t>
            </a:r>
            <a:r>
              <a:rPr lang="en-US" sz="2800" b="1" dirty="0"/>
              <a:t>,</a:t>
            </a:r>
            <a:r>
              <a:rPr lang="en-US" sz="2800" dirty="0"/>
              <a:t> then the dividing plane is </a:t>
            </a:r>
            <a:r>
              <a:rPr lang="en-US" sz="2800" b="1" dirty="0" err="1">
                <a:latin typeface="+mj-lt"/>
              </a:rPr>
              <a:t>y</a:t>
            </a:r>
            <a:r>
              <a:rPr lang="en-US" sz="2800" dirty="0">
                <a:latin typeface="+mj-lt"/>
              </a:rPr>
              <a:t> + tan(</a:t>
            </a:r>
            <a:r>
              <a:rPr lang="en-US" sz="2800" dirty="0"/>
              <a:t>±</a:t>
            </a:r>
            <a:r>
              <a:rPr lang="en-US" sz="2800" i="1" dirty="0">
                <a:latin typeface="Symbol" charset="2"/>
              </a:rPr>
              <a:t>q</a:t>
            </a:r>
            <a:r>
              <a:rPr lang="en-US" sz="2800" dirty="0">
                <a:latin typeface="+mj-lt"/>
              </a:rPr>
              <a:t>/4)</a:t>
            </a:r>
            <a:r>
              <a:rPr lang="en-US" sz="2800" b="1" dirty="0">
                <a:latin typeface="+mj-lt"/>
              </a:rPr>
              <a:t>v</a:t>
            </a:r>
            <a:r>
              <a:rPr lang="en-US" sz="2800" dirty="0"/>
              <a:t>, where </a:t>
            </a:r>
            <a:r>
              <a:rPr lang="en-US" sz="2800" b="1" dirty="0" err="1">
                <a:latin typeface="+mj-lt"/>
              </a:rPr>
              <a:t>y</a:t>
            </a:r>
            <a:r>
              <a:rPr lang="en-US" sz="2800" dirty="0"/>
              <a:t> is an arbitrary vector perpendicular to </a:t>
            </a:r>
            <a:r>
              <a:rPr lang="en-US" sz="2800" b="1" dirty="0" err="1">
                <a:latin typeface="+mj-lt"/>
              </a:rPr>
              <a:t>v</a:t>
            </a:r>
            <a:r>
              <a:rPr lang="en-US" sz="2800" dirty="0"/>
              <a:t>.</a:t>
            </a:r>
          </a:p>
          <a:p>
            <a:r>
              <a:rPr lang="en-US" sz="2800" dirty="0"/>
              <a:t>This arises from the geometrical properties of the space (exercise for the reader: prove this property of the Rodrigues-Frank vector).</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p>
            <a:fld id="{9A468533-80EC-494D-A1E7-DA4EB9B575C4}" type="slidenum">
              <a:rPr lang="en-US" smtClean="0"/>
              <a:pPr/>
              <a:t>65</a:t>
            </a:fld>
            <a:endParaRPr lang="en-US"/>
          </a:p>
        </p:txBody>
      </p:sp>
      <p:sp>
        <p:nvSpPr>
          <p:cNvPr id="35843" name="Rectangle 2"/>
          <p:cNvSpPr>
            <a:spLocks noGrp="1" noChangeArrowheads="1"/>
          </p:cNvSpPr>
          <p:nvPr>
            <p:ph type="title"/>
          </p:nvPr>
        </p:nvSpPr>
        <p:spPr/>
        <p:txBody>
          <a:bodyPr/>
          <a:lstStyle/>
          <a:p>
            <a:r>
              <a:rPr lang="en-US" dirty="0"/>
              <a:t>Fundamental Zone, FZ</a:t>
            </a:r>
          </a:p>
        </p:txBody>
      </p:sp>
      <p:sp>
        <p:nvSpPr>
          <p:cNvPr id="35844" name="Rectangle 3"/>
          <p:cNvSpPr>
            <a:spLocks noGrp="1" noChangeArrowheads="1"/>
          </p:cNvSpPr>
          <p:nvPr>
            <p:ph type="body" idx="1"/>
          </p:nvPr>
        </p:nvSpPr>
        <p:spPr>
          <a:xfrm>
            <a:off x="533400" y="1371600"/>
            <a:ext cx="8229600" cy="4648200"/>
          </a:xfrm>
        </p:spPr>
        <p:txBody>
          <a:bodyPr/>
          <a:lstStyle/>
          <a:p>
            <a:r>
              <a:rPr lang="en-US" sz="2400" dirty="0"/>
              <a:t>By setting limits on all the components (and confining the axis associated with an RF vector to the SST) we have implicitly defined a </a:t>
            </a:r>
            <a:r>
              <a:rPr lang="en-US" sz="2400" i="1" dirty="0"/>
              <a:t>Fundamental Zone</a:t>
            </a:r>
            <a:r>
              <a:rPr lang="en-US" sz="2400" dirty="0"/>
              <a:t>.</a:t>
            </a:r>
          </a:p>
          <a:p>
            <a:r>
              <a:rPr lang="en-US" sz="2400" dirty="0"/>
              <a:t>The </a:t>
            </a:r>
            <a:r>
              <a:rPr lang="en-US" sz="2400" i="1" dirty="0"/>
              <a:t>Fundamental Zone</a:t>
            </a:r>
            <a:r>
              <a:rPr lang="en-US" sz="2400" dirty="0"/>
              <a:t> is simply the set of (</a:t>
            </a:r>
            <a:r>
              <a:rPr lang="en-US" sz="2400" dirty="0" err="1"/>
              <a:t>mis</a:t>
            </a:r>
            <a:r>
              <a:rPr lang="en-US" sz="2400" dirty="0"/>
              <a:t>-)orientations for which there is one unique representation for any possible misorientation.  This unique representation is sometimes termed the </a:t>
            </a:r>
            <a:r>
              <a:rPr lang="en-US" sz="2400" i="1" dirty="0"/>
              <a:t>disorientation</a:t>
            </a:r>
            <a:r>
              <a:rPr lang="en-US" sz="2400" dirty="0"/>
              <a:t>.</a:t>
            </a:r>
          </a:p>
          <a:p>
            <a:r>
              <a:rPr lang="en-US" sz="1800" dirty="0"/>
              <a:t>Note: the standard 90x90x90 region in Euler space for </a:t>
            </a:r>
            <a:r>
              <a:rPr lang="en-US" sz="1800" i="1" dirty="0"/>
              <a:t>orientations </a:t>
            </a:r>
            <a:r>
              <a:rPr lang="en-US" sz="1800" dirty="0"/>
              <a:t>contains 3 copies of the FZ for cubic-orthorhombic symmetry.  The 90x90x90 region in Euler space for </a:t>
            </a:r>
            <a:r>
              <a:rPr lang="en-US" sz="1800" i="1" dirty="0"/>
              <a:t>misorientations </a:t>
            </a:r>
            <a:r>
              <a:rPr lang="en-US" sz="1800" dirty="0"/>
              <a:t>contains 48 copies of the FZ for cubic-cubic symmetry.  Just as with orientations, so for misorientations, we can apply group theory to compute the size of the (</a:t>
            </a:r>
            <a:r>
              <a:rPr lang="en-US" sz="1800" dirty="0" err="1"/>
              <a:t>mis</a:t>
            </a:r>
            <a:r>
              <a:rPr lang="en-US" sz="1800" dirty="0"/>
              <a:t>-)orientation space needed for a FZ.</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BF8816AB-51D2-8248-A909-FDBB65A12A89}" type="slidenum">
              <a:rPr lang="en-US" smtClean="0"/>
              <a:pPr/>
              <a:t>66</a:t>
            </a:fld>
            <a:endParaRPr lang="en-US"/>
          </a:p>
        </p:txBody>
      </p:sp>
      <p:sp>
        <p:nvSpPr>
          <p:cNvPr id="36867" name="Rectangle 2"/>
          <p:cNvSpPr>
            <a:spLocks noGrp="1" noChangeArrowheads="1"/>
          </p:cNvSpPr>
          <p:nvPr>
            <p:ph type="title"/>
          </p:nvPr>
        </p:nvSpPr>
        <p:spPr/>
        <p:txBody>
          <a:bodyPr/>
          <a:lstStyle/>
          <a:p>
            <a:r>
              <a:rPr lang="en-US" sz="4000"/>
              <a:t>Size, Shape of the Fundamental Zone</a:t>
            </a:r>
          </a:p>
        </p:txBody>
      </p:sp>
      <p:sp>
        <p:nvSpPr>
          <p:cNvPr id="36868" name="Rectangle 3"/>
          <p:cNvSpPr>
            <a:spLocks noGrp="1" noChangeArrowheads="1"/>
          </p:cNvSpPr>
          <p:nvPr>
            <p:ph type="body" idx="1"/>
          </p:nvPr>
        </p:nvSpPr>
        <p:spPr>
          <a:xfrm>
            <a:off x="685800" y="1600200"/>
            <a:ext cx="7772400" cy="4114800"/>
          </a:xfrm>
        </p:spPr>
        <p:txBody>
          <a:bodyPr/>
          <a:lstStyle/>
          <a:p>
            <a:r>
              <a:rPr lang="en-US" sz="2800" dirty="0"/>
              <a:t>We can use some basic information about crystal symmetry to set limits on the size of the FZ.</a:t>
            </a:r>
          </a:p>
          <a:p>
            <a:r>
              <a:rPr lang="en-US" sz="2800" dirty="0"/>
              <a:t>Clearly in cubic crystals we cannot rotate by more than 45° about a &lt;100&gt; axis before we encounter equivalent rotations by going in the opposite direction; this sets the limit of </a:t>
            </a:r>
            <a:br>
              <a:rPr lang="en-US" sz="2800" dirty="0"/>
            </a:br>
            <a:r>
              <a:rPr lang="en-US" sz="2800" dirty="0"/>
              <a:t>             </a:t>
            </a:r>
            <a:r>
              <a:rPr lang="en-US" sz="2800" dirty="0">
                <a:latin typeface="Times New Roman" charset="0"/>
              </a:rPr>
              <a:t>R</a:t>
            </a:r>
            <a:r>
              <a:rPr lang="en-US" sz="2800" baseline="-25000" dirty="0">
                <a:latin typeface="Times New Roman" charset="0"/>
              </a:rPr>
              <a:t>1</a:t>
            </a:r>
            <a:r>
              <a:rPr lang="en-US" sz="2800" dirty="0">
                <a:latin typeface="Times New Roman" charset="0"/>
              </a:rPr>
              <a:t>=tan(22.5°)=√2-1.  </a:t>
            </a:r>
          </a:p>
          <a:p>
            <a:r>
              <a:rPr lang="en-US" sz="2800" dirty="0"/>
              <a:t>This defines a </a:t>
            </a:r>
            <a:r>
              <a:rPr lang="en-US" sz="2800" i="1" dirty="0"/>
              <a:t>plane</a:t>
            </a:r>
            <a:r>
              <a:rPr lang="en-US" sz="2800" dirty="0"/>
              <a:t> perpendicular to the R</a:t>
            </a:r>
            <a:r>
              <a:rPr lang="en-US" sz="2800" baseline="-25000" dirty="0"/>
              <a:t>1</a:t>
            </a:r>
            <a:r>
              <a:rPr lang="en-US" sz="2800" dirty="0"/>
              <a:t> axis.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p>
            <a:fld id="{2786EBCC-6D54-434A-9E12-D2E43A63C021}" type="slidenum">
              <a:rPr lang="en-US" smtClean="0"/>
              <a:pPr/>
              <a:t>67</a:t>
            </a:fld>
            <a:endParaRPr lang="en-US"/>
          </a:p>
        </p:txBody>
      </p:sp>
      <p:sp>
        <p:nvSpPr>
          <p:cNvPr id="37891" name="Rectangle 2"/>
          <p:cNvSpPr>
            <a:spLocks noGrp="1" noChangeArrowheads="1"/>
          </p:cNvSpPr>
          <p:nvPr>
            <p:ph type="title"/>
          </p:nvPr>
        </p:nvSpPr>
        <p:spPr/>
        <p:txBody>
          <a:bodyPr/>
          <a:lstStyle/>
          <a:p>
            <a:r>
              <a:rPr lang="en-US" sz="4000" dirty="0"/>
              <a:t>Size, Shape of the Fundamental Zone</a:t>
            </a:r>
          </a:p>
        </p:txBody>
      </p:sp>
      <p:sp>
        <p:nvSpPr>
          <p:cNvPr id="37892" name="Rectangle 3"/>
          <p:cNvSpPr>
            <a:spLocks noGrp="1" noChangeArrowheads="1"/>
          </p:cNvSpPr>
          <p:nvPr>
            <p:ph type="body" idx="1"/>
          </p:nvPr>
        </p:nvSpPr>
        <p:spPr>
          <a:xfrm>
            <a:off x="685800" y="1600200"/>
            <a:ext cx="7772400" cy="4114800"/>
          </a:xfrm>
        </p:spPr>
        <p:txBody>
          <a:bodyPr/>
          <a:lstStyle/>
          <a:p>
            <a:r>
              <a:rPr lang="en-US" sz="2000" dirty="0"/>
              <a:t>Similarly, we cannot rotate by more than 60° about &lt;</a:t>
            </a:r>
            <a:r>
              <a:rPr lang="en-US" sz="2000" dirty="0">
                <a:latin typeface="Times" charset="0"/>
              </a:rPr>
              <a:t>111</a:t>
            </a:r>
            <a:r>
              <a:rPr lang="en-US" sz="2000" dirty="0"/>
              <a:t>&gt;, which sets a limit of (</a:t>
            </a:r>
            <a:r>
              <a:rPr lang="en-US" sz="2000" dirty="0">
                <a:latin typeface="Times" charset="0"/>
              </a:rPr>
              <a:t>1/3,1/3,1/3</a:t>
            </a:r>
            <a:r>
              <a:rPr lang="en-US" sz="2000" dirty="0"/>
              <a:t>) along the &lt;111&gt; axis, or </a:t>
            </a:r>
            <a:br>
              <a:rPr lang="en-US" sz="2000" dirty="0"/>
            </a:br>
            <a:r>
              <a:rPr lang="en-US" sz="2000" i="1" dirty="0">
                <a:latin typeface="Times" charset="0"/>
              </a:rPr>
              <a:t>√{R</a:t>
            </a:r>
            <a:r>
              <a:rPr lang="en-US" sz="2000" i="1" baseline="-25000" dirty="0">
                <a:latin typeface="Times" charset="0"/>
              </a:rPr>
              <a:t>1</a:t>
            </a:r>
            <a:r>
              <a:rPr lang="en-US" sz="2000" i="1" baseline="30000" dirty="0">
                <a:latin typeface="Times" charset="0"/>
              </a:rPr>
              <a:t>2</a:t>
            </a:r>
            <a:r>
              <a:rPr lang="en-US" sz="2000" i="1" dirty="0">
                <a:latin typeface="Times" charset="0"/>
              </a:rPr>
              <a:t>+R</a:t>
            </a:r>
            <a:r>
              <a:rPr lang="en-US" sz="2000" i="1" baseline="-25000" dirty="0">
                <a:latin typeface="Times" charset="0"/>
              </a:rPr>
              <a:t>2</a:t>
            </a:r>
            <a:r>
              <a:rPr lang="en-US" sz="2000" i="1" baseline="30000" dirty="0">
                <a:latin typeface="Times" charset="0"/>
              </a:rPr>
              <a:t>2</a:t>
            </a:r>
            <a:r>
              <a:rPr lang="en-US" sz="2000" i="1" dirty="0">
                <a:latin typeface="Times" charset="0"/>
              </a:rPr>
              <a:t>+R</a:t>
            </a:r>
            <a:r>
              <a:rPr lang="en-US" sz="2000" i="1" baseline="-25000" dirty="0">
                <a:latin typeface="Times" charset="0"/>
              </a:rPr>
              <a:t>3</a:t>
            </a:r>
            <a:r>
              <a:rPr lang="en-US" sz="2000" i="1" baseline="30000" dirty="0">
                <a:latin typeface="Times" charset="0"/>
              </a:rPr>
              <a:t>2</a:t>
            </a:r>
            <a:r>
              <a:rPr lang="en-US" sz="2000" i="1" dirty="0">
                <a:latin typeface="Times" charset="0"/>
              </a:rPr>
              <a:t>}=tan(30°)=1/√3</a:t>
            </a:r>
            <a:r>
              <a:rPr lang="en-US" sz="2000" dirty="0"/>
              <a:t>.  Note that this is the limit on the length of the </a:t>
            </a:r>
            <a:r>
              <a:rPr lang="en-US" sz="2000" dirty="0" err="1"/>
              <a:t>Rodrigues</a:t>
            </a:r>
            <a:r>
              <a:rPr lang="en-US" sz="2000" dirty="0"/>
              <a:t> vector // 111.  In general, the limit is expressed as the equation of a plane, </a:t>
            </a:r>
            <a:r>
              <a:rPr lang="en-US" sz="2000" i="1" dirty="0">
                <a:latin typeface="Times" charset="0"/>
              </a:rPr>
              <a:t>R</a:t>
            </a:r>
            <a:r>
              <a:rPr lang="en-US" sz="2000" i="1" baseline="-25000" dirty="0">
                <a:latin typeface="Times" charset="0"/>
              </a:rPr>
              <a:t>1</a:t>
            </a:r>
            <a:r>
              <a:rPr lang="en-US" sz="2000" i="1" dirty="0">
                <a:latin typeface="Times" charset="0"/>
              </a:rPr>
              <a:t>+R</a:t>
            </a:r>
            <a:r>
              <a:rPr lang="en-US" sz="2000" i="1" baseline="-25000" dirty="0">
                <a:latin typeface="Times" charset="0"/>
              </a:rPr>
              <a:t>2</a:t>
            </a:r>
            <a:r>
              <a:rPr lang="en-US" sz="2000" i="1" dirty="0">
                <a:latin typeface="Times" charset="0"/>
              </a:rPr>
              <a:t>+R</a:t>
            </a:r>
            <a:r>
              <a:rPr lang="en-US" sz="2000" i="1" baseline="-25000" dirty="0">
                <a:latin typeface="Times" charset="0"/>
              </a:rPr>
              <a:t>3</a:t>
            </a:r>
            <a:r>
              <a:rPr lang="en-US" sz="2000" i="1" dirty="0">
                <a:latin typeface="Times" charset="0"/>
              </a:rPr>
              <a:t>=1</a:t>
            </a:r>
            <a:r>
              <a:rPr lang="en-US" sz="2000" dirty="0"/>
              <a:t>.</a:t>
            </a:r>
          </a:p>
          <a:p>
            <a:r>
              <a:rPr lang="en-US" sz="2000" dirty="0"/>
              <a:t>Symmetry operators can be defined in </a:t>
            </a:r>
            <a:r>
              <a:rPr lang="en-US" sz="2000" dirty="0" err="1"/>
              <a:t>Rodrigues</a:t>
            </a:r>
            <a:r>
              <a:rPr lang="en-US" sz="2000" dirty="0"/>
              <a:t> space, just as for matrices or Euler angles. However, we typically use unit </a:t>
            </a:r>
            <a:r>
              <a:rPr lang="en-US" sz="2000" dirty="0" err="1"/>
              <a:t>quaternions</a:t>
            </a:r>
            <a:r>
              <a:rPr lang="en-US" sz="2000" dirty="0"/>
              <a:t> for operations with rotations because some of the symmetry operators, when expressed as </a:t>
            </a:r>
            <a:r>
              <a:rPr lang="en-US" sz="2000" dirty="0" err="1"/>
              <a:t>Rodrigues</a:t>
            </a:r>
            <a:r>
              <a:rPr lang="en-US" sz="2000" dirty="0"/>
              <a:t> vectors, contain infinity as a coefficient, which is highly inconvenient numerically!</a:t>
            </a:r>
          </a:p>
          <a:p>
            <a:r>
              <a:rPr lang="en-US" sz="2000" dirty="0"/>
              <a:t>The FZ for grain boundaries in cubic materials has the shape of a truncated pyramid.</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p>
            <a:fld id="{72158768-8842-4045-897B-FD7CCB40B06A}" type="slidenum">
              <a:rPr lang="en-US" smtClean="0"/>
              <a:pPr/>
              <a:t>68</a:t>
            </a:fld>
            <a:endParaRPr lang="en-US"/>
          </a:p>
        </p:txBody>
      </p:sp>
      <p:sp>
        <p:nvSpPr>
          <p:cNvPr id="38915" name="Rectangle 2"/>
          <p:cNvSpPr>
            <a:spLocks noGrp="1" noChangeArrowheads="1"/>
          </p:cNvSpPr>
          <p:nvPr>
            <p:ph type="title"/>
          </p:nvPr>
        </p:nvSpPr>
        <p:spPr/>
        <p:txBody>
          <a:bodyPr/>
          <a:lstStyle/>
          <a:p>
            <a:r>
              <a:rPr lang="en-US"/>
              <a:t>Delimiting planes</a:t>
            </a:r>
          </a:p>
        </p:txBody>
      </p:sp>
      <p:sp>
        <p:nvSpPr>
          <p:cNvPr id="38916" name="Rectangle 3"/>
          <p:cNvSpPr>
            <a:spLocks noGrp="1" noChangeArrowheads="1"/>
          </p:cNvSpPr>
          <p:nvPr>
            <p:ph type="body" idx="1"/>
          </p:nvPr>
        </p:nvSpPr>
        <p:spPr>
          <a:xfrm>
            <a:off x="685800" y="1371600"/>
            <a:ext cx="7772400" cy="5181600"/>
          </a:xfrm>
        </p:spPr>
        <p:txBody>
          <a:bodyPr/>
          <a:lstStyle/>
          <a:p>
            <a:r>
              <a:rPr lang="en-US" sz="1600" dirty="0">
                <a:ea typeface="Times" charset="0"/>
                <a:cs typeface="Times" charset="0"/>
              </a:rPr>
              <a:t>For the combination of O(222) for orthorhombic sample symmetry and O(432) for cubic crystal symmetry, the limits on the </a:t>
            </a:r>
            <a:r>
              <a:rPr lang="en-US" sz="1600" dirty="0" err="1">
                <a:ea typeface="Times" charset="0"/>
                <a:cs typeface="Times" charset="0"/>
              </a:rPr>
              <a:t>Rodrigues</a:t>
            </a:r>
            <a:r>
              <a:rPr lang="en-US" sz="1600" dirty="0">
                <a:ea typeface="Times" charset="0"/>
                <a:cs typeface="Times" charset="0"/>
              </a:rPr>
              <a:t> parameters are given by the planes that delimit the fundamental zone.  </a:t>
            </a:r>
          </a:p>
          <a:p>
            <a:r>
              <a:rPr lang="en-US" sz="1600" dirty="0">
                <a:ea typeface="Times" charset="0"/>
                <a:cs typeface="Times" charset="0"/>
              </a:rPr>
              <a:t>These include (for cubic crystal symmetry with O(432)): </a:t>
            </a:r>
            <a:br>
              <a:rPr lang="en-US" sz="1600" dirty="0">
                <a:ea typeface="Times" charset="0"/>
                <a:cs typeface="Times" charset="0"/>
              </a:rPr>
            </a:br>
            <a:r>
              <a:rPr lang="en-US" sz="1600" dirty="0">
                <a:ea typeface="Times" charset="0"/>
                <a:cs typeface="Times" charset="0"/>
              </a:rPr>
              <a:t>- six octagonal facets orthogonal to the &lt;100&gt; directions, at a distance of </a:t>
            </a:r>
            <a:r>
              <a:rPr lang="en-US" sz="1600" dirty="0">
                <a:latin typeface="Times" charset="0"/>
                <a:ea typeface="Times" charset="0"/>
                <a:cs typeface="Times" charset="0"/>
              </a:rPr>
              <a:t>tan(π/8) (=√2-1)</a:t>
            </a:r>
            <a:r>
              <a:rPr lang="en-US" sz="1600" dirty="0">
                <a:ea typeface="Times" charset="0"/>
                <a:cs typeface="Times" charset="0"/>
              </a:rPr>
              <a:t> from the origin, and </a:t>
            </a:r>
            <a:br>
              <a:rPr lang="en-US" sz="1600" dirty="0">
                <a:ea typeface="Times" charset="0"/>
                <a:cs typeface="Times" charset="0"/>
              </a:rPr>
            </a:br>
            <a:r>
              <a:rPr lang="en-US" sz="1600" dirty="0">
                <a:ea typeface="Times" charset="0"/>
                <a:cs typeface="Times" charset="0"/>
              </a:rPr>
              <a:t>- eight triangular facets orthogonal to the &lt;111&gt; directions at a distance of </a:t>
            </a:r>
            <a:br>
              <a:rPr lang="en-US" sz="1600" dirty="0">
                <a:ea typeface="Times" charset="0"/>
                <a:cs typeface="Times" charset="0"/>
              </a:rPr>
            </a:br>
            <a:r>
              <a:rPr lang="en-US" sz="1600" dirty="0">
                <a:latin typeface="Times" charset="0"/>
                <a:ea typeface="Times" charset="0"/>
                <a:cs typeface="Times" charset="0"/>
              </a:rPr>
              <a:t>tan(π/6) (=√3</a:t>
            </a:r>
            <a:r>
              <a:rPr lang="en-US" sz="1600" baseline="30000" dirty="0">
                <a:latin typeface="Times" charset="0"/>
                <a:ea typeface="Times" charset="0"/>
                <a:cs typeface="Times" charset="0"/>
              </a:rPr>
              <a:t>-1</a:t>
            </a:r>
            <a:r>
              <a:rPr lang="en-US" sz="1600" dirty="0">
                <a:latin typeface="Times" charset="0"/>
                <a:ea typeface="Times" charset="0"/>
                <a:cs typeface="Times" charset="0"/>
              </a:rPr>
              <a:t>)</a:t>
            </a:r>
            <a:r>
              <a:rPr lang="en-US" sz="1600" dirty="0">
                <a:ea typeface="Times" charset="0"/>
                <a:cs typeface="Times" charset="0"/>
              </a:rPr>
              <a:t> from the origin.  </a:t>
            </a:r>
          </a:p>
          <a:p>
            <a:r>
              <a:rPr lang="en-US" sz="1600" dirty="0">
                <a:ea typeface="Times" charset="0"/>
                <a:cs typeface="Times" charset="0"/>
              </a:rPr>
              <a:t>The sample symmetry operators appear as planes that intersect the origin, with normals parallel to the associated rotation axis.  A slightly odd feature of RF-space (not well explained in the books) is that each 2-fold operator (</a:t>
            </a:r>
            <a:r>
              <a:rPr lang="en-US" sz="1600" dirty="0" err="1">
                <a:ea typeface="Times" charset="0"/>
                <a:cs typeface="Times" charset="0"/>
              </a:rPr>
              <a:t>diad</a:t>
            </a:r>
            <a:r>
              <a:rPr lang="en-US" sz="1600" dirty="0">
                <a:ea typeface="Times" charset="0"/>
                <a:cs typeface="Times" charset="0"/>
              </a:rPr>
              <a:t>) excludes ½ the space.  If one were to literally divide the space by two perpendicular to each direction, then one would be left with only an octant, which would contain only 1/8 the volume of the original.  However, one has to recall that combining any pair of </a:t>
            </a:r>
            <a:r>
              <a:rPr lang="en-US" sz="1600" dirty="0" err="1">
                <a:ea typeface="Times" charset="0"/>
                <a:cs typeface="Times" charset="0"/>
              </a:rPr>
              <a:t>diads</a:t>
            </a:r>
            <a:r>
              <a:rPr lang="en-US" sz="1600" dirty="0">
                <a:ea typeface="Times" charset="0"/>
                <a:cs typeface="Times" charset="0"/>
              </a:rPr>
              <a:t> (from </a:t>
            </a:r>
            <a:r>
              <a:rPr lang="en-US" sz="1600" i="1" dirty="0">
                <a:ea typeface="Times" charset="0"/>
                <a:cs typeface="Times" charset="0"/>
              </a:rPr>
              <a:t>O(222)</a:t>
            </a:r>
            <a:r>
              <a:rPr lang="en-US" sz="1600" dirty="0">
                <a:ea typeface="Times" charset="0"/>
                <a:cs typeface="Times" charset="0"/>
              </a:rPr>
              <a:t>) leads the same result and adding a third </a:t>
            </a:r>
            <a:r>
              <a:rPr lang="en-US" sz="1600" dirty="0" err="1">
                <a:ea typeface="Times" charset="0"/>
                <a:cs typeface="Times" charset="0"/>
              </a:rPr>
              <a:t>diad</a:t>
            </a:r>
            <a:r>
              <a:rPr lang="en-US" sz="1600" dirty="0">
                <a:ea typeface="Times" charset="0"/>
                <a:cs typeface="Times" charset="0"/>
              </a:rPr>
              <a:t> makes no difference. Strictly speaking, one should keep the all-positive octant and the all-negative octant.  It is convenient for representation to keep two adjacent octants, as shown by Neumann (next slide). This “trick” has the effect of making the y-axis look different from </a:t>
            </a:r>
            <a:r>
              <a:rPr lang="en-US" sz="1600" dirty="0" err="1">
                <a:ea typeface="Times" charset="0"/>
                <a:cs typeface="Times" charset="0"/>
              </a:rPr>
              <a:t>x</a:t>
            </a:r>
            <a:r>
              <a:rPr lang="en-US" sz="1600" dirty="0">
                <a:ea typeface="Times" charset="0"/>
                <a:cs typeface="Times" charset="0"/>
              </a:rPr>
              <a:t> and </a:t>
            </a:r>
            <a:r>
              <a:rPr lang="en-US" sz="1600" dirty="0" err="1">
                <a:ea typeface="Times" charset="0"/>
                <a:cs typeface="Times" charset="0"/>
              </a:rPr>
              <a:t>z</a:t>
            </a:r>
            <a:r>
              <a:rPr lang="en-US" sz="1600" dirty="0">
                <a:ea typeface="Times" charset="0"/>
                <a:cs typeface="Times" charset="0"/>
              </a:rPr>
              <a:t>, but this is a visual convenience.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4"/>
          <p:cNvSpPr>
            <a:spLocks noGrp="1"/>
          </p:cNvSpPr>
          <p:nvPr>
            <p:ph type="sldNum" sz="quarter" idx="12"/>
          </p:nvPr>
        </p:nvSpPr>
        <p:spPr>
          <a:noFill/>
        </p:spPr>
        <p:txBody>
          <a:bodyPr/>
          <a:lstStyle/>
          <a:p>
            <a:fld id="{D8CADA0B-DA5E-0B44-9138-A2B495B3B15C}" type="slidenum">
              <a:rPr lang="en-US" smtClean="0"/>
              <a:pPr/>
              <a:t>69</a:t>
            </a:fld>
            <a:endParaRPr lang="en-US"/>
          </a:p>
        </p:txBody>
      </p:sp>
      <p:sp>
        <p:nvSpPr>
          <p:cNvPr id="39940" name="Rectangle 2"/>
          <p:cNvSpPr>
            <a:spLocks noGrp="1" noChangeArrowheads="1"/>
          </p:cNvSpPr>
          <p:nvPr>
            <p:ph type="title"/>
          </p:nvPr>
        </p:nvSpPr>
        <p:spPr/>
        <p:txBody>
          <a:bodyPr/>
          <a:lstStyle/>
          <a:p>
            <a:r>
              <a:rPr lang="en-US"/>
              <a:t>Symmetry planes in RF space</a:t>
            </a:r>
          </a:p>
        </p:txBody>
      </p:sp>
      <p:graphicFrame>
        <p:nvGraphicFramePr>
          <p:cNvPr id="39938" name="Object 2"/>
          <p:cNvGraphicFramePr>
            <a:graphicFrameLocks noChangeAspect="1"/>
          </p:cNvGraphicFramePr>
          <p:nvPr/>
        </p:nvGraphicFramePr>
        <p:xfrm>
          <a:off x="1066800" y="2897188"/>
          <a:ext cx="7615238" cy="2649537"/>
        </p:xfrm>
        <a:graphic>
          <a:graphicData uri="http://schemas.openxmlformats.org/presentationml/2006/ole">
            <mc:AlternateContent xmlns:mc="http://schemas.openxmlformats.org/markup-compatibility/2006">
              <mc:Choice xmlns:v="urn:schemas-microsoft-com:vml" Requires="v">
                <p:oleObj name="Document" r:id="rId2" imgW="0" imgH="0" progId="Word.Document.8">
                  <p:embed/>
                </p:oleObj>
              </mc:Choice>
              <mc:Fallback>
                <p:oleObj name="Document" r:id="rId2" imgW="0" imgH="0" progId="Word.Documen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897188"/>
                        <a:ext cx="7615238" cy="2649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9941" name="Line 4"/>
          <p:cNvSpPr>
            <a:spLocks noChangeShapeType="1"/>
          </p:cNvSpPr>
          <p:nvPr/>
        </p:nvSpPr>
        <p:spPr bwMode="auto">
          <a:xfrm flipH="1" flipV="1">
            <a:off x="3276600" y="2270125"/>
            <a:ext cx="1295400" cy="914400"/>
          </a:xfrm>
          <a:prstGeom prst="line">
            <a:avLst/>
          </a:prstGeom>
          <a:noFill/>
          <a:ln w="57150">
            <a:solidFill>
              <a:schemeClr val="accent1"/>
            </a:solidFill>
            <a:round/>
            <a:headEnd type="triangle" w="med" len="med"/>
            <a:tailEnd/>
          </a:ln>
        </p:spPr>
        <p:txBody>
          <a:bodyPr wrap="none" anchor="ctr">
            <a:prstTxWarp prst="textNoShape">
              <a:avLst/>
            </a:prstTxWarp>
          </a:bodyPr>
          <a:lstStyle/>
          <a:p>
            <a:endParaRPr lang="en-US"/>
          </a:p>
        </p:txBody>
      </p:sp>
      <p:sp>
        <p:nvSpPr>
          <p:cNvPr id="39942" name="Text Box 5"/>
          <p:cNvSpPr txBox="1">
            <a:spLocks noChangeArrowheads="1"/>
          </p:cNvSpPr>
          <p:nvPr/>
        </p:nvSpPr>
        <p:spPr bwMode="auto">
          <a:xfrm>
            <a:off x="1508125" y="1447800"/>
            <a:ext cx="3867150" cy="579438"/>
          </a:xfrm>
          <a:prstGeom prst="rect">
            <a:avLst/>
          </a:prstGeom>
          <a:noFill/>
          <a:ln w="9525">
            <a:noFill/>
            <a:miter lim="800000"/>
            <a:headEnd/>
            <a:tailEnd/>
          </a:ln>
        </p:spPr>
        <p:txBody>
          <a:bodyPr wrap="none">
            <a:prstTxWarp prst="textNoShape">
              <a:avLst/>
            </a:prstTxWarp>
            <a:spAutoFit/>
          </a:bodyPr>
          <a:lstStyle/>
          <a:p>
            <a:r>
              <a:rPr lang="en-US" sz="3200"/>
              <a:t>4-fold axis on &lt;100&gt;</a:t>
            </a:r>
          </a:p>
        </p:txBody>
      </p:sp>
      <p:sp>
        <p:nvSpPr>
          <p:cNvPr id="39943" name="Text Box 6"/>
          <p:cNvSpPr txBox="1">
            <a:spLocks noChangeArrowheads="1"/>
          </p:cNvSpPr>
          <p:nvPr/>
        </p:nvSpPr>
        <p:spPr bwMode="auto">
          <a:xfrm>
            <a:off x="5029200" y="2117725"/>
            <a:ext cx="3867150" cy="579438"/>
          </a:xfrm>
          <a:prstGeom prst="rect">
            <a:avLst/>
          </a:prstGeom>
          <a:noFill/>
          <a:ln w="9525">
            <a:noFill/>
            <a:miter lim="800000"/>
            <a:headEnd/>
            <a:tailEnd/>
          </a:ln>
        </p:spPr>
        <p:txBody>
          <a:bodyPr wrap="none">
            <a:prstTxWarp prst="textNoShape">
              <a:avLst/>
            </a:prstTxWarp>
            <a:spAutoFit/>
          </a:bodyPr>
          <a:lstStyle/>
          <a:p>
            <a:r>
              <a:rPr lang="en-US" sz="3200"/>
              <a:t>3-fold axis on &lt;111&gt;</a:t>
            </a:r>
          </a:p>
        </p:txBody>
      </p:sp>
      <p:sp>
        <p:nvSpPr>
          <p:cNvPr id="39944" name="Line 7"/>
          <p:cNvSpPr>
            <a:spLocks noChangeShapeType="1"/>
          </p:cNvSpPr>
          <p:nvPr/>
        </p:nvSpPr>
        <p:spPr bwMode="auto">
          <a:xfrm flipH="1">
            <a:off x="5334000" y="2727325"/>
            <a:ext cx="533400" cy="838200"/>
          </a:xfrm>
          <a:prstGeom prst="line">
            <a:avLst/>
          </a:prstGeom>
          <a:noFill/>
          <a:ln w="57150">
            <a:solidFill>
              <a:schemeClr val="accent1"/>
            </a:solidFill>
            <a:round/>
            <a:headEnd/>
            <a:tailEnd type="triangle" w="med" len="med"/>
          </a:ln>
        </p:spPr>
        <p:txBody>
          <a:bodyPr wrap="none" anchor="ctr">
            <a:prstTxWarp prst="textNoShape">
              <a:avLst/>
            </a:prstTxWarp>
          </a:bodyPr>
          <a:lstStyle/>
          <a:p>
            <a:endParaRPr lang="en-US"/>
          </a:p>
        </p:txBody>
      </p:sp>
      <p:sp>
        <p:nvSpPr>
          <p:cNvPr id="39945" name="TextBox 8"/>
          <p:cNvSpPr txBox="1">
            <a:spLocks noChangeArrowheads="1"/>
          </p:cNvSpPr>
          <p:nvPr/>
        </p:nvSpPr>
        <p:spPr bwMode="auto">
          <a:xfrm>
            <a:off x="762000" y="6120824"/>
            <a:ext cx="8000999" cy="584776"/>
          </a:xfrm>
          <a:prstGeom prst="rect">
            <a:avLst/>
          </a:prstGeom>
          <a:noFill/>
          <a:ln w="9525">
            <a:noFill/>
            <a:miter lim="800000"/>
            <a:headEnd/>
            <a:tailEnd/>
          </a:ln>
        </p:spPr>
        <p:txBody>
          <a:bodyPr wrap="square">
            <a:prstTxWarp prst="textNoShape">
              <a:avLst/>
            </a:prstTxWarp>
            <a:spAutoFit/>
          </a:bodyPr>
          <a:lstStyle/>
          <a:p>
            <a:r>
              <a:rPr lang="en-US" altLang="ja-JP" dirty="0">
                <a:latin typeface="+mj-lt"/>
              </a:rPr>
              <a:t>Neumann, P. (1991). "Representation of orientations of symmetrical objects by </a:t>
            </a:r>
            <a:r>
              <a:rPr lang="en-US" altLang="ja-JP" dirty="0" err="1">
                <a:latin typeface="+mj-lt"/>
              </a:rPr>
              <a:t>Rodrigues</a:t>
            </a:r>
            <a:r>
              <a:rPr lang="en-US" altLang="ja-JP" dirty="0">
                <a:latin typeface="+mj-lt"/>
              </a:rPr>
              <a:t> vectors." </a:t>
            </a:r>
            <a:r>
              <a:rPr lang="en-US" altLang="ja-JP" i="1" dirty="0">
                <a:latin typeface="+mj-lt"/>
              </a:rPr>
              <a:t>Textures and Microstructures </a:t>
            </a:r>
            <a:r>
              <a:rPr lang="en-US" altLang="ja-JP" b="1" dirty="0">
                <a:latin typeface="+mj-lt"/>
              </a:rPr>
              <a:t>14-18</a:t>
            </a:r>
            <a:r>
              <a:rPr lang="en-US" altLang="ja-JP" dirty="0">
                <a:latin typeface="+mj-lt"/>
              </a:rPr>
              <a:t>: 53-58</a:t>
            </a:r>
          </a:p>
        </p:txBody>
      </p:sp>
      <p:sp>
        <p:nvSpPr>
          <p:cNvPr id="39946" name="TextBox 9"/>
          <p:cNvSpPr txBox="1">
            <a:spLocks noChangeArrowheads="1"/>
          </p:cNvSpPr>
          <p:nvPr/>
        </p:nvSpPr>
        <p:spPr bwMode="auto">
          <a:xfrm>
            <a:off x="1066800" y="2505556"/>
            <a:ext cx="2346916" cy="584776"/>
          </a:xfrm>
          <a:prstGeom prst="rect">
            <a:avLst/>
          </a:prstGeom>
          <a:noFill/>
          <a:ln w="9525">
            <a:noFill/>
            <a:miter lim="800000"/>
            <a:headEnd/>
            <a:tailEnd/>
          </a:ln>
        </p:spPr>
        <p:txBody>
          <a:bodyPr wrap="none">
            <a:prstTxWarp prst="textNoShape">
              <a:avLst/>
            </a:prstTxWarp>
            <a:spAutoFit/>
          </a:bodyPr>
          <a:lstStyle/>
          <a:p>
            <a:pPr algn="ctr"/>
            <a:r>
              <a:rPr lang="en-US" dirty="0"/>
              <a:t>Cubic crystal symmetry,</a:t>
            </a:r>
            <a:br>
              <a:rPr lang="en-US" dirty="0"/>
            </a:br>
            <a:r>
              <a:rPr lang="en-US" dirty="0"/>
              <a:t>no sample symmetry</a:t>
            </a:r>
          </a:p>
        </p:txBody>
      </p:sp>
      <p:sp>
        <p:nvSpPr>
          <p:cNvPr id="39947" name="TextBox 10"/>
          <p:cNvSpPr txBox="1">
            <a:spLocks noChangeArrowheads="1"/>
          </p:cNvSpPr>
          <p:nvPr/>
        </p:nvSpPr>
        <p:spPr bwMode="auto">
          <a:xfrm>
            <a:off x="6553200" y="5622925"/>
            <a:ext cx="2201863" cy="338138"/>
          </a:xfrm>
          <a:prstGeom prst="rect">
            <a:avLst/>
          </a:prstGeom>
          <a:noFill/>
          <a:ln w="9525">
            <a:noFill/>
            <a:miter lim="800000"/>
            <a:headEnd/>
            <a:tailEnd/>
          </a:ln>
        </p:spPr>
        <p:txBody>
          <a:bodyPr wrap="none">
            <a:prstTxWarp prst="textNoShape">
              <a:avLst/>
            </a:prstTxWarp>
            <a:spAutoFit/>
          </a:bodyPr>
          <a:lstStyle/>
          <a:p>
            <a:r>
              <a:rPr lang="en-US"/>
              <a:t>Cubic-cubic symmetry</a:t>
            </a:r>
          </a:p>
        </p:txBody>
      </p:sp>
      <p:sp>
        <p:nvSpPr>
          <p:cNvPr id="39948" name="TextBox 11"/>
          <p:cNvSpPr txBox="1">
            <a:spLocks noChangeArrowheads="1"/>
          </p:cNvSpPr>
          <p:nvPr/>
        </p:nvSpPr>
        <p:spPr bwMode="auto">
          <a:xfrm>
            <a:off x="3892550" y="5665788"/>
            <a:ext cx="1974850" cy="338137"/>
          </a:xfrm>
          <a:prstGeom prst="rect">
            <a:avLst/>
          </a:prstGeom>
          <a:noFill/>
          <a:ln w="9525">
            <a:noFill/>
            <a:miter lim="800000"/>
            <a:headEnd/>
            <a:tailEnd/>
          </a:ln>
        </p:spPr>
        <p:txBody>
          <a:bodyPr wrap="none">
            <a:prstTxWarp prst="textNoShape">
              <a:avLst/>
            </a:prstTxWarp>
            <a:spAutoFit/>
          </a:bodyPr>
          <a:lstStyle/>
          <a:p>
            <a:r>
              <a:rPr lang="en-US"/>
              <a:t>Cubic-orthorhombic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15D24AB3-E7C1-DC4E-B08A-B105A8DC86AB}" type="slidenum">
              <a:rPr lang="en-US" smtClean="0"/>
              <a:pPr/>
              <a:t>7</a:t>
            </a:fld>
            <a:endParaRPr lang="en-US"/>
          </a:p>
        </p:txBody>
      </p:sp>
      <p:sp>
        <p:nvSpPr>
          <p:cNvPr id="23555" name="Rectangle 2"/>
          <p:cNvSpPr>
            <a:spLocks noGrp="1" noChangeArrowheads="1"/>
          </p:cNvSpPr>
          <p:nvPr>
            <p:ph type="title"/>
          </p:nvPr>
        </p:nvSpPr>
        <p:spPr/>
        <p:txBody>
          <a:bodyPr/>
          <a:lstStyle/>
          <a:p>
            <a:r>
              <a:rPr lang="en-US" dirty="0">
                <a:ea typeface="ＭＳ Ｐゴシック" charset="-128"/>
                <a:cs typeface="ＭＳ Ｐゴシック" charset="-128"/>
              </a:rPr>
              <a:t>Why are grain boundaries interesting, important?</a:t>
            </a:r>
          </a:p>
        </p:txBody>
      </p:sp>
      <p:sp>
        <p:nvSpPr>
          <p:cNvPr id="23556" name="Rectangle 3"/>
          <p:cNvSpPr>
            <a:spLocks noGrp="1" noChangeArrowheads="1"/>
          </p:cNvSpPr>
          <p:nvPr>
            <p:ph type="body" idx="1"/>
          </p:nvPr>
        </p:nvSpPr>
        <p:spPr>
          <a:xfrm>
            <a:off x="685800" y="1447800"/>
            <a:ext cx="7772400" cy="4953000"/>
          </a:xfrm>
        </p:spPr>
        <p:txBody>
          <a:bodyPr/>
          <a:lstStyle/>
          <a:p>
            <a:pPr>
              <a:lnSpc>
                <a:spcPct val="90000"/>
              </a:lnSpc>
            </a:pPr>
            <a:r>
              <a:rPr lang="en-US" sz="2800">
                <a:ea typeface="ＭＳ Ｐゴシック" charset="-128"/>
                <a:cs typeface="ＭＳ Ｐゴシック" charset="-128"/>
              </a:rPr>
              <a:t>Grain boundaries vary a great deal in their characteristics (energy, mobility, chemistry).</a:t>
            </a:r>
          </a:p>
          <a:p>
            <a:pPr>
              <a:lnSpc>
                <a:spcPct val="90000"/>
              </a:lnSpc>
            </a:pPr>
            <a:r>
              <a:rPr lang="en-US" sz="2800">
                <a:ea typeface="ＭＳ Ｐゴシック" charset="-128"/>
                <a:cs typeface="ＭＳ Ｐゴシック" charset="-128"/>
              </a:rPr>
              <a:t>Many properties of a material - and also processes of microstructural evolution - depend on the nature of the grain boundaries.</a:t>
            </a:r>
          </a:p>
          <a:p>
            <a:pPr>
              <a:lnSpc>
                <a:spcPct val="90000"/>
              </a:lnSpc>
            </a:pPr>
            <a:r>
              <a:rPr lang="en-US" sz="2800">
                <a:ea typeface="ＭＳ Ｐゴシック" charset="-128"/>
                <a:cs typeface="ＭＳ Ｐゴシック" charset="-128"/>
              </a:rPr>
              <a:t>Materials can be made to have good or bad corrosion properties, mechanical properties (creep) depending on the type of grain boundaries present.</a:t>
            </a:r>
          </a:p>
          <a:p>
            <a:pPr>
              <a:lnSpc>
                <a:spcPct val="90000"/>
              </a:lnSpc>
            </a:pPr>
            <a:r>
              <a:rPr lang="en-US" sz="2800">
                <a:ea typeface="ＭＳ Ｐゴシック" charset="-128"/>
                <a:cs typeface="ＭＳ Ｐゴシック" charset="-128"/>
              </a:rPr>
              <a:t>Some grain boundaries exhibit good atomic fit and are therefore resistant to sliding, show low diffusion rates, low energy, etc.</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2"/>
          </p:nvPr>
        </p:nvSpPr>
        <p:spPr>
          <a:noFill/>
        </p:spPr>
        <p:txBody>
          <a:bodyPr/>
          <a:lstStyle/>
          <a:p>
            <a:fld id="{5F1D585C-0266-3E4C-95FF-15E1F2726EC5}" type="slidenum">
              <a:rPr lang="en-US" smtClean="0"/>
              <a:pPr/>
              <a:t>70</a:t>
            </a:fld>
            <a:endParaRPr lang="en-US"/>
          </a:p>
        </p:txBody>
      </p:sp>
      <p:sp>
        <p:nvSpPr>
          <p:cNvPr id="43011" name="Rectangle 2"/>
          <p:cNvSpPr>
            <a:spLocks noGrp="1" noChangeArrowheads="1"/>
          </p:cNvSpPr>
          <p:nvPr>
            <p:ph type="title"/>
          </p:nvPr>
        </p:nvSpPr>
        <p:spPr>
          <a:xfrm>
            <a:off x="685800" y="304800"/>
            <a:ext cx="7772400" cy="1143000"/>
          </a:xfrm>
        </p:spPr>
        <p:txBody>
          <a:bodyPr/>
          <a:lstStyle/>
          <a:p>
            <a:r>
              <a:rPr lang="en-US"/>
              <a:t>Truncated pyramid for cubic-cubic misorientations</a:t>
            </a:r>
          </a:p>
        </p:txBody>
      </p:sp>
      <p:grpSp>
        <p:nvGrpSpPr>
          <p:cNvPr id="43012" name="Group 32"/>
          <p:cNvGrpSpPr>
            <a:grpSpLocks/>
          </p:cNvGrpSpPr>
          <p:nvPr/>
        </p:nvGrpSpPr>
        <p:grpSpPr bwMode="auto">
          <a:xfrm>
            <a:off x="3598863" y="1828800"/>
            <a:ext cx="4457700" cy="2759075"/>
            <a:chOff x="2267" y="1152"/>
            <a:chExt cx="2808" cy="1738"/>
          </a:xfrm>
        </p:grpSpPr>
        <p:sp>
          <p:nvSpPr>
            <p:cNvPr id="43014" name="Freeform 5"/>
            <p:cNvSpPr>
              <a:spLocks/>
            </p:cNvSpPr>
            <p:nvPr/>
          </p:nvSpPr>
          <p:spPr bwMode="auto">
            <a:xfrm>
              <a:off x="2647" y="1152"/>
              <a:ext cx="1428" cy="1489"/>
            </a:xfrm>
            <a:custGeom>
              <a:avLst/>
              <a:gdLst>
                <a:gd name="T0" fmla="*/ 487 w 1428"/>
                <a:gd name="T1" fmla="*/ 0 h 1489"/>
                <a:gd name="T2" fmla="*/ 0 w 1428"/>
                <a:gd name="T3" fmla="*/ 494 h 1489"/>
                <a:gd name="T4" fmla="*/ 0 w 1428"/>
                <a:gd name="T5" fmla="*/ 1489 h 1489"/>
                <a:gd name="T6" fmla="*/ 941 w 1428"/>
                <a:gd name="T7" fmla="*/ 1489 h 1489"/>
                <a:gd name="T8" fmla="*/ 1428 w 1428"/>
                <a:gd name="T9" fmla="*/ 995 h 1489"/>
                <a:gd name="T10" fmla="*/ 1428 w 1428"/>
                <a:gd name="T11" fmla="*/ 0 h 1489"/>
                <a:gd name="T12" fmla="*/ 487 w 1428"/>
                <a:gd name="T13" fmla="*/ 0 h 1489"/>
                <a:gd name="T14" fmla="*/ 0 60000 65536"/>
                <a:gd name="T15" fmla="*/ 0 60000 65536"/>
                <a:gd name="T16" fmla="*/ 0 60000 65536"/>
                <a:gd name="T17" fmla="*/ 0 60000 65536"/>
                <a:gd name="T18" fmla="*/ 0 60000 65536"/>
                <a:gd name="T19" fmla="*/ 0 60000 65536"/>
                <a:gd name="T20" fmla="*/ 0 60000 65536"/>
                <a:gd name="T21" fmla="*/ 0 w 1428"/>
                <a:gd name="T22" fmla="*/ 0 h 1489"/>
                <a:gd name="T23" fmla="*/ 1428 w 1428"/>
                <a:gd name="T24" fmla="*/ 1489 h 14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8" h="1489">
                  <a:moveTo>
                    <a:pt x="487" y="0"/>
                  </a:moveTo>
                  <a:lnTo>
                    <a:pt x="0" y="494"/>
                  </a:lnTo>
                  <a:lnTo>
                    <a:pt x="0" y="1489"/>
                  </a:lnTo>
                  <a:lnTo>
                    <a:pt x="941" y="1489"/>
                  </a:lnTo>
                  <a:lnTo>
                    <a:pt x="1428" y="995"/>
                  </a:lnTo>
                  <a:lnTo>
                    <a:pt x="1428" y="0"/>
                  </a:lnTo>
                  <a:lnTo>
                    <a:pt x="487" y="0"/>
                  </a:lnTo>
                  <a:close/>
                </a:path>
              </a:pathLst>
            </a:custGeom>
            <a:solidFill>
              <a:srgbClr val="FFFFFF"/>
            </a:solidFill>
            <a:ln w="9525">
              <a:noFill/>
              <a:round/>
              <a:headEnd/>
              <a:tailEnd/>
            </a:ln>
          </p:spPr>
          <p:txBody>
            <a:bodyPr>
              <a:prstTxWarp prst="textNoShape">
                <a:avLst/>
              </a:prstTxWarp>
            </a:bodyPr>
            <a:lstStyle/>
            <a:p>
              <a:endParaRPr lang="en-US"/>
            </a:p>
          </p:txBody>
        </p:sp>
        <p:sp>
          <p:nvSpPr>
            <p:cNvPr id="43015" name="Freeform 6"/>
            <p:cNvSpPr>
              <a:spLocks/>
            </p:cNvSpPr>
            <p:nvPr/>
          </p:nvSpPr>
          <p:spPr bwMode="auto">
            <a:xfrm>
              <a:off x="2647" y="1152"/>
              <a:ext cx="1428" cy="1489"/>
            </a:xfrm>
            <a:custGeom>
              <a:avLst/>
              <a:gdLst>
                <a:gd name="T0" fmla="*/ 487 w 1428"/>
                <a:gd name="T1" fmla="*/ 0 h 1489"/>
                <a:gd name="T2" fmla="*/ 0 w 1428"/>
                <a:gd name="T3" fmla="*/ 494 h 1489"/>
                <a:gd name="T4" fmla="*/ 0 w 1428"/>
                <a:gd name="T5" fmla="*/ 1489 h 1489"/>
                <a:gd name="T6" fmla="*/ 941 w 1428"/>
                <a:gd name="T7" fmla="*/ 1489 h 1489"/>
                <a:gd name="T8" fmla="*/ 1428 w 1428"/>
                <a:gd name="T9" fmla="*/ 995 h 1489"/>
                <a:gd name="T10" fmla="*/ 0 60000 65536"/>
                <a:gd name="T11" fmla="*/ 0 60000 65536"/>
                <a:gd name="T12" fmla="*/ 0 60000 65536"/>
                <a:gd name="T13" fmla="*/ 0 60000 65536"/>
                <a:gd name="T14" fmla="*/ 0 60000 65536"/>
                <a:gd name="T15" fmla="*/ 0 w 1428"/>
                <a:gd name="T16" fmla="*/ 0 h 1489"/>
                <a:gd name="T17" fmla="*/ 1428 w 1428"/>
                <a:gd name="T18" fmla="*/ 1489 h 1489"/>
              </a:gdLst>
              <a:ahLst/>
              <a:cxnLst>
                <a:cxn ang="T10">
                  <a:pos x="T0" y="T1"/>
                </a:cxn>
                <a:cxn ang="T11">
                  <a:pos x="T2" y="T3"/>
                </a:cxn>
                <a:cxn ang="T12">
                  <a:pos x="T4" y="T5"/>
                </a:cxn>
                <a:cxn ang="T13">
                  <a:pos x="T6" y="T7"/>
                </a:cxn>
                <a:cxn ang="T14">
                  <a:pos x="T8" y="T9"/>
                </a:cxn>
              </a:cxnLst>
              <a:rect l="T15" t="T16" r="T17" b="T18"/>
              <a:pathLst>
                <a:path w="1428" h="1489">
                  <a:moveTo>
                    <a:pt x="487" y="0"/>
                  </a:moveTo>
                  <a:lnTo>
                    <a:pt x="0" y="494"/>
                  </a:lnTo>
                  <a:lnTo>
                    <a:pt x="0" y="1489"/>
                  </a:lnTo>
                  <a:lnTo>
                    <a:pt x="941" y="1489"/>
                  </a:lnTo>
                  <a:lnTo>
                    <a:pt x="1428" y="995"/>
                  </a:lnTo>
                </a:path>
              </a:pathLst>
            </a:custGeom>
            <a:noFill/>
            <a:ln w="12700">
              <a:solidFill>
                <a:srgbClr val="1C216E"/>
              </a:solidFill>
              <a:round/>
              <a:headEnd/>
              <a:tailEnd/>
            </a:ln>
          </p:spPr>
          <p:txBody>
            <a:bodyPr>
              <a:prstTxWarp prst="textNoShape">
                <a:avLst/>
              </a:prstTxWarp>
            </a:bodyPr>
            <a:lstStyle/>
            <a:p>
              <a:endParaRPr lang="en-US"/>
            </a:p>
          </p:txBody>
        </p:sp>
        <p:sp>
          <p:nvSpPr>
            <p:cNvPr id="43016" name="Rectangle 7"/>
            <p:cNvSpPr>
              <a:spLocks noChangeArrowheads="1"/>
            </p:cNvSpPr>
            <p:nvPr/>
          </p:nvSpPr>
          <p:spPr bwMode="auto">
            <a:xfrm>
              <a:off x="3134" y="1152"/>
              <a:ext cx="941" cy="995"/>
            </a:xfrm>
            <a:prstGeom prst="rect">
              <a:avLst/>
            </a:prstGeom>
            <a:noFill/>
            <a:ln w="12700">
              <a:solidFill>
                <a:srgbClr val="1C216E"/>
              </a:solidFill>
              <a:miter lim="800000"/>
              <a:headEnd/>
              <a:tailEnd/>
            </a:ln>
          </p:spPr>
          <p:txBody>
            <a:bodyPr>
              <a:prstTxWarp prst="textNoShape">
                <a:avLst/>
              </a:prstTxWarp>
            </a:bodyPr>
            <a:lstStyle/>
            <a:p>
              <a:endParaRPr lang="en-US"/>
            </a:p>
          </p:txBody>
        </p:sp>
        <p:sp>
          <p:nvSpPr>
            <p:cNvPr id="43017" name="Line 8"/>
            <p:cNvSpPr>
              <a:spLocks noChangeShapeType="1"/>
            </p:cNvSpPr>
            <p:nvPr/>
          </p:nvSpPr>
          <p:spPr bwMode="auto">
            <a:xfrm flipH="1">
              <a:off x="2647" y="2147"/>
              <a:ext cx="487" cy="494"/>
            </a:xfrm>
            <a:prstGeom prst="line">
              <a:avLst/>
            </a:prstGeom>
            <a:noFill/>
            <a:ln w="12700">
              <a:solidFill>
                <a:srgbClr val="FF0000"/>
              </a:solidFill>
              <a:round/>
              <a:headEnd/>
              <a:tailEnd/>
            </a:ln>
          </p:spPr>
          <p:txBody>
            <a:bodyPr>
              <a:prstTxWarp prst="textNoShape">
                <a:avLst/>
              </a:prstTxWarp>
            </a:bodyPr>
            <a:lstStyle/>
            <a:p>
              <a:endParaRPr lang="en-US"/>
            </a:p>
          </p:txBody>
        </p:sp>
        <p:sp>
          <p:nvSpPr>
            <p:cNvPr id="43018" name="Freeform 9"/>
            <p:cNvSpPr>
              <a:spLocks/>
            </p:cNvSpPr>
            <p:nvPr/>
          </p:nvSpPr>
          <p:spPr bwMode="auto">
            <a:xfrm>
              <a:off x="2647" y="1638"/>
              <a:ext cx="941" cy="1003"/>
            </a:xfrm>
            <a:custGeom>
              <a:avLst/>
              <a:gdLst>
                <a:gd name="T0" fmla="*/ 0 w 941"/>
                <a:gd name="T1" fmla="*/ 0 h 1003"/>
                <a:gd name="T2" fmla="*/ 941 w 941"/>
                <a:gd name="T3" fmla="*/ 0 h 1003"/>
                <a:gd name="T4" fmla="*/ 941 w 941"/>
                <a:gd name="T5" fmla="*/ 1003 h 1003"/>
                <a:gd name="T6" fmla="*/ 0 60000 65536"/>
                <a:gd name="T7" fmla="*/ 0 60000 65536"/>
                <a:gd name="T8" fmla="*/ 0 60000 65536"/>
                <a:gd name="T9" fmla="*/ 0 w 941"/>
                <a:gd name="T10" fmla="*/ 0 h 1003"/>
                <a:gd name="T11" fmla="*/ 941 w 941"/>
                <a:gd name="T12" fmla="*/ 1003 h 1003"/>
              </a:gdLst>
              <a:ahLst/>
              <a:cxnLst>
                <a:cxn ang="T6">
                  <a:pos x="T0" y="T1"/>
                </a:cxn>
                <a:cxn ang="T7">
                  <a:pos x="T2" y="T3"/>
                </a:cxn>
                <a:cxn ang="T8">
                  <a:pos x="T4" y="T5"/>
                </a:cxn>
              </a:cxnLst>
              <a:rect l="T9" t="T10" r="T11" b="T12"/>
              <a:pathLst>
                <a:path w="941" h="1003">
                  <a:moveTo>
                    <a:pt x="0" y="0"/>
                  </a:moveTo>
                  <a:lnTo>
                    <a:pt x="941" y="0"/>
                  </a:lnTo>
                  <a:lnTo>
                    <a:pt x="941" y="1003"/>
                  </a:lnTo>
                </a:path>
              </a:pathLst>
            </a:custGeom>
            <a:noFill/>
            <a:ln w="12700">
              <a:solidFill>
                <a:srgbClr val="1C216E"/>
              </a:solidFill>
              <a:round/>
              <a:headEnd/>
              <a:tailEnd/>
            </a:ln>
          </p:spPr>
          <p:txBody>
            <a:bodyPr>
              <a:prstTxWarp prst="textNoShape">
                <a:avLst/>
              </a:prstTxWarp>
            </a:bodyPr>
            <a:lstStyle/>
            <a:p>
              <a:endParaRPr lang="en-US"/>
            </a:p>
          </p:txBody>
        </p:sp>
        <p:sp>
          <p:nvSpPr>
            <p:cNvPr id="43019" name="Line 10"/>
            <p:cNvSpPr>
              <a:spLocks noChangeShapeType="1"/>
            </p:cNvSpPr>
            <p:nvPr/>
          </p:nvSpPr>
          <p:spPr bwMode="auto">
            <a:xfrm flipH="1">
              <a:off x="3588" y="1152"/>
              <a:ext cx="487" cy="486"/>
            </a:xfrm>
            <a:prstGeom prst="line">
              <a:avLst/>
            </a:prstGeom>
            <a:noFill/>
            <a:ln w="12700">
              <a:solidFill>
                <a:srgbClr val="1C216E"/>
              </a:solidFill>
              <a:round/>
              <a:headEnd/>
              <a:tailEnd/>
            </a:ln>
          </p:spPr>
          <p:txBody>
            <a:bodyPr>
              <a:prstTxWarp prst="textNoShape">
                <a:avLst/>
              </a:prstTxWarp>
            </a:bodyPr>
            <a:lstStyle/>
            <a:p>
              <a:endParaRPr lang="en-US"/>
            </a:p>
          </p:txBody>
        </p:sp>
        <p:sp>
          <p:nvSpPr>
            <p:cNvPr id="43020" name="Freeform 11"/>
            <p:cNvSpPr>
              <a:spLocks/>
            </p:cNvSpPr>
            <p:nvPr/>
          </p:nvSpPr>
          <p:spPr bwMode="auto">
            <a:xfrm>
              <a:off x="2647" y="2123"/>
              <a:ext cx="487" cy="534"/>
            </a:xfrm>
            <a:custGeom>
              <a:avLst/>
              <a:gdLst>
                <a:gd name="T0" fmla="*/ 471 w 487"/>
                <a:gd name="T1" fmla="*/ 0 h 534"/>
                <a:gd name="T2" fmla="*/ 487 w 487"/>
                <a:gd name="T3" fmla="*/ 16 h 534"/>
                <a:gd name="T4" fmla="*/ 16 w 487"/>
                <a:gd name="T5" fmla="*/ 534 h 534"/>
                <a:gd name="T6" fmla="*/ 0 w 487"/>
                <a:gd name="T7" fmla="*/ 518 h 534"/>
                <a:gd name="T8" fmla="*/ 471 w 487"/>
                <a:gd name="T9" fmla="*/ 0 h 534"/>
                <a:gd name="T10" fmla="*/ 0 60000 65536"/>
                <a:gd name="T11" fmla="*/ 0 60000 65536"/>
                <a:gd name="T12" fmla="*/ 0 60000 65536"/>
                <a:gd name="T13" fmla="*/ 0 60000 65536"/>
                <a:gd name="T14" fmla="*/ 0 60000 65536"/>
                <a:gd name="T15" fmla="*/ 0 w 487"/>
                <a:gd name="T16" fmla="*/ 0 h 534"/>
                <a:gd name="T17" fmla="*/ 487 w 487"/>
                <a:gd name="T18" fmla="*/ 534 h 534"/>
              </a:gdLst>
              <a:ahLst/>
              <a:cxnLst>
                <a:cxn ang="T10">
                  <a:pos x="T0" y="T1"/>
                </a:cxn>
                <a:cxn ang="T11">
                  <a:pos x="T2" y="T3"/>
                </a:cxn>
                <a:cxn ang="T12">
                  <a:pos x="T4" y="T5"/>
                </a:cxn>
                <a:cxn ang="T13">
                  <a:pos x="T6" y="T7"/>
                </a:cxn>
                <a:cxn ang="T14">
                  <a:pos x="T8" y="T9"/>
                </a:cxn>
              </a:cxnLst>
              <a:rect l="T15" t="T16" r="T17" b="T18"/>
              <a:pathLst>
                <a:path w="487" h="534">
                  <a:moveTo>
                    <a:pt x="471" y="0"/>
                  </a:moveTo>
                  <a:lnTo>
                    <a:pt x="487" y="16"/>
                  </a:lnTo>
                  <a:lnTo>
                    <a:pt x="16" y="534"/>
                  </a:lnTo>
                  <a:lnTo>
                    <a:pt x="0" y="518"/>
                  </a:lnTo>
                  <a:lnTo>
                    <a:pt x="471" y="0"/>
                  </a:lnTo>
                  <a:close/>
                </a:path>
              </a:pathLst>
            </a:custGeom>
            <a:solidFill>
              <a:srgbClr val="C9CAE0"/>
            </a:solidFill>
            <a:ln w="9525">
              <a:noFill/>
              <a:round/>
              <a:headEnd/>
              <a:tailEnd/>
            </a:ln>
          </p:spPr>
          <p:txBody>
            <a:bodyPr>
              <a:prstTxWarp prst="textNoShape">
                <a:avLst/>
              </a:prstTxWarp>
            </a:bodyPr>
            <a:lstStyle/>
            <a:p>
              <a:endParaRPr lang="en-US"/>
            </a:p>
          </p:txBody>
        </p:sp>
        <p:sp>
          <p:nvSpPr>
            <p:cNvPr id="43021" name="Freeform 12"/>
            <p:cNvSpPr>
              <a:spLocks/>
            </p:cNvSpPr>
            <p:nvPr/>
          </p:nvSpPr>
          <p:spPr bwMode="auto">
            <a:xfrm>
              <a:off x="3126" y="2131"/>
              <a:ext cx="462" cy="518"/>
            </a:xfrm>
            <a:custGeom>
              <a:avLst/>
              <a:gdLst>
                <a:gd name="T0" fmla="*/ 0 w 462"/>
                <a:gd name="T1" fmla="*/ 16 h 518"/>
                <a:gd name="T2" fmla="*/ 15 w 462"/>
                <a:gd name="T3" fmla="*/ 0 h 518"/>
                <a:gd name="T4" fmla="*/ 462 w 462"/>
                <a:gd name="T5" fmla="*/ 502 h 518"/>
                <a:gd name="T6" fmla="*/ 446 w 462"/>
                <a:gd name="T7" fmla="*/ 518 h 518"/>
                <a:gd name="T8" fmla="*/ 0 w 462"/>
                <a:gd name="T9" fmla="*/ 16 h 518"/>
                <a:gd name="T10" fmla="*/ 0 60000 65536"/>
                <a:gd name="T11" fmla="*/ 0 60000 65536"/>
                <a:gd name="T12" fmla="*/ 0 60000 65536"/>
                <a:gd name="T13" fmla="*/ 0 60000 65536"/>
                <a:gd name="T14" fmla="*/ 0 60000 65536"/>
                <a:gd name="T15" fmla="*/ 0 w 462"/>
                <a:gd name="T16" fmla="*/ 0 h 518"/>
                <a:gd name="T17" fmla="*/ 462 w 462"/>
                <a:gd name="T18" fmla="*/ 518 h 518"/>
              </a:gdLst>
              <a:ahLst/>
              <a:cxnLst>
                <a:cxn ang="T10">
                  <a:pos x="T0" y="T1"/>
                </a:cxn>
                <a:cxn ang="T11">
                  <a:pos x="T2" y="T3"/>
                </a:cxn>
                <a:cxn ang="T12">
                  <a:pos x="T4" y="T5"/>
                </a:cxn>
                <a:cxn ang="T13">
                  <a:pos x="T6" y="T7"/>
                </a:cxn>
                <a:cxn ang="T14">
                  <a:pos x="T8" y="T9"/>
                </a:cxn>
              </a:cxnLst>
              <a:rect l="T15" t="T16" r="T17" b="T18"/>
              <a:pathLst>
                <a:path w="462" h="518">
                  <a:moveTo>
                    <a:pt x="0" y="16"/>
                  </a:moveTo>
                  <a:lnTo>
                    <a:pt x="15" y="0"/>
                  </a:lnTo>
                  <a:lnTo>
                    <a:pt x="462" y="502"/>
                  </a:lnTo>
                  <a:lnTo>
                    <a:pt x="446" y="518"/>
                  </a:lnTo>
                  <a:lnTo>
                    <a:pt x="0" y="16"/>
                  </a:lnTo>
                  <a:close/>
                </a:path>
              </a:pathLst>
            </a:custGeom>
            <a:solidFill>
              <a:srgbClr val="77B329"/>
            </a:solidFill>
            <a:ln w="9525">
              <a:noFill/>
              <a:round/>
              <a:headEnd/>
              <a:tailEnd/>
            </a:ln>
          </p:spPr>
          <p:txBody>
            <a:bodyPr>
              <a:prstTxWarp prst="textNoShape">
                <a:avLst/>
              </a:prstTxWarp>
            </a:bodyPr>
            <a:lstStyle/>
            <a:p>
              <a:endParaRPr lang="en-US"/>
            </a:p>
          </p:txBody>
        </p:sp>
        <p:sp>
          <p:nvSpPr>
            <p:cNvPr id="43022" name="Line 13"/>
            <p:cNvSpPr>
              <a:spLocks noChangeShapeType="1"/>
            </p:cNvSpPr>
            <p:nvPr/>
          </p:nvSpPr>
          <p:spPr bwMode="auto">
            <a:xfrm>
              <a:off x="3054" y="1638"/>
              <a:ext cx="534" cy="470"/>
            </a:xfrm>
            <a:prstGeom prst="line">
              <a:avLst/>
            </a:prstGeom>
            <a:noFill/>
            <a:ln w="12700">
              <a:solidFill>
                <a:srgbClr val="1C216E"/>
              </a:solidFill>
              <a:round/>
              <a:headEnd/>
              <a:tailEnd/>
            </a:ln>
          </p:spPr>
          <p:txBody>
            <a:bodyPr>
              <a:prstTxWarp prst="textNoShape">
                <a:avLst/>
              </a:prstTxWarp>
            </a:bodyPr>
            <a:lstStyle/>
            <a:p>
              <a:endParaRPr lang="en-US"/>
            </a:p>
          </p:txBody>
        </p:sp>
        <p:sp>
          <p:nvSpPr>
            <p:cNvPr id="43023" name="Line 14"/>
            <p:cNvSpPr>
              <a:spLocks noChangeShapeType="1"/>
            </p:cNvSpPr>
            <p:nvPr/>
          </p:nvSpPr>
          <p:spPr bwMode="auto">
            <a:xfrm flipV="1">
              <a:off x="3588" y="1303"/>
              <a:ext cx="343" cy="797"/>
            </a:xfrm>
            <a:prstGeom prst="line">
              <a:avLst/>
            </a:prstGeom>
            <a:noFill/>
            <a:ln w="12700">
              <a:solidFill>
                <a:srgbClr val="1C216E"/>
              </a:solidFill>
              <a:round/>
              <a:headEnd/>
              <a:tailEnd/>
            </a:ln>
          </p:spPr>
          <p:txBody>
            <a:bodyPr>
              <a:prstTxWarp prst="textNoShape">
                <a:avLst/>
              </a:prstTxWarp>
            </a:bodyPr>
            <a:lstStyle/>
            <a:p>
              <a:endParaRPr lang="en-US"/>
            </a:p>
          </p:txBody>
        </p:sp>
        <p:sp>
          <p:nvSpPr>
            <p:cNvPr id="43024" name="Line 15"/>
            <p:cNvSpPr>
              <a:spLocks noChangeShapeType="1"/>
            </p:cNvSpPr>
            <p:nvPr/>
          </p:nvSpPr>
          <p:spPr bwMode="auto">
            <a:xfrm flipV="1">
              <a:off x="3054" y="1303"/>
              <a:ext cx="869" cy="335"/>
            </a:xfrm>
            <a:prstGeom prst="line">
              <a:avLst/>
            </a:prstGeom>
            <a:noFill/>
            <a:ln w="12700">
              <a:solidFill>
                <a:srgbClr val="1C216E"/>
              </a:solidFill>
              <a:round/>
              <a:headEnd/>
              <a:tailEnd/>
            </a:ln>
          </p:spPr>
          <p:txBody>
            <a:bodyPr>
              <a:prstTxWarp prst="textNoShape">
                <a:avLst/>
              </a:prstTxWarp>
            </a:bodyPr>
            <a:lstStyle/>
            <a:p>
              <a:endParaRPr lang="en-US"/>
            </a:p>
          </p:txBody>
        </p:sp>
        <p:sp>
          <p:nvSpPr>
            <p:cNvPr id="43025" name="Freeform 16"/>
            <p:cNvSpPr>
              <a:spLocks/>
            </p:cNvSpPr>
            <p:nvPr/>
          </p:nvSpPr>
          <p:spPr bwMode="auto">
            <a:xfrm>
              <a:off x="3126" y="1733"/>
              <a:ext cx="382" cy="414"/>
            </a:xfrm>
            <a:custGeom>
              <a:avLst/>
              <a:gdLst>
                <a:gd name="T0" fmla="*/ 15 w 382"/>
                <a:gd name="T1" fmla="*/ 414 h 414"/>
                <a:gd name="T2" fmla="*/ 0 w 382"/>
                <a:gd name="T3" fmla="*/ 398 h 414"/>
                <a:gd name="T4" fmla="*/ 366 w 382"/>
                <a:gd name="T5" fmla="*/ 0 h 414"/>
                <a:gd name="T6" fmla="*/ 382 w 382"/>
                <a:gd name="T7" fmla="*/ 16 h 414"/>
                <a:gd name="T8" fmla="*/ 15 w 382"/>
                <a:gd name="T9" fmla="*/ 414 h 414"/>
                <a:gd name="T10" fmla="*/ 0 60000 65536"/>
                <a:gd name="T11" fmla="*/ 0 60000 65536"/>
                <a:gd name="T12" fmla="*/ 0 60000 65536"/>
                <a:gd name="T13" fmla="*/ 0 60000 65536"/>
                <a:gd name="T14" fmla="*/ 0 60000 65536"/>
                <a:gd name="T15" fmla="*/ 0 w 382"/>
                <a:gd name="T16" fmla="*/ 0 h 414"/>
                <a:gd name="T17" fmla="*/ 382 w 382"/>
                <a:gd name="T18" fmla="*/ 414 h 414"/>
              </a:gdLst>
              <a:ahLst/>
              <a:cxnLst>
                <a:cxn ang="T10">
                  <a:pos x="T0" y="T1"/>
                </a:cxn>
                <a:cxn ang="T11">
                  <a:pos x="T2" y="T3"/>
                </a:cxn>
                <a:cxn ang="T12">
                  <a:pos x="T4" y="T5"/>
                </a:cxn>
                <a:cxn ang="T13">
                  <a:pos x="T6" y="T7"/>
                </a:cxn>
                <a:cxn ang="T14">
                  <a:pos x="T8" y="T9"/>
                </a:cxn>
              </a:cxnLst>
              <a:rect l="T15" t="T16" r="T17" b="T18"/>
              <a:pathLst>
                <a:path w="382" h="414">
                  <a:moveTo>
                    <a:pt x="15" y="414"/>
                  </a:moveTo>
                  <a:lnTo>
                    <a:pt x="0" y="398"/>
                  </a:lnTo>
                  <a:lnTo>
                    <a:pt x="366" y="0"/>
                  </a:lnTo>
                  <a:lnTo>
                    <a:pt x="382" y="16"/>
                  </a:lnTo>
                  <a:lnTo>
                    <a:pt x="15" y="414"/>
                  </a:lnTo>
                  <a:close/>
                </a:path>
              </a:pathLst>
            </a:custGeom>
            <a:solidFill>
              <a:srgbClr val="E03125"/>
            </a:solidFill>
            <a:ln w="9525">
              <a:solidFill>
                <a:srgbClr val="0908A3"/>
              </a:solidFill>
              <a:round/>
              <a:headEnd/>
              <a:tailEnd/>
            </a:ln>
          </p:spPr>
          <p:txBody>
            <a:bodyPr>
              <a:prstTxWarp prst="textNoShape">
                <a:avLst/>
              </a:prstTxWarp>
            </a:bodyPr>
            <a:lstStyle/>
            <a:p>
              <a:endParaRPr lang="en-US"/>
            </a:p>
          </p:txBody>
        </p:sp>
        <p:sp>
          <p:nvSpPr>
            <p:cNvPr id="43026" name="Line 17"/>
            <p:cNvSpPr>
              <a:spLocks noChangeShapeType="1"/>
            </p:cNvSpPr>
            <p:nvPr/>
          </p:nvSpPr>
          <p:spPr bwMode="auto">
            <a:xfrm flipH="1">
              <a:off x="3333" y="1733"/>
              <a:ext cx="167" cy="152"/>
            </a:xfrm>
            <a:prstGeom prst="line">
              <a:avLst/>
            </a:prstGeom>
            <a:noFill/>
            <a:ln w="12700">
              <a:solidFill>
                <a:srgbClr val="1C216E"/>
              </a:solidFill>
              <a:round/>
              <a:headEnd/>
              <a:tailEnd/>
            </a:ln>
          </p:spPr>
          <p:txBody>
            <a:bodyPr>
              <a:prstTxWarp prst="textNoShape">
                <a:avLst/>
              </a:prstTxWarp>
            </a:bodyPr>
            <a:lstStyle/>
            <a:p>
              <a:endParaRPr lang="en-US"/>
            </a:p>
          </p:txBody>
        </p:sp>
        <p:sp>
          <p:nvSpPr>
            <p:cNvPr id="43027" name="Line 18"/>
            <p:cNvSpPr>
              <a:spLocks noChangeShapeType="1"/>
            </p:cNvSpPr>
            <p:nvPr/>
          </p:nvSpPr>
          <p:spPr bwMode="auto">
            <a:xfrm flipH="1">
              <a:off x="2647" y="1893"/>
              <a:ext cx="686" cy="748"/>
            </a:xfrm>
            <a:prstGeom prst="line">
              <a:avLst/>
            </a:prstGeom>
            <a:noFill/>
            <a:ln w="12700">
              <a:solidFill>
                <a:srgbClr val="1C216E"/>
              </a:solidFill>
              <a:round/>
              <a:headEnd/>
              <a:tailEnd/>
            </a:ln>
          </p:spPr>
          <p:txBody>
            <a:bodyPr>
              <a:prstTxWarp prst="textNoShape">
                <a:avLst/>
              </a:prstTxWarp>
            </a:bodyPr>
            <a:lstStyle/>
            <a:p>
              <a:endParaRPr lang="en-US"/>
            </a:p>
          </p:txBody>
        </p:sp>
        <p:sp>
          <p:nvSpPr>
            <p:cNvPr id="43028" name="Line 19"/>
            <p:cNvSpPr>
              <a:spLocks noChangeShapeType="1"/>
            </p:cNvSpPr>
            <p:nvPr/>
          </p:nvSpPr>
          <p:spPr bwMode="auto">
            <a:xfrm flipH="1" flipV="1">
              <a:off x="3500" y="1741"/>
              <a:ext cx="232" cy="40"/>
            </a:xfrm>
            <a:prstGeom prst="line">
              <a:avLst/>
            </a:prstGeom>
            <a:noFill/>
            <a:ln w="12700">
              <a:solidFill>
                <a:srgbClr val="1C216E"/>
              </a:solidFill>
              <a:round/>
              <a:headEnd/>
              <a:tailEnd/>
            </a:ln>
          </p:spPr>
          <p:txBody>
            <a:bodyPr>
              <a:prstTxWarp prst="textNoShape">
                <a:avLst/>
              </a:prstTxWarp>
            </a:bodyPr>
            <a:lstStyle/>
            <a:p>
              <a:endParaRPr lang="en-US"/>
            </a:p>
          </p:txBody>
        </p:sp>
        <p:sp>
          <p:nvSpPr>
            <p:cNvPr id="43029" name="Line 20"/>
            <p:cNvSpPr>
              <a:spLocks noChangeShapeType="1"/>
            </p:cNvSpPr>
            <p:nvPr/>
          </p:nvSpPr>
          <p:spPr bwMode="auto">
            <a:xfrm>
              <a:off x="3724" y="1781"/>
              <a:ext cx="351" cy="358"/>
            </a:xfrm>
            <a:prstGeom prst="line">
              <a:avLst/>
            </a:prstGeom>
            <a:noFill/>
            <a:ln w="12700">
              <a:solidFill>
                <a:srgbClr val="1C216E"/>
              </a:solidFill>
              <a:round/>
              <a:headEnd/>
              <a:tailEnd/>
            </a:ln>
          </p:spPr>
          <p:txBody>
            <a:bodyPr>
              <a:prstTxWarp prst="textNoShape">
                <a:avLst/>
              </a:prstTxWarp>
            </a:bodyPr>
            <a:lstStyle/>
            <a:p>
              <a:endParaRPr lang="en-US"/>
            </a:p>
          </p:txBody>
        </p:sp>
        <p:sp>
          <p:nvSpPr>
            <p:cNvPr id="43030" name="Rectangle 21"/>
            <p:cNvSpPr>
              <a:spLocks noChangeArrowheads="1"/>
            </p:cNvSpPr>
            <p:nvPr/>
          </p:nvSpPr>
          <p:spPr bwMode="auto">
            <a:xfrm>
              <a:off x="2267" y="2358"/>
              <a:ext cx="32" cy="173"/>
            </a:xfrm>
            <a:prstGeom prst="rect">
              <a:avLst/>
            </a:prstGeom>
            <a:noFill/>
            <a:ln w="9525">
              <a:noFill/>
              <a:miter lim="800000"/>
              <a:headEnd/>
              <a:tailEnd/>
            </a:ln>
          </p:spPr>
          <p:txBody>
            <a:bodyPr wrap="none" lIns="0" tIns="0" rIns="0" bIns="0">
              <a:prstTxWarp prst="textNoShape">
                <a:avLst/>
              </a:prstTxWarp>
              <a:spAutoFit/>
            </a:bodyPr>
            <a:lstStyle/>
            <a:p>
              <a:r>
                <a:rPr lang="en-US" sz="1800" i="1">
                  <a:solidFill>
                    <a:srgbClr val="FF0000"/>
                  </a:solidFill>
                  <a:latin typeface="Helvetica" charset="0"/>
                </a:rPr>
                <a:t>l</a:t>
              </a:r>
              <a:endParaRPr lang="en-US">
                <a:solidFill>
                  <a:srgbClr val="FF0000"/>
                </a:solidFill>
              </a:endParaRPr>
            </a:p>
          </p:txBody>
        </p:sp>
        <p:sp>
          <p:nvSpPr>
            <p:cNvPr id="43031" name="Rectangle 22"/>
            <p:cNvSpPr>
              <a:spLocks noChangeArrowheads="1"/>
            </p:cNvSpPr>
            <p:nvPr/>
          </p:nvSpPr>
          <p:spPr bwMode="auto">
            <a:xfrm>
              <a:off x="2302" y="2358"/>
              <a:ext cx="32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FF0000"/>
                  </a:solidFill>
                  <a:latin typeface="Helvetica" charset="0"/>
                </a:rPr>
                <a:t>=100</a:t>
              </a:r>
              <a:endParaRPr lang="en-US">
                <a:solidFill>
                  <a:srgbClr val="FF0000"/>
                </a:solidFill>
              </a:endParaRPr>
            </a:p>
          </p:txBody>
        </p:sp>
        <p:sp>
          <p:nvSpPr>
            <p:cNvPr id="43032" name="Rectangle 23"/>
            <p:cNvSpPr>
              <a:spLocks noChangeArrowheads="1"/>
            </p:cNvSpPr>
            <p:nvPr/>
          </p:nvSpPr>
          <p:spPr bwMode="auto">
            <a:xfrm>
              <a:off x="3528" y="2717"/>
              <a:ext cx="32" cy="173"/>
            </a:xfrm>
            <a:prstGeom prst="rect">
              <a:avLst/>
            </a:prstGeom>
            <a:noFill/>
            <a:ln w="9525">
              <a:noFill/>
              <a:miter lim="800000"/>
              <a:headEnd/>
              <a:tailEnd/>
            </a:ln>
          </p:spPr>
          <p:txBody>
            <a:bodyPr wrap="none" lIns="0" tIns="0" rIns="0" bIns="0">
              <a:prstTxWarp prst="textNoShape">
                <a:avLst/>
              </a:prstTxWarp>
              <a:spAutoFit/>
            </a:bodyPr>
            <a:lstStyle/>
            <a:p>
              <a:r>
                <a:rPr lang="en-US" sz="1800" i="1">
                  <a:solidFill>
                    <a:srgbClr val="8FBC46"/>
                  </a:solidFill>
                  <a:latin typeface="Helvetica" charset="0"/>
                </a:rPr>
                <a:t>l</a:t>
              </a:r>
              <a:endParaRPr lang="en-US"/>
            </a:p>
          </p:txBody>
        </p:sp>
        <p:sp>
          <p:nvSpPr>
            <p:cNvPr id="43033" name="Rectangle 24"/>
            <p:cNvSpPr>
              <a:spLocks noChangeArrowheads="1"/>
            </p:cNvSpPr>
            <p:nvPr/>
          </p:nvSpPr>
          <p:spPr bwMode="auto">
            <a:xfrm>
              <a:off x="3562" y="2717"/>
              <a:ext cx="32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8FBC46"/>
                  </a:solidFill>
                  <a:latin typeface="Helvetica" charset="0"/>
                </a:rPr>
                <a:t>=110</a:t>
              </a:r>
              <a:endParaRPr lang="en-US"/>
            </a:p>
          </p:txBody>
        </p:sp>
        <p:sp>
          <p:nvSpPr>
            <p:cNvPr id="43034" name="Rectangle 25"/>
            <p:cNvSpPr>
              <a:spLocks noChangeArrowheads="1"/>
            </p:cNvSpPr>
            <p:nvPr/>
          </p:nvSpPr>
          <p:spPr bwMode="auto">
            <a:xfrm>
              <a:off x="2882" y="1809"/>
              <a:ext cx="32" cy="173"/>
            </a:xfrm>
            <a:prstGeom prst="rect">
              <a:avLst/>
            </a:prstGeom>
            <a:noFill/>
            <a:ln w="9525">
              <a:noFill/>
              <a:miter lim="800000"/>
              <a:headEnd/>
              <a:tailEnd/>
            </a:ln>
          </p:spPr>
          <p:txBody>
            <a:bodyPr wrap="none" lIns="0" tIns="0" rIns="0" bIns="0">
              <a:prstTxWarp prst="textNoShape">
                <a:avLst/>
              </a:prstTxWarp>
              <a:spAutoFit/>
            </a:bodyPr>
            <a:lstStyle/>
            <a:p>
              <a:r>
                <a:rPr lang="en-US" sz="1800" i="1">
                  <a:solidFill>
                    <a:srgbClr val="0908A3"/>
                  </a:solidFill>
                  <a:latin typeface="Helvetica" charset="0"/>
                </a:rPr>
                <a:t>l</a:t>
              </a:r>
              <a:endParaRPr lang="en-US">
                <a:solidFill>
                  <a:srgbClr val="0908A3"/>
                </a:solidFill>
              </a:endParaRPr>
            </a:p>
          </p:txBody>
        </p:sp>
        <p:sp>
          <p:nvSpPr>
            <p:cNvPr id="43035" name="Rectangle 26"/>
            <p:cNvSpPr>
              <a:spLocks noChangeArrowheads="1"/>
            </p:cNvSpPr>
            <p:nvPr/>
          </p:nvSpPr>
          <p:spPr bwMode="auto">
            <a:xfrm>
              <a:off x="2916" y="1809"/>
              <a:ext cx="32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908A3"/>
                  </a:solidFill>
                  <a:latin typeface="Helvetica" charset="0"/>
                </a:rPr>
                <a:t>=111</a:t>
              </a:r>
              <a:endParaRPr lang="en-US">
                <a:solidFill>
                  <a:srgbClr val="0908A3"/>
                </a:solidFill>
              </a:endParaRPr>
            </a:p>
          </p:txBody>
        </p:sp>
        <p:sp>
          <p:nvSpPr>
            <p:cNvPr id="43036" name="Rectangle 27"/>
            <p:cNvSpPr>
              <a:spLocks noChangeArrowheads="1"/>
            </p:cNvSpPr>
            <p:nvPr/>
          </p:nvSpPr>
          <p:spPr bwMode="auto">
            <a:xfrm>
              <a:off x="4190" y="1355"/>
              <a:ext cx="885"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latin typeface="Helvetica" charset="0"/>
                </a:rPr>
                <a:t>R1+R2+R3=1</a:t>
              </a:r>
              <a:endParaRPr lang="en-US"/>
            </a:p>
          </p:txBody>
        </p:sp>
        <p:sp>
          <p:nvSpPr>
            <p:cNvPr id="43037" name="Line 28"/>
            <p:cNvSpPr>
              <a:spLocks noChangeShapeType="1"/>
            </p:cNvSpPr>
            <p:nvPr/>
          </p:nvSpPr>
          <p:spPr bwMode="auto">
            <a:xfrm flipH="1">
              <a:off x="3764" y="1423"/>
              <a:ext cx="407" cy="191"/>
            </a:xfrm>
            <a:prstGeom prst="line">
              <a:avLst/>
            </a:prstGeom>
            <a:noFill/>
            <a:ln w="12700">
              <a:solidFill>
                <a:srgbClr val="1C216E"/>
              </a:solidFill>
              <a:round/>
              <a:headEnd/>
              <a:tailEnd/>
            </a:ln>
          </p:spPr>
          <p:txBody>
            <a:bodyPr>
              <a:prstTxWarp prst="textNoShape">
                <a:avLst/>
              </a:prstTxWarp>
            </a:bodyPr>
            <a:lstStyle/>
            <a:p>
              <a:endParaRPr lang="en-US"/>
            </a:p>
          </p:txBody>
        </p:sp>
        <p:sp>
          <p:nvSpPr>
            <p:cNvPr id="43038" name="Freeform 29"/>
            <p:cNvSpPr>
              <a:spLocks/>
            </p:cNvSpPr>
            <p:nvPr/>
          </p:nvSpPr>
          <p:spPr bwMode="auto">
            <a:xfrm>
              <a:off x="3692" y="1582"/>
              <a:ext cx="96" cy="64"/>
            </a:xfrm>
            <a:custGeom>
              <a:avLst/>
              <a:gdLst>
                <a:gd name="T0" fmla="*/ 72 w 96"/>
                <a:gd name="T1" fmla="*/ 0 h 64"/>
                <a:gd name="T2" fmla="*/ 88 w 96"/>
                <a:gd name="T3" fmla="*/ 24 h 64"/>
                <a:gd name="T4" fmla="*/ 96 w 96"/>
                <a:gd name="T5" fmla="*/ 56 h 64"/>
                <a:gd name="T6" fmla="*/ 96 w 96"/>
                <a:gd name="T7" fmla="*/ 56 h 64"/>
                <a:gd name="T8" fmla="*/ 0 w 96"/>
                <a:gd name="T9" fmla="*/ 64 h 64"/>
                <a:gd name="T10" fmla="*/ 0 w 96"/>
                <a:gd name="T11" fmla="*/ 64 h 64"/>
                <a:gd name="T12" fmla="*/ 72 w 96"/>
                <a:gd name="T13" fmla="*/ 0 h 64"/>
                <a:gd name="T14" fmla="*/ 0 60000 65536"/>
                <a:gd name="T15" fmla="*/ 0 60000 65536"/>
                <a:gd name="T16" fmla="*/ 0 60000 65536"/>
                <a:gd name="T17" fmla="*/ 0 60000 65536"/>
                <a:gd name="T18" fmla="*/ 0 60000 65536"/>
                <a:gd name="T19" fmla="*/ 0 60000 65536"/>
                <a:gd name="T20" fmla="*/ 0 60000 65536"/>
                <a:gd name="T21" fmla="*/ 0 w 96"/>
                <a:gd name="T22" fmla="*/ 0 h 64"/>
                <a:gd name="T23" fmla="*/ 96 w 9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64">
                  <a:moveTo>
                    <a:pt x="72" y="0"/>
                  </a:moveTo>
                  <a:lnTo>
                    <a:pt x="88" y="24"/>
                  </a:lnTo>
                  <a:lnTo>
                    <a:pt x="96" y="56"/>
                  </a:lnTo>
                  <a:lnTo>
                    <a:pt x="0" y="64"/>
                  </a:lnTo>
                  <a:lnTo>
                    <a:pt x="72" y="0"/>
                  </a:lnTo>
                  <a:close/>
                </a:path>
              </a:pathLst>
            </a:custGeom>
            <a:solidFill>
              <a:srgbClr val="1C216E"/>
            </a:solidFill>
            <a:ln w="9525">
              <a:noFill/>
              <a:round/>
              <a:headEnd/>
              <a:tailEnd/>
            </a:ln>
          </p:spPr>
          <p:txBody>
            <a:bodyPr>
              <a:prstTxWarp prst="textNoShape">
                <a:avLst/>
              </a:prstTxWarp>
            </a:bodyPr>
            <a:lstStyle/>
            <a:p>
              <a:endParaRPr lang="en-US"/>
            </a:p>
          </p:txBody>
        </p:sp>
        <p:sp>
          <p:nvSpPr>
            <p:cNvPr id="43039" name="Rectangle 30"/>
            <p:cNvSpPr>
              <a:spLocks noChangeArrowheads="1"/>
            </p:cNvSpPr>
            <p:nvPr/>
          </p:nvSpPr>
          <p:spPr bwMode="auto">
            <a:xfrm>
              <a:off x="2283" y="2693"/>
              <a:ext cx="50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latin typeface="Helvetica" charset="0"/>
                </a:rPr>
                <a:t>(</a:t>
              </a:r>
              <a:r>
                <a:rPr lang="en-US" sz="1800">
                  <a:solidFill>
                    <a:srgbClr val="000000"/>
                  </a:solidFill>
                  <a:latin typeface="Helvetica" charset="0"/>
                  <a:ea typeface="ヒラギノ角ゴ Pro W3" charset="-128"/>
                  <a:cs typeface="ヒラギノ角ゴ Pro W3" charset="-128"/>
                </a:rPr>
                <a:t>√</a:t>
              </a:r>
              <a:r>
                <a:rPr lang="en-US" sz="1800">
                  <a:solidFill>
                    <a:srgbClr val="000000"/>
                  </a:solidFill>
                  <a:latin typeface="Helvetica" charset="0"/>
                </a:rPr>
                <a:t>2-1,0)</a:t>
              </a:r>
              <a:endParaRPr lang="en-US"/>
            </a:p>
          </p:txBody>
        </p:sp>
        <p:sp>
          <p:nvSpPr>
            <p:cNvPr id="43040" name="Rectangle 31"/>
            <p:cNvSpPr>
              <a:spLocks noChangeArrowheads="1"/>
            </p:cNvSpPr>
            <p:nvPr/>
          </p:nvSpPr>
          <p:spPr bwMode="auto">
            <a:xfrm>
              <a:off x="3735" y="2541"/>
              <a:ext cx="765"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latin typeface="Helvetica" charset="0"/>
                </a:rPr>
                <a:t>(</a:t>
              </a:r>
              <a:r>
                <a:rPr lang="en-US" sz="1800">
                  <a:solidFill>
                    <a:srgbClr val="000000"/>
                  </a:solidFill>
                  <a:latin typeface="Helvetica" charset="0"/>
                  <a:ea typeface="ヒラギノ角ゴ Pro W3" charset="-128"/>
                  <a:cs typeface="ヒラギノ角ゴ Pro W3" charset="-128"/>
                </a:rPr>
                <a:t>√</a:t>
              </a:r>
              <a:r>
                <a:rPr lang="en-US" sz="1800">
                  <a:solidFill>
                    <a:srgbClr val="000000"/>
                  </a:solidFill>
                  <a:latin typeface="Helvetica" charset="0"/>
                </a:rPr>
                <a:t>2-1,</a:t>
              </a:r>
              <a:r>
                <a:rPr lang="en-US" sz="1800">
                  <a:solidFill>
                    <a:srgbClr val="000000"/>
                  </a:solidFill>
                  <a:latin typeface="Helvetica" charset="0"/>
                  <a:ea typeface="ヒラギノ角ゴ Pro W3" charset="-128"/>
                  <a:cs typeface="ヒラギノ角ゴ Pro W3" charset="-128"/>
                </a:rPr>
                <a:t>√</a:t>
              </a:r>
              <a:r>
                <a:rPr lang="en-US" sz="1800">
                  <a:solidFill>
                    <a:srgbClr val="000000"/>
                  </a:solidFill>
                  <a:latin typeface="Helvetica" charset="0"/>
                </a:rPr>
                <a:t>2-1))</a:t>
              </a:r>
              <a:endParaRPr lang="en-US"/>
            </a:p>
          </p:txBody>
        </p:sp>
      </p:grpSp>
      <p:sp>
        <p:nvSpPr>
          <p:cNvPr id="43013" name="Rectangle 4"/>
          <p:cNvSpPr>
            <a:spLocks noChangeArrowheads="1"/>
          </p:cNvSpPr>
          <p:nvPr/>
        </p:nvSpPr>
        <p:spPr bwMode="auto">
          <a:xfrm>
            <a:off x="609600" y="4986104"/>
            <a:ext cx="7772400" cy="1567096"/>
          </a:xfrm>
          <a:prstGeom prst="rect">
            <a:avLst/>
          </a:prstGeom>
          <a:noFill/>
          <a:ln w="12700">
            <a:noFill/>
            <a:miter lim="800000"/>
            <a:headEnd/>
            <a:tailEnd/>
          </a:ln>
        </p:spPr>
        <p:txBody>
          <a:bodyPr wrap="square" lIns="90487" tIns="44450" rIns="90487" bIns="44450">
            <a:prstTxWarp prst="textNoShape">
              <a:avLst/>
            </a:prstTxWarp>
            <a:spAutoFit/>
          </a:bodyPr>
          <a:lstStyle/>
          <a:p>
            <a:r>
              <a:rPr lang="en-US" sz="3200"/>
              <a:t>The fundamental zone for grain boundaries between cubic crystals is a  truncated pyramid.</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Slide Number Placeholder 5"/>
          <p:cNvSpPr>
            <a:spLocks noGrp="1"/>
          </p:cNvSpPr>
          <p:nvPr>
            <p:ph type="sldNum" sz="quarter" idx="12"/>
          </p:nvPr>
        </p:nvSpPr>
        <p:spPr>
          <a:noFill/>
        </p:spPr>
        <p:txBody>
          <a:bodyPr/>
          <a:lstStyle/>
          <a:p>
            <a:fld id="{1CDFBA21-D7DD-9145-8649-DE90A77B6A63}" type="slidenum">
              <a:rPr lang="en-US" smtClean="0"/>
              <a:pPr/>
              <a:t>71</a:t>
            </a:fld>
            <a:endParaRPr lang="en-US"/>
          </a:p>
        </p:txBody>
      </p:sp>
      <p:sp>
        <p:nvSpPr>
          <p:cNvPr id="44036" name="Rectangle 2"/>
          <p:cNvSpPr>
            <a:spLocks noGrp="1" noChangeArrowheads="1"/>
          </p:cNvSpPr>
          <p:nvPr>
            <p:ph type="title"/>
          </p:nvPr>
        </p:nvSpPr>
        <p:spPr>
          <a:xfrm>
            <a:off x="762000" y="0"/>
            <a:ext cx="7772400" cy="1143000"/>
          </a:xfrm>
        </p:spPr>
        <p:txBody>
          <a:bodyPr/>
          <a:lstStyle/>
          <a:p>
            <a:r>
              <a:rPr lang="en-US" sz="3200" dirty="0"/>
              <a:t>Range of Values of RF vector components for grain boundaries in cubic materials</a:t>
            </a:r>
          </a:p>
        </p:txBody>
      </p:sp>
      <p:sp>
        <p:nvSpPr>
          <p:cNvPr id="44037" name="Rectangle 3"/>
          <p:cNvSpPr>
            <a:spLocks noGrp="1" noChangeArrowheads="1"/>
          </p:cNvSpPr>
          <p:nvPr>
            <p:ph type="body" idx="1"/>
          </p:nvPr>
        </p:nvSpPr>
        <p:spPr>
          <a:xfrm>
            <a:off x="457200" y="1447800"/>
            <a:ext cx="5715000" cy="4648200"/>
          </a:xfrm>
        </p:spPr>
        <p:txBody>
          <a:bodyPr/>
          <a:lstStyle/>
          <a:p>
            <a:r>
              <a:rPr lang="en-US" sz="2800"/>
              <a:t>Q. If we use Rodrigues vectors, what range of values do we need to represent grain boundaries?</a:t>
            </a:r>
          </a:p>
          <a:p>
            <a:r>
              <a:rPr lang="en-US" sz="2800"/>
              <a:t>A.  Since we are working with a rotation axis that is based on a </a:t>
            </a:r>
            <a:r>
              <a:rPr lang="en-US" sz="2800" i="1"/>
              <a:t>crystal direction</a:t>
            </a:r>
            <a:r>
              <a:rPr lang="en-US" sz="2800"/>
              <a:t> then it is logical to confine the axis to the </a:t>
            </a:r>
            <a:r>
              <a:rPr lang="en-US" sz="2800" i="1"/>
              <a:t>standard stereographic triangle (SST)</a:t>
            </a:r>
            <a:r>
              <a:rPr lang="en-US" sz="2800"/>
              <a:t>.</a:t>
            </a:r>
          </a:p>
        </p:txBody>
      </p:sp>
      <p:graphicFrame>
        <p:nvGraphicFramePr>
          <p:cNvPr id="44034" name="Object 2"/>
          <p:cNvGraphicFramePr>
            <a:graphicFrameLocks noChangeAspect="1"/>
          </p:cNvGraphicFramePr>
          <p:nvPr/>
        </p:nvGraphicFramePr>
        <p:xfrm>
          <a:off x="6381750" y="2286000"/>
          <a:ext cx="2762250" cy="2286000"/>
        </p:xfrm>
        <a:graphic>
          <a:graphicData uri="http://schemas.openxmlformats.org/presentationml/2006/ole">
            <mc:AlternateContent xmlns:mc="http://schemas.openxmlformats.org/markup-compatibility/2006">
              <mc:Choice xmlns:v="urn:schemas-microsoft-com:vml" Requires="v">
                <p:oleObj name="Image" r:id="rId2" imgW="3696099" imgH="3696099" progId="">
                  <p:embed/>
                </p:oleObj>
              </mc:Choice>
              <mc:Fallback>
                <p:oleObj name="Image" r:id="rId2" imgW="3696099" imgH="3696099" progId="">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t="8965" b="8275"/>
                      <a:stretch>
                        <a:fillRect/>
                      </a:stretch>
                    </p:blipFill>
                    <p:spPr bwMode="auto">
                      <a:xfrm>
                        <a:off x="6381750" y="2286000"/>
                        <a:ext cx="2762250" cy="2286000"/>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4038" name="Text Box 5"/>
          <p:cNvSpPr txBox="1">
            <a:spLocks noChangeArrowheads="1"/>
          </p:cNvSpPr>
          <p:nvPr/>
        </p:nvSpPr>
        <p:spPr bwMode="auto">
          <a:xfrm>
            <a:off x="6308725" y="5241925"/>
            <a:ext cx="2530475" cy="581025"/>
          </a:xfrm>
          <a:prstGeom prst="rect">
            <a:avLst/>
          </a:prstGeom>
          <a:noFill/>
          <a:ln w="9525">
            <a:noFill/>
            <a:miter lim="800000"/>
            <a:headEnd/>
            <a:tailEnd/>
          </a:ln>
        </p:spPr>
        <p:txBody>
          <a:bodyPr>
            <a:prstTxWarp prst="textNoShape">
              <a:avLst/>
            </a:prstTxWarp>
            <a:spAutoFit/>
          </a:bodyPr>
          <a:lstStyle/>
          <a:p>
            <a:r>
              <a:rPr lang="en-US"/>
              <a:t>Colored triangle copied from TSL</a:t>
            </a:r>
            <a:r>
              <a:rPr lang="en-US" baseline="30000"/>
              <a:t>TM</a:t>
            </a:r>
            <a:r>
              <a:rPr lang="en-US"/>
              <a:t> software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lide Number Placeholder 4"/>
          <p:cNvSpPr>
            <a:spLocks noGrp="1"/>
          </p:cNvSpPr>
          <p:nvPr>
            <p:ph type="sldNum" sz="quarter" idx="12"/>
          </p:nvPr>
        </p:nvSpPr>
        <p:spPr>
          <a:noFill/>
        </p:spPr>
        <p:txBody>
          <a:bodyPr/>
          <a:lstStyle/>
          <a:p>
            <a:fld id="{40836A69-0466-6343-A55E-4BE22C4F2481}" type="slidenum">
              <a:rPr lang="en-US" smtClean="0"/>
              <a:pPr/>
              <a:t>72</a:t>
            </a:fld>
            <a:endParaRPr lang="en-US"/>
          </a:p>
        </p:txBody>
      </p:sp>
      <p:sp>
        <p:nvSpPr>
          <p:cNvPr id="45060" name="Rectangle 2"/>
          <p:cNvSpPr>
            <a:spLocks noGrp="1" noChangeArrowheads="1"/>
          </p:cNvSpPr>
          <p:nvPr>
            <p:ph type="title"/>
          </p:nvPr>
        </p:nvSpPr>
        <p:spPr>
          <a:xfrm>
            <a:off x="685800" y="0"/>
            <a:ext cx="7772400" cy="1143000"/>
          </a:xfrm>
        </p:spPr>
        <p:txBody>
          <a:bodyPr/>
          <a:lstStyle/>
          <a:p>
            <a:r>
              <a:rPr lang="en-US" sz="4000"/>
              <a:t>Shape of RF Space for cubic-cubic</a:t>
            </a:r>
            <a:endParaRPr lang="en-US"/>
          </a:p>
        </p:txBody>
      </p:sp>
      <p:graphicFrame>
        <p:nvGraphicFramePr>
          <p:cNvPr id="45058" name="Object 2"/>
          <p:cNvGraphicFramePr>
            <a:graphicFrameLocks noChangeAspect="1"/>
          </p:cNvGraphicFramePr>
          <p:nvPr/>
        </p:nvGraphicFramePr>
        <p:xfrm>
          <a:off x="4038600" y="3429000"/>
          <a:ext cx="2762250" cy="2286000"/>
        </p:xfrm>
        <a:graphic>
          <a:graphicData uri="http://schemas.openxmlformats.org/presentationml/2006/ole">
            <mc:AlternateContent xmlns:mc="http://schemas.openxmlformats.org/markup-compatibility/2006">
              <mc:Choice xmlns:v="urn:schemas-microsoft-com:vml" Requires="v">
                <p:oleObj name="Image" r:id="rId2" imgW="3696099" imgH="3696099" progId="">
                  <p:embed/>
                </p:oleObj>
              </mc:Choice>
              <mc:Fallback>
                <p:oleObj name="Image" r:id="rId2" imgW="3696099" imgH="3696099" progId="">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t="8965" b="8275"/>
                      <a:stretch>
                        <a:fillRect/>
                      </a:stretch>
                    </p:blipFill>
                    <p:spPr bwMode="auto">
                      <a:xfrm>
                        <a:off x="4038600" y="3429000"/>
                        <a:ext cx="2762250" cy="2286000"/>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5061" name="Line 4"/>
          <p:cNvSpPr>
            <a:spLocks noChangeShapeType="1"/>
          </p:cNvSpPr>
          <p:nvPr/>
        </p:nvSpPr>
        <p:spPr bwMode="auto">
          <a:xfrm>
            <a:off x="2667000" y="2590800"/>
            <a:ext cx="1600200" cy="2895600"/>
          </a:xfrm>
          <a:prstGeom prst="line">
            <a:avLst/>
          </a:prstGeom>
          <a:noFill/>
          <a:ln w="9525">
            <a:solidFill>
              <a:srgbClr val="FF0000"/>
            </a:solidFill>
            <a:round/>
            <a:headEnd/>
            <a:tailEnd/>
          </a:ln>
        </p:spPr>
        <p:txBody>
          <a:bodyPr wrap="none" anchor="ctr">
            <a:prstTxWarp prst="textNoShape">
              <a:avLst/>
            </a:prstTxWarp>
          </a:bodyPr>
          <a:lstStyle/>
          <a:p>
            <a:endParaRPr lang="en-US"/>
          </a:p>
        </p:txBody>
      </p:sp>
      <p:sp>
        <p:nvSpPr>
          <p:cNvPr id="45062" name="Line 5"/>
          <p:cNvSpPr>
            <a:spLocks noChangeShapeType="1"/>
          </p:cNvSpPr>
          <p:nvPr/>
        </p:nvSpPr>
        <p:spPr bwMode="auto">
          <a:xfrm>
            <a:off x="2667000" y="2590800"/>
            <a:ext cx="2590800" cy="1905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5063" name="Line 6"/>
          <p:cNvSpPr>
            <a:spLocks noChangeShapeType="1"/>
          </p:cNvSpPr>
          <p:nvPr/>
        </p:nvSpPr>
        <p:spPr bwMode="auto">
          <a:xfrm>
            <a:off x="2667000" y="2590800"/>
            <a:ext cx="3505200" cy="1066800"/>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sp>
        <p:nvSpPr>
          <p:cNvPr id="45064" name="Line 7"/>
          <p:cNvSpPr>
            <a:spLocks noChangeShapeType="1"/>
          </p:cNvSpPr>
          <p:nvPr/>
        </p:nvSpPr>
        <p:spPr bwMode="auto">
          <a:xfrm flipH="1" flipV="1">
            <a:off x="2667000" y="2590800"/>
            <a:ext cx="3886200" cy="2895600"/>
          </a:xfrm>
          <a:prstGeom prst="line">
            <a:avLst/>
          </a:prstGeom>
          <a:noFill/>
          <a:ln w="9525">
            <a:solidFill>
              <a:srgbClr val="008000"/>
            </a:solidFill>
            <a:prstDash val="sysDot"/>
            <a:round/>
            <a:headEnd/>
            <a:tailEnd/>
          </a:ln>
        </p:spPr>
        <p:txBody>
          <a:bodyPr wrap="none" anchor="ctr">
            <a:prstTxWarp prst="textNoShape">
              <a:avLst/>
            </a:prstTxWarp>
          </a:bodyPr>
          <a:lstStyle/>
          <a:p>
            <a:endParaRPr lang="en-US"/>
          </a:p>
        </p:txBody>
      </p:sp>
      <p:sp>
        <p:nvSpPr>
          <p:cNvPr id="45065" name="Text Box 8"/>
          <p:cNvSpPr txBox="1">
            <a:spLocks noChangeArrowheads="1"/>
          </p:cNvSpPr>
          <p:nvPr/>
        </p:nvSpPr>
        <p:spPr bwMode="auto">
          <a:xfrm>
            <a:off x="1905000" y="1951038"/>
            <a:ext cx="1177925" cy="579437"/>
          </a:xfrm>
          <a:prstGeom prst="rect">
            <a:avLst/>
          </a:prstGeom>
          <a:noFill/>
          <a:ln w="9525">
            <a:noFill/>
            <a:miter lim="800000"/>
            <a:headEnd/>
            <a:tailEnd/>
          </a:ln>
        </p:spPr>
        <p:txBody>
          <a:bodyPr wrap="none">
            <a:prstTxWarp prst="textNoShape">
              <a:avLst/>
            </a:prstTxWarp>
            <a:spAutoFit/>
          </a:bodyPr>
          <a:lstStyle/>
          <a:p>
            <a:r>
              <a:rPr lang="en-US" sz="3200"/>
              <a:t>origin</a:t>
            </a:r>
          </a:p>
        </p:txBody>
      </p:sp>
      <p:sp>
        <p:nvSpPr>
          <p:cNvPr id="45066" name="Text Box 9"/>
          <p:cNvSpPr txBox="1">
            <a:spLocks noChangeArrowheads="1"/>
          </p:cNvSpPr>
          <p:nvPr/>
        </p:nvSpPr>
        <p:spPr bwMode="auto">
          <a:xfrm>
            <a:off x="990600" y="3200400"/>
            <a:ext cx="2052638" cy="579438"/>
          </a:xfrm>
          <a:prstGeom prst="rect">
            <a:avLst/>
          </a:prstGeom>
          <a:noFill/>
          <a:ln w="9525">
            <a:noFill/>
            <a:miter lim="800000"/>
            <a:headEnd/>
            <a:tailEnd/>
          </a:ln>
        </p:spPr>
        <p:txBody>
          <a:bodyPr wrap="none">
            <a:prstTxWarp prst="textNoShape">
              <a:avLst/>
            </a:prstTxWarp>
            <a:spAutoFit/>
          </a:bodyPr>
          <a:lstStyle/>
          <a:p>
            <a:r>
              <a:rPr lang="en-US" sz="3200" i="1">
                <a:solidFill>
                  <a:srgbClr val="FF0000"/>
                </a:solidFill>
              </a:rPr>
              <a:t>x, </a:t>
            </a:r>
            <a:r>
              <a:rPr lang="en-US" sz="3200" i="1">
                <a:solidFill>
                  <a:srgbClr val="FF0000"/>
                </a:solidFill>
                <a:latin typeface="Symbol" charset="2"/>
              </a:rPr>
              <a:t>r</a:t>
            </a:r>
            <a:r>
              <a:rPr lang="en-US" sz="3200" i="1" baseline="-25000">
                <a:solidFill>
                  <a:srgbClr val="FF0000"/>
                </a:solidFill>
                <a:latin typeface="Palatino" charset="0"/>
              </a:rPr>
              <a:t>1</a:t>
            </a:r>
            <a:r>
              <a:rPr lang="en-US" sz="3200" i="1">
                <a:solidFill>
                  <a:srgbClr val="FF0000"/>
                </a:solidFill>
                <a:latin typeface="Palatino" charset="0"/>
              </a:rPr>
              <a:t>, [100]</a:t>
            </a:r>
            <a:endParaRPr lang="en-US" sz="3200" i="1" baseline="-25000">
              <a:solidFill>
                <a:srgbClr val="FF0000"/>
              </a:solidFill>
              <a:latin typeface="Palatino" charset="0"/>
            </a:endParaRPr>
          </a:p>
        </p:txBody>
      </p:sp>
      <p:sp>
        <p:nvSpPr>
          <p:cNvPr id="45067" name="Text Box 10"/>
          <p:cNvSpPr txBox="1">
            <a:spLocks noChangeArrowheads="1"/>
          </p:cNvSpPr>
          <p:nvPr/>
        </p:nvSpPr>
        <p:spPr bwMode="auto">
          <a:xfrm>
            <a:off x="3657600" y="3640138"/>
            <a:ext cx="2003425" cy="1066800"/>
          </a:xfrm>
          <a:prstGeom prst="rect">
            <a:avLst/>
          </a:prstGeom>
          <a:noFill/>
          <a:ln w="9525">
            <a:noFill/>
            <a:miter lim="800000"/>
            <a:headEnd/>
            <a:tailEnd/>
          </a:ln>
        </p:spPr>
        <p:txBody>
          <a:bodyPr wrap="none">
            <a:prstTxWarp prst="textNoShape">
              <a:avLst/>
            </a:prstTxWarp>
            <a:spAutoFit/>
          </a:bodyPr>
          <a:lstStyle/>
          <a:p>
            <a:r>
              <a:rPr lang="en-US" sz="3200" i="1">
                <a:solidFill>
                  <a:srgbClr val="008000"/>
                </a:solidFill>
              </a:rPr>
              <a:t>x=y, </a:t>
            </a:r>
            <a:r>
              <a:rPr lang="en-US" sz="3200" i="1">
                <a:solidFill>
                  <a:srgbClr val="008000"/>
                </a:solidFill>
                <a:latin typeface="Symbol" charset="2"/>
              </a:rPr>
              <a:t>r</a:t>
            </a:r>
            <a:r>
              <a:rPr lang="en-US" sz="3200" i="1" baseline="-25000">
                <a:solidFill>
                  <a:srgbClr val="008000"/>
                </a:solidFill>
                <a:latin typeface="Palatino" charset="0"/>
              </a:rPr>
              <a:t>1</a:t>
            </a:r>
            <a:r>
              <a:rPr lang="en-US" sz="3200" i="1">
                <a:solidFill>
                  <a:srgbClr val="008000"/>
                </a:solidFill>
              </a:rPr>
              <a:t>=</a:t>
            </a:r>
            <a:r>
              <a:rPr lang="en-US" sz="3200" i="1">
                <a:solidFill>
                  <a:srgbClr val="008000"/>
                </a:solidFill>
                <a:latin typeface="Symbol" charset="2"/>
              </a:rPr>
              <a:t>r</a:t>
            </a:r>
            <a:r>
              <a:rPr lang="en-US" sz="3200" i="1" baseline="-25000">
                <a:solidFill>
                  <a:srgbClr val="008000"/>
                </a:solidFill>
                <a:latin typeface="Palatino" charset="0"/>
              </a:rPr>
              <a:t>2</a:t>
            </a:r>
            <a:br>
              <a:rPr lang="en-US" sz="3200" i="1" baseline="-25000">
                <a:solidFill>
                  <a:srgbClr val="008000"/>
                </a:solidFill>
                <a:latin typeface="Palatino" charset="0"/>
              </a:rPr>
            </a:br>
            <a:r>
              <a:rPr lang="en-US" sz="3200" i="1">
                <a:solidFill>
                  <a:srgbClr val="008000"/>
                </a:solidFill>
                <a:latin typeface="Palatino" charset="0"/>
              </a:rPr>
              <a:t>[110]</a:t>
            </a:r>
            <a:endParaRPr lang="en-US" sz="3200" i="1" baseline="-25000">
              <a:solidFill>
                <a:srgbClr val="008000"/>
              </a:solidFill>
              <a:latin typeface="Palatino" charset="0"/>
            </a:endParaRPr>
          </a:p>
        </p:txBody>
      </p:sp>
      <p:sp>
        <p:nvSpPr>
          <p:cNvPr id="45068" name="Text Box 11"/>
          <p:cNvSpPr txBox="1">
            <a:spLocks noChangeArrowheads="1"/>
          </p:cNvSpPr>
          <p:nvPr/>
        </p:nvSpPr>
        <p:spPr bwMode="auto">
          <a:xfrm>
            <a:off x="4648200" y="2667000"/>
            <a:ext cx="4121150" cy="579438"/>
          </a:xfrm>
          <a:prstGeom prst="rect">
            <a:avLst/>
          </a:prstGeom>
          <a:noFill/>
          <a:ln w="9525">
            <a:noFill/>
            <a:miter lim="800000"/>
            <a:headEnd/>
            <a:tailEnd/>
          </a:ln>
        </p:spPr>
        <p:txBody>
          <a:bodyPr wrap="none">
            <a:prstTxWarp prst="textNoShape">
              <a:avLst/>
            </a:prstTxWarp>
            <a:spAutoFit/>
          </a:bodyPr>
          <a:lstStyle/>
          <a:p>
            <a:r>
              <a:rPr lang="en-US" sz="3200" i="1">
                <a:solidFill>
                  <a:schemeClr val="accent2"/>
                </a:solidFill>
              </a:rPr>
              <a:t>x=y=z, </a:t>
            </a:r>
            <a:r>
              <a:rPr lang="en-US" sz="3200" i="1">
                <a:solidFill>
                  <a:schemeClr val="accent2"/>
                </a:solidFill>
                <a:latin typeface="Symbol" charset="2"/>
              </a:rPr>
              <a:t>r</a:t>
            </a:r>
            <a:r>
              <a:rPr lang="en-US" sz="3200" i="1" baseline="-25000">
                <a:solidFill>
                  <a:schemeClr val="accent2"/>
                </a:solidFill>
                <a:latin typeface="Palatino" charset="0"/>
              </a:rPr>
              <a:t>1</a:t>
            </a:r>
            <a:r>
              <a:rPr lang="en-US" sz="3200" i="1">
                <a:solidFill>
                  <a:schemeClr val="accent2"/>
                </a:solidFill>
              </a:rPr>
              <a:t>=</a:t>
            </a:r>
            <a:r>
              <a:rPr lang="en-US" sz="3200" i="1">
                <a:solidFill>
                  <a:schemeClr val="accent2"/>
                </a:solidFill>
                <a:latin typeface="Symbol" charset="2"/>
              </a:rPr>
              <a:t>r</a:t>
            </a:r>
            <a:r>
              <a:rPr lang="en-US" sz="3200" i="1" baseline="-25000">
                <a:solidFill>
                  <a:schemeClr val="accent2"/>
                </a:solidFill>
                <a:latin typeface="Palatino" charset="0"/>
              </a:rPr>
              <a:t>2</a:t>
            </a:r>
            <a:r>
              <a:rPr lang="en-US" sz="3200" i="1">
                <a:solidFill>
                  <a:schemeClr val="accent2"/>
                </a:solidFill>
              </a:rPr>
              <a:t>=</a:t>
            </a:r>
            <a:r>
              <a:rPr lang="en-US" sz="3200" i="1">
                <a:solidFill>
                  <a:schemeClr val="accent2"/>
                </a:solidFill>
                <a:latin typeface="Symbol" charset="2"/>
              </a:rPr>
              <a:t>r</a:t>
            </a:r>
            <a:r>
              <a:rPr lang="en-US" sz="3200" i="1" baseline="-25000">
                <a:solidFill>
                  <a:schemeClr val="accent2"/>
                </a:solidFill>
                <a:latin typeface="Palatino" charset="0"/>
              </a:rPr>
              <a:t>3</a:t>
            </a:r>
            <a:r>
              <a:rPr lang="en-US" sz="3200" i="1">
                <a:solidFill>
                  <a:schemeClr val="accent2"/>
                </a:solidFill>
                <a:latin typeface="Palatino" charset="0"/>
              </a:rPr>
              <a:t>, [111]</a:t>
            </a:r>
            <a:endParaRPr lang="en-US" sz="3200" i="1" baseline="-25000">
              <a:solidFill>
                <a:schemeClr val="accent2"/>
              </a:solidFill>
              <a:latin typeface="Palatino" charset="0"/>
            </a:endParaRPr>
          </a:p>
        </p:txBody>
      </p:sp>
      <p:sp>
        <p:nvSpPr>
          <p:cNvPr id="45069" name="Line 12"/>
          <p:cNvSpPr>
            <a:spLocks noChangeShapeType="1"/>
          </p:cNvSpPr>
          <p:nvPr/>
        </p:nvSpPr>
        <p:spPr bwMode="auto">
          <a:xfrm>
            <a:off x="2693988" y="2590800"/>
            <a:ext cx="35814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45070" name="Text Box 13"/>
          <p:cNvSpPr txBox="1">
            <a:spLocks noChangeArrowheads="1"/>
          </p:cNvSpPr>
          <p:nvPr/>
        </p:nvSpPr>
        <p:spPr bwMode="auto">
          <a:xfrm>
            <a:off x="6096000" y="1887538"/>
            <a:ext cx="969963" cy="579437"/>
          </a:xfrm>
          <a:prstGeom prst="rect">
            <a:avLst/>
          </a:prstGeom>
          <a:noFill/>
          <a:ln w="9525">
            <a:noFill/>
            <a:miter lim="800000"/>
            <a:headEnd/>
            <a:tailEnd/>
          </a:ln>
        </p:spPr>
        <p:txBody>
          <a:bodyPr wrap="none">
            <a:prstTxWarp prst="textNoShape">
              <a:avLst/>
            </a:prstTxWarp>
            <a:spAutoFit/>
          </a:bodyPr>
          <a:lstStyle/>
          <a:p>
            <a:r>
              <a:rPr lang="en-US" sz="3200"/>
              <a:t>y, </a:t>
            </a:r>
            <a:r>
              <a:rPr lang="en-US" sz="3200">
                <a:latin typeface="Symbol" charset="2"/>
              </a:rPr>
              <a:t>r</a:t>
            </a:r>
            <a:r>
              <a:rPr lang="en-US" sz="3200" baseline="-25000">
                <a:latin typeface="Palatino" charset="0"/>
              </a:rPr>
              <a:t>2</a:t>
            </a:r>
          </a:p>
        </p:txBody>
      </p:sp>
      <p:sp>
        <p:nvSpPr>
          <p:cNvPr id="45071" name="Line 14"/>
          <p:cNvSpPr>
            <a:spLocks noChangeShapeType="1"/>
          </p:cNvSpPr>
          <p:nvPr/>
        </p:nvSpPr>
        <p:spPr bwMode="auto">
          <a:xfrm flipV="1">
            <a:off x="2708275" y="1371600"/>
            <a:ext cx="0" cy="1217613"/>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45072" name="Text Box 15"/>
          <p:cNvSpPr txBox="1">
            <a:spLocks noChangeArrowheads="1"/>
          </p:cNvSpPr>
          <p:nvPr/>
        </p:nvSpPr>
        <p:spPr bwMode="auto">
          <a:xfrm>
            <a:off x="2819400" y="1125538"/>
            <a:ext cx="969963" cy="579437"/>
          </a:xfrm>
          <a:prstGeom prst="rect">
            <a:avLst/>
          </a:prstGeom>
          <a:noFill/>
          <a:ln w="9525">
            <a:noFill/>
            <a:miter lim="800000"/>
            <a:headEnd/>
            <a:tailEnd/>
          </a:ln>
        </p:spPr>
        <p:txBody>
          <a:bodyPr wrap="none">
            <a:prstTxWarp prst="textNoShape">
              <a:avLst/>
            </a:prstTxWarp>
            <a:spAutoFit/>
          </a:bodyPr>
          <a:lstStyle/>
          <a:p>
            <a:r>
              <a:rPr lang="en-US" sz="3200"/>
              <a:t>z, </a:t>
            </a:r>
            <a:r>
              <a:rPr lang="en-US" sz="3200">
                <a:latin typeface="Symbol" charset="2"/>
              </a:rPr>
              <a:t>r</a:t>
            </a:r>
            <a:r>
              <a:rPr lang="en-US" sz="3200" baseline="-25000">
                <a:latin typeface="Palatino" charset="0"/>
              </a:rPr>
              <a:t>3</a:t>
            </a:r>
          </a:p>
        </p:txBody>
      </p:sp>
      <p:sp>
        <p:nvSpPr>
          <p:cNvPr id="45073" name="Text Box 16"/>
          <p:cNvSpPr txBox="1">
            <a:spLocks noChangeArrowheads="1"/>
          </p:cNvSpPr>
          <p:nvPr/>
        </p:nvSpPr>
        <p:spPr bwMode="auto">
          <a:xfrm>
            <a:off x="457200" y="3822700"/>
            <a:ext cx="2743200" cy="2654300"/>
          </a:xfrm>
          <a:prstGeom prst="rect">
            <a:avLst/>
          </a:prstGeom>
          <a:noFill/>
          <a:ln w="9525">
            <a:noFill/>
            <a:miter lim="800000"/>
            <a:headEnd/>
            <a:tailEnd/>
          </a:ln>
        </p:spPr>
        <p:txBody>
          <a:bodyPr>
            <a:prstTxWarp prst="textNoShape">
              <a:avLst/>
            </a:prstTxWarp>
            <a:spAutoFit/>
          </a:bodyPr>
          <a:lstStyle/>
          <a:p>
            <a:r>
              <a:rPr lang="en-US" sz="2800"/>
              <a:t>Distance (radius) from origin represents the misorientation angle (tan(</a:t>
            </a:r>
            <a:r>
              <a:rPr lang="en-US" sz="2800" i="1">
                <a:latin typeface="Symbol" charset="2"/>
                <a:sym typeface="Symbol" charset="2"/>
              </a:rPr>
              <a:t></a:t>
            </a:r>
            <a:r>
              <a:rPr lang="en-US" sz="2800"/>
              <a:t>/2))</a:t>
            </a:r>
          </a:p>
        </p:txBody>
      </p:sp>
      <p:sp>
        <p:nvSpPr>
          <p:cNvPr id="45074" name="Text Box 17"/>
          <p:cNvSpPr txBox="1">
            <a:spLocks noChangeArrowheads="1"/>
          </p:cNvSpPr>
          <p:nvPr/>
        </p:nvSpPr>
        <p:spPr bwMode="auto">
          <a:xfrm>
            <a:off x="4175125" y="5851525"/>
            <a:ext cx="4740275" cy="581025"/>
          </a:xfrm>
          <a:prstGeom prst="rect">
            <a:avLst/>
          </a:prstGeom>
          <a:noFill/>
          <a:ln w="9525">
            <a:noFill/>
            <a:miter lim="800000"/>
            <a:headEnd/>
            <a:tailEnd/>
          </a:ln>
        </p:spPr>
        <p:txBody>
          <a:bodyPr>
            <a:prstTxWarp prst="textNoShape">
              <a:avLst/>
            </a:prstTxWarp>
            <a:spAutoFit/>
          </a:bodyPr>
          <a:lstStyle/>
          <a:p>
            <a:r>
              <a:rPr lang="en-US"/>
              <a:t>Each colored line represents a low-index rotation axis, as in the colored triangle.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p>
            <a:fld id="{CA9FD3D1-4320-564F-A486-CD7E7E5824F3}" type="slidenum">
              <a:rPr lang="en-US" smtClean="0"/>
              <a:pPr/>
              <a:t>73</a:t>
            </a:fld>
            <a:endParaRPr lang="en-US"/>
          </a:p>
        </p:txBody>
      </p:sp>
      <p:sp>
        <p:nvSpPr>
          <p:cNvPr id="46083" name="Rectangle 2"/>
          <p:cNvSpPr>
            <a:spLocks noGrp="1" noChangeArrowheads="1"/>
          </p:cNvSpPr>
          <p:nvPr>
            <p:ph type="title"/>
          </p:nvPr>
        </p:nvSpPr>
        <p:spPr/>
        <p:txBody>
          <a:bodyPr/>
          <a:lstStyle/>
          <a:p>
            <a:r>
              <a:rPr lang="en-US"/>
              <a:t>Range of  RF vector components</a:t>
            </a:r>
          </a:p>
        </p:txBody>
      </p:sp>
      <p:sp>
        <p:nvSpPr>
          <p:cNvPr id="46084" name="Rectangle 3"/>
          <p:cNvSpPr>
            <a:spLocks noGrp="1" noChangeArrowheads="1"/>
          </p:cNvSpPr>
          <p:nvPr>
            <p:ph type="body" idx="1"/>
          </p:nvPr>
        </p:nvSpPr>
        <p:spPr/>
        <p:txBody>
          <a:bodyPr/>
          <a:lstStyle/>
          <a:p>
            <a:r>
              <a:rPr lang="en-US" sz="2800"/>
              <a:t> </a:t>
            </a:r>
            <a:r>
              <a:rPr lang="en-US" sz="2800">
                <a:latin typeface="Symbol" charset="2"/>
              </a:rPr>
              <a:t>r</a:t>
            </a:r>
            <a:r>
              <a:rPr lang="en-US" sz="2800" baseline="-25000">
                <a:latin typeface="Palatino" charset="0"/>
              </a:rPr>
              <a:t>1</a:t>
            </a:r>
            <a:r>
              <a:rPr lang="en-US" sz="2800"/>
              <a:t> corresponds to the component //[100];</a:t>
            </a:r>
            <a:br>
              <a:rPr lang="en-US" sz="2800"/>
            </a:br>
            <a:r>
              <a:rPr lang="en-US" sz="2800"/>
              <a:t> </a:t>
            </a:r>
            <a:r>
              <a:rPr lang="en-US" sz="2800">
                <a:latin typeface="Symbol" charset="2"/>
              </a:rPr>
              <a:t>r</a:t>
            </a:r>
            <a:r>
              <a:rPr lang="en-US" sz="2800" baseline="-25000">
                <a:latin typeface="Palatino" charset="0"/>
              </a:rPr>
              <a:t>2</a:t>
            </a:r>
            <a:r>
              <a:rPr lang="en-US" sz="2800"/>
              <a:t> corresponds to the component //[010];</a:t>
            </a:r>
            <a:br>
              <a:rPr lang="en-US" sz="2800"/>
            </a:br>
            <a:r>
              <a:rPr lang="en-US" sz="2800"/>
              <a:t> </a:t>
            </a:r>
            <a:r>
              <a:rPr lang="en-US" sz="2800">
                <a:latin typeface="Symbol" charset="2"/>
              </a:rPr>
              <a:t>r</a:t>
            </a:r>
            <a:r>
              <a:rPr lang="en-US" sz="2800" baseline="-25000">
                <a:latin typeface="Palatino" charset="0"/>
              </a:rPr>
              <a:t>3</a:t>
            </a:r>
            <a:r>
              <a:rPr lang="en-US" sz="2800"/>
              <a:t> corresponds to the component //[001];</a:t>
            </a:r>
          </a:p>
          <a:p>
            <a:r>
              <a:rPr lang="en-US" sz="2800"/>
              <a:t> </a:t>
            </a:r>
            <a:r>
              <a:rPr lang="en-US" sz="2800">
                <a:latin typeface="Symbol" charset="2"/>
              </a:rPr>
              <a:t>r</a:t>
            </a:r>
            <a:r>
              <a:rPr lang="en-US" sz="2800" baseline="-25000">
                <a:latin typeface="Palatino" charset="0"/>
              </a:rPr>
              <a:t>1 </a:t>
            </a:r>
            <a:r>
              <a:rPr lang="en-US" sz="2800">
                <a:latin typeface="Symbol" charset="2"/>
              </a:rPr>
              <a:t>&gt; r</a:t>
            </a:r>
            <a:r>
              <a:rPr lang="en-US" sz="2800" baseline="-25000">
                <a:latin typeface="Palatino" charset="0"/>
              </a:rPr>
              <a:t>2 </a:t>
            </a:r>
            <a:r>
              <a:rPr lang="en-US" sz="2800">
                <a:latin typeface="Symbol" charset="2"/>
              </a:rPr>
              <a:t>&gt; r</a:t>
            </a:r>
            <a:r>
              <a:rPr lang="en-US" sz="2800" baseline="-25000">
                <a:latin typeface="Palatino" charset="0"/>
              </a:rPr>
              <a:t>3 </a:t>
            </a:r>
            <a:r>
              <a:rPr lang="en-US" sz="2800">
                <a:latin typeface="Symbol" charset="2"/>
              </a:rPr>
              <a:t>&gt; 0</a:t>
            </a:r>
            <a:endParaRPr lang="en-US" sz="2800">
              <a:ea typeface="Times" charset="0"/>
              <a:cs typeface="Times" charset="0"/>
            </a:endParaRPr>
          </a:p>
          <a:p>
            <a:r>
              <a:rPr lang="en-US" sz="2800"/>
              <a:t> </a:t>
            </a:r>
            <a:r>
              <a:rPr lang="en-US" sz="2800">
                <a:latin typeface="Symbol" charset="2"/>
                <a:ea typeface="Times" charset="0"/>
                <a:cs typeface="Times" charset="0"/>
              </a:rPr>
              <a:t>0 £ r</a:t>
            </a:r>
            <a:r>
              <a:rPr lang="en-US" sz="2800" baseline="-25000">
                <a:ea typeface="Times" charset="0"/>
                <a:cs typeface="Times" charset="0"/>
              </a:rPr>
              <a:t>1</a:t>
            </a:r>
            <a:r>
              <a:rPr lang="en-US" sz="2800">
                <a:ea typeface="Times" charset="0"/>
                <a:cs typeface="Times" charset="0"/>
              </a:rPr>
              <a:t> </a:t>
            </a:r>
            <a:r>
              <a:rPr lang="en-US" sz="2800">
                <a:latin typeface="Symbol" charset="2"/>
                <a:ea typeface="Times" charset="0"/>
                <a:cs typeface="Times" charset="0"/>
              </a:rPr>
              <a:t>£</a:t>
            </a:r>
            <a:r>
              <a:rPr lang="en-US" sz="2800">
                <a:ea typeface="Times" charset="0"/>
                <a:cs typeface="Times" charset="0"/>
              </a:rPr>
              <a:t> (√2-1)</a:t>
            </a:r>
          </a:p>
          <a:p>
            <a:r>
              <a:rPr lang="en-US" sz="2800"/>
              <a:t> </a:t>
            </a:r>
            <a:r>
              <a:rPr lang="en-US" sz="2800">
                <a:latin typeface="Symbol" charset="2"/>
                <a:ea typeface="Times" charset="0"/>
                <a:cs typeface="Times" charset="0"/>
              </a:rPr>
              <a:t>r</a:t>
            </a:r>
            <a:r>
              <a:rPr lang="en-US" sz="2800" baseline="-25000">
                <a:ea typeface="Times" charset="0"/>
                <a:cs typeface="Times" charset="0"/>
              </a:rPr>
              <a:t>2</a:t>
            </a:r>
            <a:r>
              <a:rPr lang="en-US" sz="2800">
                <a:latin typeface="Symbol" charset="2"/>
                <a:ea typeface="Times" charset="0"/>
                <a:cs typeface="Times" charset="0"/>
              </a:rPr>
              <a:t> £ r</a:t>
            </a:r>
            <a:r>
              <a:rPr lang="en-US" sz="2800" baseline="-25000">
                <a:ea typeface="Times" charset="0"/>
                <a:cs typeface="Times" charset="0"/>
              </a:rPr>
              <a:t>1</a:t>
            </a:r>
            <a:r>
              <a:rPr lang="en-US" sz="2800">
                <a:ea typeface="Times" charset="0"/>
                <a:cs typeface="Times" charset="0"/>
              </a:rPr>
              <a:t>						</a:t>
            </a:r>
          </a:p>
          <a:p>
            <a:r>
              <a:rPr lang="en-US" sz="2800"/>
              <a:t> </a:t>
            </a:r>
            <a:r>
              <a:rPr lang="en-US" sz="2800">
                <a:latin typeface="Symbol" charset="2"/>
                <a:ea typeface="Times" charset="0"/>
                <a:cs typeface="Times" charset="0"/>
              </a:rPr>
              <a:t>r</a:t>
            </a:r>
            <a:r>
              <a:rPr lang="en-US" sz="2800" baseline="-25000">
                <a:ea typeface="Times" charset="0"/>
                <a:cs typeface="Times" charset="0"/>
              </a:rPr>
              <a:t>3</a:t>
            </a:r>
            <a:r>
              <a:rPr lang="en-US" sz="2800">
                <a:latin typeface="Symbol" charset="2"/>
                <a:ea typeface="Times" charset="0"/>
                <a:cs typeface="Times" charset="0"/>
              </a:rPr>
              <a:t> £ r</a:t>
            </a:r>
            <a:r>
              <a:rPr lang="en-US" sz="2800" baseline="-25000">
                <a:ea typeface="Times" charset="0"/>
                <a:cs typeface="Times" charset="0"/>
              </a:rPr>
              <a:t>2</a:t>
            </a:r>
            <a:r>
              <a:rPr lang="en-US" sz="2800">
                <a:ea typeface="Times" charset="0"/>
                <a:cs typeface="Times" charset="0"/>
              </a:rPr>
              <a:t>						</a:t>
            </a:r>
          </a:p>
          <a:p>
            <a:r>
              <a:rPr lang="en-US" sz="2800"/>
              <a:t> </a:t>
            </a:r>
            <a:r>
              <a:rPr lang="en-US" sz="2800">
                <a:latin typeface="Symbol" charset="2"/>
                <a:ea typeface="Times" charset="0"/>
                <a:cs typeface="Times" charset="0"/>
              </a:rPr>
              <a:t>r</a:t>
            </a:r>
            <a:r>
              <a:rPr lang="en-US" sz="2800" baseline="-25000">
                <a:ea typeface="Times" charset="0"/>
                <a:cs typeface="Times" charset="0"/>
              </a:rPr>
              <a:t>1</a:t>
            </a:r>
            <a:r>
              <a:rPr lang="en-US" sz="2800">
                <a:ea typeface="Times" charset="0"/>
                <a:cs typeface="Times" charset="0"/>
              </a:rPr>
              <a:t> + </a:t>
            </a:r>
            <a:r>
              <a:rPr lang="en-US" sz="2800">
                <a:latin typeface="Symbol" charset="2"/>
                <a:ea typeface="Times" charset="0"/>
                <a:cs typeface="Times" charset="0"/>
              </a:rPr>
              <a:t>r</a:t>
            </a:r>
            <a:r>
              <a:rPr lang="en-US" sz="2800" baseline="-25000">
                <a:ea typeface="Times" charset="0"/>
                <a:cs typeface="Times" charset="0"/>
              </a:rPr>
              <a:t>2</a:t>
            </a:r>
            <a:r>
              <a:rPr lang="en-US" sz="2800">
                <a:ea typeface="Times" charset="0"/>
                <a:cs typeface="Times" charset="0"/>
              </a:rPr>
              <a:t> + </a:t>
            </a:r>
            <a:r>
              <a:rPr lang="en-US" sz="2800">
                <a:latin typeface="Symbol" charset="2"/>
                <a:ea typeface="Times" charset="0"/>
                <a:cs typeface="Times" charset="0"/>
              </a:rPr>
              <a:t>r</a:t>
            </a:r>
            <a:r>
              <a:rPr lang="en-US" sz="2800" baseline="-25000">
                <a:ea typeface="Times" charset="0"/>
                <a:cs typeface="Times" charset="0"/>
              </a:rPr>
              <a:t>3</a:t>
            </a:r>
            <a:r>
              <a:rPr lang="en-US" sz="2800">
                <a:ea typeface="Times" charset="0"/>
                <a:cs typeface="Times" charset="0"/>
              </a:rPr>
              <a:t> </a:t>
            </a:r>
            <a:r>
              <a:rPr lang="en-US" sz="2800">
                <a:latin typeface="Symbol" charset="2"/>
                <a:ea typeface="Times" charset="0"/>
                <a:cs typeface="Times" charset="0"/>
              </a:rPr>
              <a:t>£</a:t>
            </a:r>
            <a:r>
              <a:rPr lang="en-US" sz="2800">
                <a:ea typeface="Times" charset="0"/>
                <a:cs typeface="Times" charset="0"/>
              </a:rPr>
              <a:t> 1</a:t>
            </a:r>
            <a:endParaRPr lang="en-US" sz="2800"/>
          </a:p>
        </p:txBody>
      </p:sp>
      <p:sp>
        <p:nvSpPr>
          <p:cNvPr id="46085" name="Line 11"/>
          <p:cNvSpPr>
            <a:spLocks noChangeShapeType="1"/>
          </p:cNvSpPr>
          <p:nvPr/>
        </p:nvSpPr>
        <p:spPr bwMode="auto">
          <a:xfrm>
            <a:off x="3505200" y="3810000"/>
            <a:ext cx="914400" cy="762000"/>
          </a:xfrm>
          <a:prstGeom prst="line">
            <a:avLst/>
          </a:prstGeom>
          <a:noFill/>
          <a:ln w="38100">
            <a:solidFill>
              <a:srgbClr val="FF0000"/>
            </a:solidFill>
            <a:round/>
            <a:headEnd type="triangle" w="med" len="med"/>
            <a:tailEnd/>
          </a:ln>
        </p:spPr>
        <p:txBody>
          <a:bodyPr wrap="none" anchor="ctr">
            <a:prstTxWarp prst="textNoShape">
              <a:avLst/>
            </a:prstTxWarp>
          </a:bodyPr>
          <a:lstStyle/>
          <a:p>
            <a:endParaRPr lang="en-US"/>
          </a:p>
        </p:txBody>
      </p:sp>
      <p:sp>
        <p:nvSpPr>
          <p:cNvPr id="46086" name="Text Box 12"/>
          <p:cNvSpPr txBox="1">
            <a:spLocks noChangeArrowheads="1"/>
          </p:cNvSpPr>
          <p:nvPr/>
        </p:nvSpPr>
        <p:spPr bwMode="auto">
          <a:xfrm>
            <a:off x="4267200" y="4511675"/>
            <a:ext cx="4662488" cy="579438"/>
          </a:xfrm>
          <a:prstGeom prst="rect">
            <a:avLst/>
          </a:prstGeom>
          <a:noFill/>
          <a:ln w="9525">
            <a:noFill/>
            <a:miter lim="800000"/>
            <a:headEnd/>
            <a:tailEnd/>
          </a:ln>
        </p:spPr>
        <p:txBody>
          <a:bodyPr wrap="none">
            <a:prstTxWarp prst="textNoShape">
              <a:avLst/>
            </a:prstTxWarp>
            <a:spAutoFit/>
          </a:bodyPr>
          <a:lstStyle/>
          <a:p>
            <a:r>
              <a:rPr lang="en-US" sz="3200">
                <a:solidFill>
                  <a:srgbClr val="FF0000"/>
                </a:solidFill>
              </a:rPr>
              <a:t>45° rotation about &lt;100&gt;</a:t>
            </a:r>
          </a:p>
        </p:txBody>
      </p:sp>
      <p:sp>
        <p:nvSpPr>
          <p:cNvPr id="46087" name="Line 13"/>
          <p:cNvSpPr>
            <a:spLocks noChangeShapeType="1"/>
          </p:cNvSpPr>
          <p:nvPr/>
        </p:nvSpPr>
        <p:spPr bwMode="auto">
          <a:xfrm>
            <a:off x="3124200" y="5410200"/>
            <a:ext cx="914400" cy="762000"/>
          </a:xfrm>
          <a:prstGeom prst="line">
            <a:avLst/>
          </a:prstGeom>
          <a:noFill/>
          <a:ln w="38100">
            <a:solidFill>
              <a:srgbClr val="FF0000"/>
            </a:solidFill>
            <a:round/>
            <a:headEnd type="triangle" w="med" len="med"/>
            <a:tailEnd/>
          </a:ln>
        </p:spPr>
        <p:txBody>
          <a:bodyPr wrap="none" anchor="ctr">
            <a:prstTxWarp prst="textNoShape">
              <a:avLst/>
            </a:prstTxWarp>
          </a:bodyPr>
          <a:lstStyle/>
          <a:p>
            <a:endParaRPr lang="en-US"/>
          </a:p>
        </p:txBody>
      </p:sp>
      <p:sp>
        <p:nvSpPr>
          <p:cNvPr id="46088" name="Text Box 14"/>
          <p:cNvSpPr txBox="1">
            <a:spLocks noChangeArrowheads="1"/>
          </p:cNvSpPr>
          <p:nvPr/>
        </p:nvSpPr>
        <p:spPr bwMode="auto">
          <a:xfrm>
            <a:off x="4175125" y="5883275"/>
            <a:ext cx="4662488" cy="579438"/>
          </a:xfrm>
          <a:prstGeom prst="rect">
            <a:avLst/>
          </a:prstGeom>
          <a:noFill/>
          <a:ln w="9525">
            <a:noFill/>
            <a:miter lim="800000"/>
            <a:headEnd/>
            <a:tailEnd/>
          </a:ln>
        </p:spPr>
        <p:txBody>
          <a:bodyPr wrap="none">
            <a:prstTxWarp prst="textNoShape">
              <a:avLst/>
            </a:prstTxWarp>
            <a:spAutoFit/>
          </a:bodyPr>
          <a:lstStyle/>
          <a:p>
            <a:r>
              <a:rPr lang="en-US" sz="3200">
                <a:solidFill>
                  <a:srgbClr val="FF0000"/>
                </a:solidFill>
              </a:rPr>
              <a:t>60° rotation about &lt;111&gt;</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p>
            <a:fld id="{6D232A7C-5775-F444-AE5B-F1041A823F95}" type="slidenum">
              <a:rPr lang="en-US" smtClean="0"/>
              <a:pPr/>
              <a:t>74</a:t>
            </a:fld>
            <a:endParaRPr lang="en-US"/>
          </a:p>
        </p:txBody>
      </p:sp>
      <p:sp>
        <p:nvSpPr>
          <p:cNvPr id="47107" name="Rectangle 2"/>
          <p:cNvSpPr>
            <a:spLocks noGrp="1" noChangeArrowheads="1"/>
          </p:cNvSpPr>
          <p:nvPr>
            <p:ph type="title"/>
          </p:nvPr>
        </p:nvSpPr>
        <p:spPr/>
        <p:txBody>
          <a:bodyPr/>
          <a:lstStyle/>
          <a:p>
            <a:r>
              <a:rPr lang="en-US"/>
              <a:t>Alternate Notation: (R</a:t>
            </a:r>
            <a:r>
              <a:rPr lang="en-US" baseline="-25000"/>
              <a:t>1</a:t>
            </a:r>
            <a:r>
              <a:rPr lang="en-US"/>
              <a:t> R</a:t>
            </a:r>
            <a:r>
              <a:rPr lang="en-US" baseline="-25000"/>
              <a:t>2</a:t>
            </a:r>
            <a:r>
              <a:rPr lang="en-US"/>
              <a:t> R</a:t>
            </a:r>
            <a:r>
              <a:rPr lang="en-US" baseline="-25000"/>
              <a:t>3</a:t>
            </a:r>
            <a:r>
              <a:rPr lang="en-US"/>
              <a:t>)</a:t>
            </a:r>
          </a:p>
        </p:txBody>
      </p:sp>
      <p:sp>
        <p:nvSpPr>
          <p:cNvPr id="47108" name="Rectangle 3"/>
          <p:cNvSpPr>
            <a:spLocks noGrp="1" noChangeArrowheads="1"/>
          </p:cNvSpPr>
          <p:nvPr>
            <p:ph type="body" idx="1"/>
          </p:nvPr>
        </p:nvSpPr>
        <p:spPr/>
        <p:txBody>
          <a:bodyPr/>
          <a:lstStyle/>
          <a:p>
            <a:r>
              <a:rPr lang="en-US" sz="2800"/>
              <a:t> R</a:t>
            </a:r>
            <a:r>
              <a:rPr lang="en-US" sz="2800" baseline="-25000">
                <a:latin typeface="Palatino" charset="0"/>
              </a:rPr>
              <a:t>1</a:t>
            </a:r>
            <a:r>
              <a:rPr lang="en-US" sz="2800"/>
              <a:t> corresponds to the component //[100];</a:t>
            </a:r>
            <a:br>
              <a:rPr lang="en-US" sz="2800"/>
            </a:br>
            <a:r>
              <a:rPr lang="en-US" sz="2800"/>
              <a:t> R</a:t>
            </a:r>
            <a:r>
              <a:rPr lang="en-US" sz="2800" baseline="-25000">
                <a:latin typeface="Palatino" charset="0"/>
              </a:rPr>
              <a:t>2</a:t>
            </a:r>
            <a:r>
              <a:rPr lang="en-US" sz="2800"/>
              <a:t> corresponds to the component //[010];</a:t>
            </a:r>
            <a:br>
              <a:rPr lang="en-US" sz="2800"/>
            </a:br>
            <a:r>
              <a:rPr lang="en-US" sz="2800"/>
              <a:t> R</a:t>
            </a:r>
            <a:r>
              <a:rPr lang="en-US" sz="2800" baseline="-25000">
                <a:latin typeface="Palatino" charset="0"/>
              </a:rPr>
              <a:t>3</a:t>
            </a:r>
            <a:r>
              <a:rPr lang="en-US" sz="2800"/>
              <a:t> corresponds to the component //[001];</a:t>
            </a:r>
          </a:p>
          <a:p>
            <a:r>
              <a:rPr lang="en-US" sz="2800"/>
              <a:t> R</a:t>
            </a:r>
            <a:r>
              <a:rPr lang="en-US" sz="2800" baseline="-25000">
                <a:latin typeface="Palatino" charset="0"/>
              </a:rPr>
              <a:t>1 </a:t>
            </a:r>
            <a:r>
              <a:rPr lang="en-US" sz="2800">
                <a:latin typeface="Symbol" charset="2"/>
              </a:rPr>
              <a:t>&gt; </a:t>
            </a:r>
            <a:r>
              <a:rPr lang="en-US" sz="2800"/>
              <a:t>R</a:t>
            </a:r>
            <a:r>
              <a:rPr lang="en-US" sz="2800" baseline="-25000">
                <a:latin typeface="Palatino" charset="0"/>
              </a:rPr>
              <a:t>2 </a:t>
            </a:r>
            <a:r>
              <a:rPr lang="en-US" sz="2800">
                <a:latin typeface="Symbol" charset="2"/>
              </a:rPr>
              <a:t>&gt; </a:t>
            </a:r>
            <a:r>
              <a:rPr lang="en-US" sz="2800"/>
              <a:t>R</a:t>
            </a:r>
            <a:r>
              <a:rPr lang="en-US" sz="2800" baseline="-25000">
                <a:latin typeface="Palatino" charset="0"/>
              </a:rPr>
              <a:t>3 </a:t>
            </a:r>
            <a:r>
              <a:rPr lang="en-US" sz="2800">
                <a:latin typeface="Symbol" charset="2"/>
              </a:rPr>
              <a:t>&gt; 0</a:t>
            </a:r>
            <a:endParaRPr lang="en-US" sz="2800">
              <a:ea typeface="Times" charset="0"/>
              <a:cs typeface="Times" charset="0"/>
            </a:endParaRPr>
          </a:p>
          <a:p>
            <a:r>
              <a:rPr lang="en-US" sz="2800"/>
              <a:t> </a:t>
            </a:r>
            <a:r>
              <a:rPr lang="en-US" sz="2800">
                <a:latin typeface="Symbol" charset="2"/>
                <a:ea typeface="Times" charset="0"/>
                <a:cs typeface="Times" charset="0"/>
              </a:rPr>
              <a:t>0 £ </a:t>
            </a:r>
            <a:r>
              <a:rPr lang="en-US" sz="2800"/>
              <a:t>R</a:t>
            </a:r>
            <a:r>
              <a:rPr lang="en-US" sz="2800" baseline="-25000">
                <a:ea typeface="Times" charset="0"/>
                <a:cs typeface="Times" charset="0"/>
              </a:rPr>
              <a:t>1</a:t>
            </a:r>
            <a:r>
              <a:rPr lang="en-US" sz="2800">
                <a:ea typeface="Times" charset="0"/>
                <a:cs typeface="Times" charset="0"/>
              </a:rPr>
              <a:t> </a:t>
            </a:r>
            <a:r>
              <a:rPr lang="en-US" sz="2800">
                <a:latin typeface="Symbol" charset="2"/>
                <a:ea typeface="Times" charset="0"/>
                <a:cs typeface="Times" charset="0"/>
              </a:rPr>
              <a:t>£</a:t>
            </a:r>
            <a:r>
              <a:rPr lang="en-US" sz="2800">
                <a:ea typeface="Times" charset="0"/>
                <a:cs typeface="Times" charset="0"/>
              </a:rPr>
              <a:t> (√2-1)</a:t>
            </a:r>
          </a:p>
          <a:p>
            <a:r>
              <a:rPr lang="en-US" sz="2800"/>
              <a:t> R</a:t>
            </a:r>
            <a:r>
              <a:rPr lang="en-US" sz="2800" baseline="-25000">
                <a:ea typeface="Times" charset="0"/>
                <a:cs typeface="Times" charset="0"/>
              </a:rPr>
              <a:t>2</a:t>
            </a:r>
            <a:r>
              <a:rPr lang="en-US" sz="2800">
                <a:latin typeface="Symbol" charset="2"/>
                <a:ea typeface="Times" charset="0"/>
                <a:cs typeface="Times" charset="0"/>
              </a:rPr>
              <a:t> £ </a:t>
            </a:r>
            <a:r>
              <a:rPr lang="en-US" sz="2800"/>
              <a:t>R</a:t>
            </a:r>
            <a:r>
              <a:rPr lang="en-US" sz="2800" baseline="-25000">
                <a:ea typeface="Times" charset="0"/>
                <a:cs typeface="Times" charset="0"/>
              </a:rPr>
              <a:t>1</a:t>
            </a:r>
            <a:r>
              <a:rPr lang="en-US" sz="2800">
                <a:ea typeface="Times" charset="0"/>
                <a:cs typeface="Times" charset="0"/>
              </a:rPr>
              <a:t>						</a:t>
            </a:r>
          </a:p>
          <a:p>
            <a:r>
              <a:rPr lang="en-US" sz="2800"/>
              <a:t> R</a:t>
            </a:r>
            <a:r>
              <a:rPr lang="en-US" sz="2800" baseline="-25000">
                <a:ea typeface="Times" charset="0"/>
                <a:cs typeface="Times" charset="0"/>
              </a:rPr>
              <a:t>3</a:t>
            </a:r>
            <a:r>
              <a:rPr lang="en-US" sz="2800">
                <a:latin typeface="Symbol" charset="2"/>
                <a:ea typeface="Times" charset="0"/>
                <a:cs typeface="Times" charset="0"/>
              </a:rPr>
              <a:t> £ </a:t>
            </a:r>
            <a:r>
              <a:rPr lang="en-US" sz="2800"/>
              <a:t>R</a:t>
            </a:r>
            <a:r>
              <a:rPr lang="en-US" sz="2800" baseline="-25000">
                <a:ea typeface="Times" charset="0"/>
                <a:cs typeface="Times" charset="0"/>
              </a:rPr>
              <a:t>2</a:t>
            </a:r>
            <a:r>
              <a:rPr lang="en-US" sz="2800">
                <a:ea typeface="Times" charset="0"/>
                <a:cs typeface="Times" charset="0"/>
              </a:rPr>
              <a:t>						</a:t>
            </a:r>
          </a:p>
          <a:p>
            <a:r>
              <a:rPr lang="en-US" sz="2800"/>
              <a:t> R</a:t>
            </a:r>
            <a:r>
              <a:rPr lang="en-US" sz="2800" baseline="-25000">
                <a:ea typeface="Times" charset="0"/>
                <a:cs typeface="Times" charset="0"/>
              </a:rPr>
              <a:t>1</a:t>
            </a:r>
            <a:r>
              <a:rPr lang="en-US" sz="2800">
                <a:ea typeface="Times" charset="0"/>
                <a:cs typeface="Times" charset="0"/>
              </a:rPr>
              <a:t> + </a:t>
            </a:r>
            <a:r>
              <a:rPr lang="en-US" sz="2800"/>
              <a:t>R</a:t>
            </a:r>
            <a:r>
              <a:rPr lang="en-US" sz="2800" baseline="-25000">
                <a:ea typeface="Times" charset="0"/>
                <a:cs typeface="Times" charset="0"/>
              </a:rPr>
              <a:t>2</a:t>
            </a:r>
            <a:r>
              <a:rPr lang="en-US" sz="2800">
                <a:ea typeface="Times" charset="0"/>
                <a:cs typeface="Times" charset="0"/>
              </a:rPr>
              <a:t> + </a:t>
            </a:r>
            <a:r>
              <a:rPr lang="en-US" sz="2800"/>
              <a:t>R</a:t>
            </a:r>
            <a:r>
              <a:rPr lang="en-US" sz="2800" baseline="-25000">
                <a:ea typeface="Times" charset="0"/>
                <a:cs typeface="Times" charset="0"/>
              </a:rPr>
              <a:t>3</a:t>
            </a:r>
            <a:r>
              <a:rPr lang="en-US" sz="2800">
                <a:ea typeface="Times" charset="0"/>
                <a:cs typeface="Times" charset="0"/>
              </a:rPr>
              <a:t> </a:t>
            </a:r>
            <a:r>
              <a:rPr lang="en-US" sz="2800">
                <a:latin typeface="Symbol" charset="2"/>
                <a:ea typeface="Times" charset="0"/>
                <a:cs typeface="Times" charset="0"/>
              </a:rPr>
              <a:t>£</a:t>
            </a:r>
            <a:r>
              <a:rPr lang="en-US" sz="2800">
                <a:ea typeface="Times" charset="0"/>
                <a:cs typeface="Times" charset="0"/>
              </a:rPr>
              <a:t> 1</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4"/>
          <p:cNvSpPr>
            <a:spLocks noGrp="1"/>
          </p:cNvSpPr>
          <p:nvPr>
            <p:ph type="sldNum" sz="quarter" idx="12"/>
          </p:nvPr>
        </p:nvSpPr>
        <p:spPr>
          <a:noFill/>
        </p:spPr>
        <p:txBody>
          <a:bodyPr/>
          <a:lstStyle/>
          <a:p>
            <a:fld id="{1BC12BE1-EE52-BA41-BA53-7CE24EA734A3}" type="slidenum">
              <a:rPr lang="en-US" smtClean="0"/>
              <a:pPr/>
              <a:t>75</a:t>
            </a:fld>
            <a:endParaRPr lang="en-US"/>
          </a:p>
        </p:txBody>
      </p:sp>
      <p:sp>
        <p:nvSpPr>
          <p:cNvPr id="48131" name="Rectangle 2"/>
          <p:cNvSpPr>
            <a:spLocks noGrp="1" noChangeArrowheads="1"/>
          </p:cNvSpPr>
          <p:nvPr>
            <p:ph type="title"/>
          </p:nvPr>
        </p:nvSpPr>
        <p:spPr/>
        <p:txBody>
          <a:bodyPr/>
          <a:lstStyle/>
          <a:p>
            <a:r>
              <a:rPr lang="en-US"/>
              <a:t>Sections through RF-space</a:t>
            </a:r>
          </a:p>
        </p:txBody>
      </p:sp>
      <p:sp>
        <p:nvSpPr>
          <p:cNvPr id="48132" name="Rectangle 3"/>
          <p:cNvSpPr>
            <a:spLocks noChangeArrowheads="1"/>
          </p:cNvSpPr>
          <p:nvPr/>
        </p:nvSpPr>
        <p:spPr bwMode="auto">
          <a:xfrm>
            <a:off x="533400" y="1219200"/>
            <a:ext cx="7696200" cy="1938338"/>
          </a:xfrm>
          <a:prstGeom prst="rect">
            <a:avLst/>
          </a:prstGeom>
          <a:noFill/>
          <a:ln w="9525">
            <a:noFill/>
            <a:miter lim="800000"/>
            <a:headEnd/>
            <a:tailEnd/>
          </a:ln>
        </p:spPr>
        <p:txBody>
          <a:bodyPr>
            <a:prstTxWarp prst="textNoShape">
              <a:avLst/>
            </a:prstTxWarp>
            <a:spAutoFit/>
          </a:bodyPr>
          <a:lstStyle/>
          <a:p>
            <a:pPr>
              <a:buFontTx/>
              <a:buChar char="•"/>
            </a:pPr>
            <a:r>
              <a:rPr lang="en-US" sz="2400"/>
              <a:t> For graphical representation, the R-F space is typically sectioned parallel to the 100-110 plane.</a:t>
            </a:r>
          </a:p>
          <a:p>
            <a:pPr>
              <a:buFontTx/>
              <a:buChar char="•"/>
            </a:pPr>
            <a:r>
              <a:rPr lang="en-US" sz="2400"/>
              <a:t> Each triangular section has R</a:t>
            </a:r>
            <a:r>
              <a:rPr lang="en-US" sz="1800" baseline="-25000"/>
              <a:t>3</a:t>
            </a:r>
            <a:r>
              <a:rPr lang="en-US" sz="2400"/>
              <a:t>=</a:t>
            </a:r>
            <a:r>
              <a:rPr lang="en-US" sz="2400" i="1"/>
              <a:t>constant.</a:t>
            </a:r>
          </a:p>
          <a:p>
            <a:pPr>
              <a:buFontTx/>
              <a:buChar char="•"/>
            </a:pPr>
            <a:r>
              <a:rPr lang="en-US" sz="2400"/>
              <a:t> Most of the special CSL relationships lie on the 100, 110, 111 lines.</a:t>
            </a:r>
          </a:p>
        </p:txBody>
      </p:sp>
      <p:pic>
        <p:nvPicPr>
          <p:cNvPr id="48133" name="Picture 5"/>
          <p:cNvPicPr>
            <a:picLocks noChangeArrowheads="1"/>
          </p:cNvPicPr>
          <p:nvPr/>
        </p:nvPicPr>
        <p:blipFill>
          <a:blip r:embed="rId2"/>
          <a:srcRect/>
          <a:stretch>
            <a:fillRect/>
          </a:stretch>
        </p:blipFill>
        <p:spPr bwMode="auto">
          <a:xfrm>
            <a:off x="4884738" y="3652838"/>
            <a:ext cx="3606800" cy="2222500"/>
          </a:xfrm>
          <a:prstGeom prst="rect">
            <a:avLst/>
          </a:prstGeom>
          <a:noFill/>
          <a:ln w="12700">
            <a:noFill/>
            <a:miter lim="800000"/>
            <a:headEnd/>
            <a:tailEnd/>
          </a:ln>
        </p:spPr>
      </p:pic>
      <p:pic>
        <p:nvPicPr>
          <p:cNvPr id="48134" name="Picture 6"/>
          <p:cNvPicPr>
            <a:picLocks noChangeArrowheads="1"/>
          </p:cNvPicPr>
          <p:nvPr/>
        </p:nvPicPr>
        <p:blipFill>
          <a:blip r:embed="rId3"/>
          <a:srcRect/>
          <a:stretch>
            <a:fillRect/>
          </a:stretch>
        </p:blipFill>
        <p:spPr bwMode="auto">
          <a:xfrm>
            <a:off x="1125538" y="3670300"/>
            <a:ext cx="3352800" cy="2349500"/>
          </a:xfrm>
          <a:prstGeom prst="rect">
            <a:avLst/>
          </a:prstGeom>
          <a:noFill/>
          <a:ln w="12700">
            <a:noFill/>
            <a:miter lim="800000"/>
            <a:headEnd/>
            <a:tailEnd/>
          </a:ln>
        </p:spPr>
      </p:pic>
      <p:sp>
        <p:nvSpPr>
          <p:cNvPr id="48135" name="Rectangle 7"/>
          <p:cNvSpPr>
            <a:spLocks noChangeArrowheads="1"/>
          </p:cNvSpPr>
          <p:nvPr/>
        </p:nvSpPr>
        <p:spPr bwMode="auto">
          <a:xfrm>
            <a:off x="533400" y="3619500"/>
            <a:ext cx="2144713" cy="454025"/>
          </a:xfrm>
          <a:prstGeom prst="rect">
            <a:avLst/>
          </a:prstGeom>
          <a:noFill/>
          <a:ln w="12700">
            <a:noFill/>
            <a:miter lim="800000"/>
            <a:headEnd/>
            <a:tailEnd/>
          </a:ln>
        </p:spPr>
        <p:txBody>
          <a:bodyPr wrap="none" lIns="90487" tIns="44450" rIns="90487" bIns="44450">
            <a:prstTxWarp prst="textNoShape">
              <a:avLst/>
            </a:prstTxWarp>
            <a:spAutoFit/>
          </a:bodyPr>
          <a:lstStyle/>
          <a:p>
            <a:r>
              <a:rPr lang="en-US" sz="2400">
                <a:latin typeface="Times New Roman" charset="0"/>
              </a:rPr>
              <a:t>base of pyramid</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lide Number Placeholder 4"/>
          <p:cNvSpPr>
            <a:spLocks noGrp="1"/>
          </p:cNvSpPr>
          <p:nvPr>
            <p:ph type="sldNum" sz="quarter" idx="12"/>
          </p:nvPr>
        </p:nvSpPr>
        <p:spPr>
          <a:noFill/>
        </p:spPr>
        <p:txBody>
          <a:bodyPr/>
          <a:lstStyle/>
          <a:p>
            <a:fld id="{65870AAC-FCEA-AC46-A90D-369153182B91}" type="slidenum">
              <a:rPr lang="en-US" smtClean="0"/>
              <a:pPr/>
              <a:t>76</a:t>
            </a:fld>
            <a:endParaRPr lang="en-US"/>
          </a:p>
        </p:txBody>
      </p:sp>
      <p:grpSp>
        <p:nvGrpSpPr>
          <p:cNvPr id="49156" name="Group 23"/>
          <p:cNvGrpSpPr>
            <a:grpSpLocks/>
          </p:cNvGrpSpPr>
          <p:nvPr/>
        </p:nvGrpSpPr>
        <p:grpSpPr bwMode="auto">
          <a:xfrm>
            <a:off x="4572000" y="228600"/>
            <a:ext cx="3854450" cy="5943600"/>
            <a:chOff x="2880" y="144"/>
            <a:chExt cx="2428" cy="3744"/>
          </a:xfrm>
        </p:grpSpPr>
        <p:graphicFrame>
          <p:nvGraphicFramePr>
            <p:cNvPr id="49154" name="Object 2"/>
            <p:cNvGraphicFramePr>
              <a:graphicFrameLocks noChangeAspect="1"/>
            </p:cNvGraphicFramePr>
            <p:nvPr/>
          </p:nvGraphicFramePr>
          <p:xfrm>
            <a:off x="2880" y="144"/>
            <a:ext cx="2428" cy="3744"/>
          </p:xfrm>
          <a:graphic>
            <a:graphicData uri="http://schemas.openxmlformats.org/presentationml/2006/ole">
              <mc:AlternateContent xmlns:mc="http://schemas.openxmlformats.org/markup-compatibility/2006">
                <mc:Choice xmlns:v="urn:schemas-microsoft-com:vml" Requires="v">
                  <p:oleObj name="Document" r:id="rId2" imgW="2552700" imgH="3937000" progId="Word.Document.8">
                    <p:embed/>
                  </p:oleObj>
                </mc:Choice>
                <mc:Fallback>
                  <p:oleObj name="Document" r:id="rId2" imgW="2552700" imgH="3937000" progId="Word.Documen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144"/>
                          <a:ext cx="2428" cy="37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9174" name="Oval 19"/>
            <p:cNvSpPr>
              <a:spLocks noChangeArrowheads="1"/>
            </p:cNvSpPr>
            <p:nvPr/>
          </p:nvSpPr>
          <p:spPr bwMode="auto">
            <a:xfrm>
              <a:off x="5184" y="2334"/>
              <a:ext cx="96" cy="96"/>
            </a:xfrm>
            <a:prstGeom prst="ellipse">
              <a:avLst/>
            </a:prstGeom>
            <a:noFill/>
            <a:ln w="28575">
              <a:solidFill>
                <a:srgbClr val="FF0000"/>
              </a:solidFill>
              <a:round/>
              <a:headEnd/>
              <a:tailEnd/>
            </a:ln>
          </p:spPr>
          <p:txBody>
            <a:bodyPr wrap="none" anchor="ctr">
              <a:prstTxWarp prst="textNoShape">
                <a:avLst/>
              </a:prstTxWarp>
            </a:bodyPr>
            <a:lstStyle/>
            <a:p>
              <a:endParaRPr lang="en-US"/>
            </a:p>
          </p:txBody>
        </p:sp>
        <p:sp>
          <p:nvSpPr>
            <p:cNvPr id="49175" name="Oval 22"/>
            <p:cNvSpPr>
              <a:spLocks noChangeArrowheads="1"/>
            </p:cNvSpPr>
            <p:nvPr/>
          </p:nvSpPr>
          <p:spPr bwMode="auto">
            <a:xfrm>
              <a:off x="4944" y="960"/>
              <a:ext cx="96" cy="96"/>
            </a:xfrm>
            <a:prstGeom prst="ellipse">
              <a:avLst/>
            </a:prstGeom>
            <a:noFill/>
            <a:ln w="28575">
              <a:solidFill>
                <a:srgbClr val="FF0000"/>
              </a:solidFill>
              <a:round/>
              <a:headEnd/>
              <a:tailEnd/>
            </a:ln>
          </p:spPr>
          <p:txBody>
            <a:bodyPr wrap="none" anchor="ctr">
              <a:prstTxWarp prst="textNoShape">
                <a:avLst/>
              </a:prstTxWarp>
            </a:bodyPr>
            <a:lstStyle/>
            <a:p>
              <a:endParaRPr lang="en-US"/>
            </a:p>
          </p:txBody>
        </p:sp>
      </p:grpSp>
      <p:sp>
        <p:nvSpPr>
          <p:cNvPr id="49157" name="Rectangle 2"/>
          <p:cNvSpPr>
            <a:spLocks noGrp="1" noChangeArrowheads="1"/>
          </p:cNvSpPr>
          <p:nvPr>
            <p:ph type="title"/>
          </p:nvPr>
        </p:nvSpPr>
        <p:spPr>
          <a:xfrm>
            <a:off x="685800" y="152400"/>
            <a:ext cx="3276600" cy="2362200"/>
          </a:xfrm>
        </p:spPr>
        <p:txBody>
          <a:bodyPr/>
          <a:lstStyle/>
          <a:p>
            <a:r>
              <a:rPr lang="en-US"/>
              <a:t>RF-space</a:t>
            </a:r>
          </a:p>
        </p:txBody>
      </p:sp>
      <p:sp>
        <p:nvSpPr>
          <p:cNvPr id="49158" name="Line 4"/>
          <p:cNvSpPr>
            <a:spLocks noChangeShapeType="1"/>
          </p:cNvSpPr>
          <p:nvPr/>
        </p:nvSpPr>
        <p:spPr bwMode="auto">
          <a:xfrm flipH="1">
            <a:off x="4610100" y="1409700"/>
            <a:ext cx="1752600" cy="2057400"/>
          </a:xfrm>
          <a:prstGeom prst="line">
            <a:avLst/>
          </a:prstGeom>
          <a:noFill/>
          <a:ln w="19050">
            <a:solidFill>
              <a:srgbClr val="FF0000"/>
            </a:solidFill>
            <a:round/>
            <a:headEnd/>
            <a:tailEnd type="triangle" w="med" len="med"/>
          </a:ln>
        </p:spPr>
        <p:txBody>
          <a:bodyPr wrap="none" anchor="ctr">
            <a:prstTxWarp prst="textNoShape">
              <a:avLst/>
            </a:prstTxWarp>
          </a:bodyPr>
          <a:lstStyle/>
          <a:p>
            <a:endParaRPr lang="en-US"/>
          </a:p>
        </p:txBody>
      </p:sp>
      <p:sp>
        <p:nvSpPr>
          <p:cNvPr id="49159" name="Text Box 5"/>
          <p:cNvSpPr txBox="1">
            <a:spLocks noChangeArrowheads="1"/>
          </p:cNvSpPr>
          <p:nvPr/>
        </p:nvSpPr>
        <p:spPr bwMode="auto">
          <a:xfrm>
            <a:off x="3810000" y="3563938"/>
            <a:ext cx="1919288" cy="579437"/>
          </a:xfrm>
          <a:prstGeom prst="rect">
            <a:avLst/>
          </a:prstGeom>
          <a:noFill/>
          <a:ln w="9525">
            <a:noFill/>
            <a:miter lim="800000"/>
            <a:headEnd/>
            <a:tailEnd/>
          </a:ln>
        </p:spPr>
        <p:txBody>
          <a:bodyPr wrap="none">
            <a:prstTxWarp prst="textNoShape">
              <a:avLst/>
            </a:prstTxWarp>
            <a:spAutoFit/>
          </a:bodyPr>
          <a:lstStyle/>
          <a:p>
            <a:r>
              <a:rPr lang="en-US" sz="3200">
                <a:solidFill>
                  <a:srgbClr val="FF0000"/>
                </a:solidFill>
              </a:rPr>
              <a:t>&lt;100&gt;, </a:t>
            </a:r>
            <a:r>
              <a:rPr lang="en-US" sz="3200">
                <a:solidFill>
                  <a:srgbClr val="FF0000"/>
                </a:solidFill>
                <a:latin typeface="Symbol" charset="2"/>
              </a:rPr>
              <a:t>r</a:t>
            </a:r>
            <a:r>
              <a:rPr lang="en-US" sz="3200" baseline="-25000">
                <a:solidFill>
                  <a:srgbClr val="FF0000"/>
                </a:solidFill>
                <a:latin typeface="Palatino" charset="0"/>
              </a:rPr>
              <a:t>1</a:t>
            </a:r>
          </a:p>
        </p:txBody>
      </p:sp>
      <p:sp>
        <p:nvSpPr>
          <p:cNvPr id="49160" name="Line 6"/>
          <p:cNvSpPr>
            <a:spLocks noChangeShapeType="1"/>
          </p:cNvSpPr>
          <p:nvPr/>
        </p:nvSpPr>
        <p:spPr bwMode="auto">
          <a:xfrm>
            <a:off x="4800600" y="5943600"/>
            <a:ext cx="3276600" cy="0"/>
          </a:xfrm>
          <a:prstGeom prst="line">
            <a:avLst/>
          </a:prstGeom>
          <a:noFill/>
          <a:ln w="19050">
            <a:solidFill>
              <a:srgbClr val="FF0000"/>
            </a:solidFill>
            <a:round/>
            <a:headEnd/>
            <a:tailEnd type="triangle" w="med" len="med"/>
          </a:ln>
        </p:spPr>
        <p:txBody>
          <a:bodyPr wrap="none" anchor="ctr">
            <a:prstTxWarp prst="textNoShape">
              <a:avLst/>
            </a:prstTxWarp>
          </a:bodyPr>
          <a:lstStyle/>
          <a:p>
            <a:endParaRPr lang="en-US"/>
          </a:p>
        </p:txBody>
      </p:sp>
      <p:sp>
        <p:nvSpPr>
          <p:cNvPr id="49161" name="Text Box 7"/>
          <p:cNvSpPr txBox="1">
            <a:spLocks noChangeArrowheads="1"/>
          </p:cNvSpPr>
          <p:nvPr/>
        </p:nvSpPr>
        <p:spPr bwMode="auto">
          <a:xfrm>
            <a:off x="6248400" y="5926138"/>
            <a:ext cx="1919288" cy="579437"/>
          </a:xfrm>
          <a:prstGeom prst="rect">
            <a:avLst/>
          </a:prstGeom>
          <a:noFill/>
          <a:ln w="9525">
            <a:noFill/>
            <a:miter lim="800000"/>
            <a:headEnd/>
            <a:tailEnd/>
          </a:ln>
        </p:spPr>
        <p:txBody>
          <a:bodyPr wrap="none">
            <a:prstTxWarp prst="textNoShape">
              <a:avLst/>
            </a:prstTxWarp>
            <a:spAutoFit/>
          </a:bodyPr>
          <a:lstStyle/>
          <a:p>
            <a:r>
              <a:rPr lang="en-US" sz="3200">
                <a:solidFill>
                  <a:srgbClr val="FF0000"/>
                </a:solidFill>
              </a:rPr>
              <a:t>&lt;100&gt;, </a:t>
            </a:r>
            <a:r>
              <a:rPr lang="en-US" sz="3200">
                <a:solidFill>
                  <a:srgbClr val="FF0000"/>
                </a:solidFill>
                <a:latin typeface="Symbol" charset="2"/>
              </a:rPr>
              <a:t>r</a:t>
            </a:r>
            <a:r>
              <a:rPr lang="en-US" sz="3200" baseline="-25000">
                <a:solidFill>
                  <a:srgbClr val="FF0000"/>
                </a:solidFill>
                <a:latin typeface="Palatino" charset="0"/>
              </a:rPr>
              <a:t>1</a:t>
            </a:r>
          </a:p>
        </p:txBody>
      </p:sp>
      <p:sp>
        <p:nvSpPr>
          <p:cNvPr id="49162" name="Line 8"/>
          <p:cNvSpPr>
            <a:spLocks noChangeShapeType="1"/>
          </p:cNvSpPr>
          <p:nvPr/>
        </p:nvSpPr>
        <p:spPr bwMode="auto">
          <a:xfrm>
            <a:off x="6324600" y="1371600"/>
            <a:ext cx="1981200" cy="1752600"/>
          </a:xfrm>
          <a:prstGeom prst="line">
            <a:avLst/>
          </a:prstGeom>
          <a:noFill/>
          <a:ln w="19050">
            <a:solidFill>
              <a:srgbClr val="008000"/>
            </a:solidFill>
            <a:round/>
            <a:headEnd/>
            <a:tailEnd type="triangle" w="med" len="med"/>
          </a:ln>
        </p:spPr>
        <p:txBody>
          <a:bodyPr wrap="none" anchor="ctr">
            <a:prstTxWarp prst="textNoShape">
              <a:avLst/>
            </a:prstTxWarp>
          </a:bodyPr>
          <a:lstStyle/>
          <a:p>
            <a:endParaRPr lang="en-US"/>
          </a:p>
        </p:txBody>
      </p:sp>
      <p:sp>
        <p:nvSpPr>
          <p:cNvPr id="49163" name="Line 9"/>
          <p:cNvSpPr>
            <a:spLocks noChangeShapeType="1"/>
          </p:cNvSpPr>
          <p:nvPr/>
        </p:nvSpPr>
        <p:spPr bwMode="auto">
          <a:xfrm flipV="1">
            <a:off x="4800600" y="4724400"/>
            <a:ext cx="3962400" cy="1219200"/>
          </a:xfrm>
          <a:prstGeom prst="line">
            <a:avLst/>
          </a:prstGeom>
          <a:noFill/>
          <a:ln w="19050">
            <a:solidFill>
              <a:srgbClr val="008000"/>
            </a:solidFill>
            <a:round/>
            <a:headEnd/>
            <a:tailEnd type="triangle" w="med" len="med"/>
          </a:ln>
        </p:spPr>
        <p:txBody>
          <a:bodyPr wrap="none" anchor="ctr">
            <a:prstTxWarp prst="textNoShape">
              <a:avLst/>
            </a:prstTxWarp>
          </a:bodyPr>
          <a:lstStyle/>
          <a:p>
            <a:endParaRPr lang="en-US"/>
          </a:p>
        </p:txBody>
      </p:sp>
      <p:sp>
        <p:nvSpPr>
          <p:cNvPr id="49164" name="Line 10"/>
          <p:cNvSpPr>
            <a:spLocks noChangeShapeType="1"/>
          </p:cNvSpPr>
          <p:nvPr/>
        </p:nvSpPr>
        <p:spPr bwMode="auto">
          <a:xfrm flipV="1">
            <a:off x="6337300" y="76200"/>
            <a:ext cx="1524000" cy="1346200"/>
          </a:xfrm>
          <a:prstGeom prst="line">
            <a:avLst/>
          </a:prstGeom>
          <a:noFill/>
          <a:ln w="19050">
            <a:solidFill>
              <a:schemeClr val="accent2"/>
            </a:solidFill>
            <a:round/>
            <a:headEnd/>
            <a:tailEnd type="triangle" w="med" len="med"/>
          </a:ln>
        </p:spPr>
        <p:txBody>
          <a:bodyPr wrap="none" anchor="ctr">
            <a:prstTxWarp prst="textNoShape">
              <a:avLst/>
            </a:prstTxWarp>
          </a:bodyPr>
          <a:lstStyle/>
          <a:p>
            <a:endParaRPr lang="en-US"/>
          </a:p>
        </p:txBody>
      </p:sp>
      <p:sp>
        <p:nvSpPr>
          <p:cNvPr id="49165" name="Line 11"/>
          <p:cNvSpPr>
            <a:spLocks noChangeShapeType="1"/>
          </p:cNvSpPr>
          <p:nvPr/>
        </p:nvSpPr>
        <p:spPr bwMode="auto">
          <a:xfrm flipV="1">
            <a:off x="4800600" y="3200400"/>
            <a:ext cx="3276600" cy="2743200"/>
          </a:xfrm>
          <a:prstGeom prst="line">
            <a:avLst/>
          </a:prstGeom>
          <a:noFill/>
          <a:ln w="19050">
            <a:solidFill>
              <a:schemeClr val="accent2"/>
            </a:solidFill>
            <a:round/>
            <a:headEnd/>
            <a:tailEnd type="triangle" w="med" len="med"/>
          </a:ln>
        </p:spPr>
        <p:txBody>
          <a:bodyPr wrap="none" anchor="ctr">
            <a:prstTxWarp prst="textNoShape">
              <a:avLst/>
            </a:prstTxWarp>
          </a:bodyPr>
          <a:lstStyle/>
          <a:p>
            <a:endParaRPr lang="en-US"/>
          </a:p>
        </p:txBody>
      </p:sp>
      <p:sp>
        <p:nvSpPr>
          <p:cNvPr id="49166" name="Text Box 12"/>
          <p:cNvSpPr txBox="1">
            <a:spLocks noChangeArrowheads="1"/>
          </p:cNvSpPr>
          <p:nvPr/>
        </p:nvSpPr>
        <p:spPr bwMode="auto">
          <a:xfrm>
            <a:off x="7772400" y="0"/>
            <a:ext cx="1336675" cy="579438"/>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rPr>
              <a:t>&lt;111&gt;</a:t>
            </a:r>
          </a:p>
        </p:txBody>
      </p:sp>
      <p:sp>
        <p:nvSpPr>
          <p:cNvPr id="49167" name="Text Box 13"/>
          <p:cNvSpPr txBox="1">
            <a:spLocks noChangeArrowheads="1"/>
          </p:cNvSpPr>
          <p:nvPr/>
        </p:nvSpPr>
        <p:spPr bwMode="auto">
          <a:xfrm>
            <a:off x="7893050" y="3108325"/>
            <a:ext cx="1336675" cy="579438"/>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rPr>
              <a:t>&lt;111&gt;</a:t>
            </a:r>
          </a:p>
        </p:txBody>
      </p:sp>
      <p:sp>
        <p:nvSpPr>
          <p:cNvPr id="49168" name="Text Box 14"/>
          <p:cNvSpPr txBox="1">
            <a:spLocks noChangeArrowheads="1"/>
          </p:cNvSpPr>
          <p:nvPr/>
        </p:nvSpPr>
        <p:spPr bwMode="auto">
          <a:xfrm>
            <a:off x="7696200" y="1951038"/>
            <a:ext cx="1336675" cy="579437"/>
          </a:xfrm>
          <a:prstGeom prst="rect">
            <a:avLst/>
          </a:prstGeom>
          <a:noFill/>
          <a:ln w="9525">
            <a:noFill/>
            <a:miter lim="800000"/>
            <a:headEnd/>
            <a:tailEnd/>
          </a:ln>
        </p:spPr>
        <p:txBody>
          <a:bodyPr wrap="none">
            <a:prstTxWarp prst="textNoShape">
              <a:avLst/>
            </a:prstTxWarp>
            <a:spAutoFit/>
          </a:bodyPr>
          <a:lstStyle/>
          <a:p>
            <a:r>
              <a:rPr lang="en-US" sz="3200">
                <a:solidFill>
                  <a:srgbClr val="008000"/>
                </a:solidFill>
              </a:rPr>
              <a:t>&lt;110&gt;</a:t>
            </a:r>
          </a:p>
        </p:txBody>
      </p:sp>
      <p:sp>
        <p:nvSpPr>
          <p:cNvPr id="49169" name="Text Box 15"/>
          <p:cNvSpPr txBox="1">
            <a:spLocks noChangeArrowheads="1"/>
          </p:cNvSpPr>
          <p:nvPr/>
        </p:nvSpPr>
        <p:spPr bwMode="auto">
          <a:xfrm>
            <a:off x="7893050" y="4922838"/>
            <a:ext cx="1336675" cy="579437"/>
          </a:xfrm>
          <a:prstGeom prst="rect">
            <a:avLst/>
          </a:prstGeom>
          <a:noFill/>
          <a:ln w="9525">
            <a:noFill/>
            <a:miter lim="800000"/>
            <a:headEnd/>
            <a:tailEnd/>
          </a:ln>
        </p:spPr>
        <p:txBody>
          <a:bodyPr wrap="none">
            <a:prstTxWarp prst="textNoShape">
              <a:avLst/>
            </a:prstTxWarp>
            <a:spAutoFit/>
          </a:bodyPr>
          <a:lstStyle/>
          <a:p>
            <a:r>
              <a:rPr lang="en-US" sz="3200">
                <a:solidFill>
                  <a:srgbClr val="008000"/>
                </a:solidFill>
              </a:rPr>
              <a:t>&lt;110&gt;</a:t>
            </a:r>
          </a:p>
        </p:txBody>
      </p:sp>
      <p:sp>
        <p:nvSpPr>
          <p:cNvPr id="49170" name="Text Box 16"/>
          <p:cNvSpPr txBox="1">
            <a:spLocks noChangeArrowheads="1"/>
          </p:cNvSpPr>
          <p:nvPr/>
        </p:nvSpPr>
        <p:spPr bwMode="auto">
          <a:xfrm>
            <a:off x="3197225" y="439738"/>
            <a:ext cx="2898775" cy="579437"/>
          </a:xfrm>
          <a:prstGeom prst="rect">
            <a:avLst/>
          </a:prstGeom>
          <a:noFill/>
          <a:ln w="9525">
            <a:noFill/>
            <a:miter lim="800000"/>
            <a:headEnd/>
            <a:tailEnd/>
          </a:ln>
        </p:spPr>
        <p:txBody>
          <a:bodyPr wrap="none">
            <a:prstTxWarp prst="textNoShape">
              <a:avLst/>
            </a:prstTxWarp>
            <a:spAutoFit/>
          </a:bodyPr>
          <a:lstStyle/>
          <a:p>
            <a:r>
              <a:rPr lang="en-US" sz="3200">
                <a:latin typeface="Symbol" charset="2"/>
                <a:ea typeface="Times" charset="0"/>
                <a:cs typeface="Times" charset="0"/>
              </a:rPr>
              <a:t>r</a:t>
            </a:r>
            <a:r>
              <a:rPr lang="en-US" sz="3200" baseline="-25000">
                <a:ea typeface="Times" charset="0"/>
                <a:cs typeface="Times" charset="0"/>
              </a:rPr>
              <a:t>1</a:t>
            </a:r>
            <a:r>
              <a:rPr lang="en-US" sz="3200">
                <a:ea typeface="Times" charset="0"/>
                <a:cs typeface="Times" charset="0"/>
              </a:rPr>
              <a:t> + </a:t>
            </a:r>
            <a:r>
              <a:rPr lang="en-US" sz="3200">
                <a:latin typeface="Symbol" charset="2"/>
                <a:ea typeface="Times" charset="0"/>
                <a:cs typeface="Times" charset="0"/>
              </a:rPr>
              <a:t>r</a:t>
            </a:r>
            <a:r>
              <a:rPr lang="en-US" sz="3200" baseline="-25000">
                <a:ea typeface="Times" charset="0"/>
                <a:cs typeface="Times" charset="0"/>
              </a:rPr>
              <a:t>2</a:t>
            </a:r>
            <a:r>
              <a:rPr lang="en-US" sz="3200">
                <a:ea typeface="Times" charset="0"/>
                <a:cs typeface="Times" charset="0"/>
              </a:rPr>
              <a:t> + </a:t>
            </a:r>
            <a:r>
              <a:rPr lang="en-US" sz="3200">
                <a:latin typeface="Symbol" charset="2"/>
                <a:ea typeface="Times" charset="0"/>
                <a:cs typeface="Times" charset="0"/>
              </a:rPr>
              <a:t>r</a:t>
            </a:r>
            <a:r>
              <a:rPr lang="en-US" sz="3200" baseline="-25000">
                <a:ea typeface="Times" charset="0"/>
                <a:cs typeface="Times" charset="0"/>
              </a:rPr>
              <a:t>3</a:t>
            </a:r>
            <a:r>
              <a:rPr lang="en-US" sz="3200">
                <a:ea typeface="Times" charset="0"/>
                <a:cs typeface="Times" charset="0"/>
              </a:rPr>
              <a:t> </a:t>
            </a:r>
            <a:r>
              <a:rPr lang="en-US" sz="3200">
                <a:latin typeface="Symbol" charset="2"/>
                <a:ea typeface="Times" charset="0"/>
                <a:cs typeface="Times" charset="0"/>
              </a:rPr>
              <a:t>£</a:t>
            </a:r>
            <a:r>
              <a:rPr lang="en-US" sz="3200">
                <a:ea typeface="Times" charset="0"/>
                <a:cs typeface="Times" charset="0"/>
              </a:rPr>
              <a:t> 1</a:t>
            </a:r>
          </a:p>
        </p:txBody>
      </p:sp>
      <p:sp>
        <p:nvSpPr>
          <p:cNvPr id="49171" name="Freeform 17"/>
          <p:cNvSpPr>
            <a:spLocks/>
          </p:cNvSpPr>
          <p:nvPr/>
        </p:nvSpPr>
        <p:spPr bwMode="auto">
          <a:xfrm>
            <a:off x="5562600" y="114300"/>
            <a:ext cx="1981200" cy="723900"/>
          </a:xfrm>
          <a:custGeom>
            <a:avLst/>
            <a:gdLst>
              <a:gd name="T0" fmla="*/ 0 w 1248"/>
              <a:gd name="T1" fmla="*/ 2147483647 h 456"/>
              <a:gd name="T2" fmla="*/ 2147483647 w 1248"/>
              <a:gd name="T3" fmla="*/ 2147483647 h 456"/>
              <a:gd name="T4" fmla="*/ 2147483647 w 1248"/>
              <a:gd name="T5" fmla="*/ 2147483647 h 456"/>
              <a:gd name="T6" fmla="*/ 2147483647 w 1248"/>
              <a:gd name="T7" fmla="*/ 2147483647 h 456"/>
              <a:gd name="T8" fmla="*/ 0 60000 65536"/>
              <a:gd name="T9" fmla="*/ 0 60000 65536"/>
              <a:gd name="T10" fmla="*/ 0 60000 65536"/>
              <a:gd name="T11" fmla="*/ 0 60000 65536"/>
              <a:gd name="T12" fmla="*/ 0 w 1248"/>
              <a:gd name="T13" fmla="*/ 0 h 456"/>
              <a:gd name="T14" fmla="*/ 1248 w 1248"/>
              <a:gd name="T15" fmla="*/ 456 h 456"/>
            </a:gdLst>
            <a:ahLst/>
            <a:cxnLst>
              <a:cxn ang="T8">
                <a:pos x="T0" y="T1"/>
              </a:cxn>
              <a:cxn ang="T9">
                <a:pos x="T2" y="T3"/>
              </a:cxn>
              <a:cxn ang="T10">
                <a:pos x="T4" y="T5"/>
              </a:cxn>
              <a:cxn ang="T11">
                <a:pos x="T6" y="T7"/>
              </a:cxn>
            </a:cxnLst>
            <a:rect l="T12" t="T13" r="T14" b="T15"/>
            <a:pathLst>
              <a:path w="1248" h="456">
                <a:moveTo>
                  <a:pt x="0" y="216"/>
                </a:moveTo>
                <a:cubicBezTo>
                  <a:pt x="116" y="131"/>
                  <a:pt x="232" y="47"/>
                  <a:pt x="384" y="24"/>
                </a:cubicBezTo>
                <a:cubicBezTo>
                  <a:pt x="535" y="0"/>
                  <a:pt x="768" y="0"/>
                  <a:pt x="912" y="72"/>
                </a:cubicBezTo>
                <a:cubicBezTo>
                  <a:pt x="1056" y="144"/>
                  <a:pt x="1152" y="300"/>
                  <a:pt x="1248" y="456"/>
                </a:cubicBezTo>
              </a:path>
            </a:pathLst>
          </a:custGeom>
          <a:noFill/>
          <a:ln w="38100">
            <a:solidFill>
              <a:schemeClr val="hlink"/>
            </a:solidFill>
            <a:round/>
            <a:headEnd/>
            <a:tailEnd type="arrow" w="med" len="med"/>
          </a:ln>
        </p:spPr>
        <p:txBody>
          <a:bodyPr wrap="none" anchor="ctr">
            <a:prstTxWarp prst="textNoShape">
              <a:avLst/>
            </a:prstTxWarp>
          </a:bodyPr>
          <a:lstStyle/>
          <a:p>
            <a:endParaRPr lang="en-US"/>
          </a:p>
        </p:txBody>
      </p:sp>
      <p:sp>
        <p:nvSpPr>
          <p:cNvPr id="49172" name="Freeform 18"/>
          <p:cNvSpPr>
            <a:spLocks/>
          </p:cNvSpPr>
          <p:nvPr/>
        </p:nvSpPr>
        <p:spPr bwMode="auto">
          <a:xfrm>
            <a:off x="5357813" y="1066800"/>
            <a:ext cx="2566987" cy="2944813"/>
          </a:xfrm>
          <a:custGeom>
            <a:avLst/>
            <a:gdLst>
              <a:gd name="T0" fmla="*/ 2147483647 w 1617"/>
              <a:gd name="T1" fmla="*/ 0 h 1855"/>
              <a:gd name="T2" fmla="*/ 2147483647 w 1617"/>
              <a:gd name="T3" fmla="*/ 2147483647 h 1855"/>
              <a:gd name="T4" fmla="*/ 2147483647 w 1617"/>
              <a:gd name="T5" fmla="*/ 2147483647 h 1855"/>
              <a:gd name="T6" fmla="*/ 2147483647 w 1617"/>
              <a:gd name="T7" fmla="*/ 2147483647 h 1855"/>
              <a:gd name="T8" fmla="*/ 2147483647 w 1617"/>
              <a:gd name="T9" fmla="*/ 2147483647 h 1855"/>
              <a:gd name="T10" fmla="*/ 0 60000 65536"/>
              <a:gd name="T11" fmla="*/ 0 60000 65536"/>
              <a:gd name="T12" fmla="*/ 0 60000 65536"/>
              <a:gd name="T13" fmla="*/ 0 60000 65536"/>
              <a:gd name="T14" fmla="*/ 0 60000 65536"/>
              <a:gd name="T15" fmla="*/ 0 w 1617"/>
              <a:gd name="T16" fmla="*/ 0 h 1855"/>
              <a:gd name="T17" fmla="*/ 1617 w 1617"/>
              <a:gd name="T18" fmla="*/ 1855 h 1855"/>
            </a:gdLst>
            <a:ahLst/>
            <a:cxnLst>
              <a:cxn ang="T10">
                <a:pos x="T0" y="T1"/>
              </a:cxn>
              <a:cxn ang="T11">
                <a:pos x="T2" y="T3"/>
              </a:cxn>
              <a:cxn ang="T12">
                <a:pos x="T4" y="T5"/>
              </a:cxn>
              <a:cxn ang="T13">
                <a:pos x="T6" y="T7"/>
              </a:cxn>
              <a:cxn ang="T14">
                <a:pos x="T8" y="T9"/>
              </a:cxn>
            </a:cxnLst>
            <a:rect l="T15" t="T16" r="T17" b="T18"/>
            <a:pathLst>
              <a:path w="1617" h="1855">
                <a:moveTo>
                  <a:pt x="33" y="0"/>
                </a:moveTo>
                <a:cubicBezTo>
                  <a:pt x="16" y="475"/>
                  <a:pt x="0" y="951"/>
                  <a:pt x="129" y="1248"/>
                </a:cubicBezTo>
                <a:cubicBezTo>
                  <a:pt x="257" y="1544"/>
                  <a:pt x="585" y="1696"/>
                  <a:pt x="801" y="1776"/>
                </a:cubicBezTo>
                <a:cubicBezTo>
                  <a:pt x="1016" y="1855"/>
                  <a:pt x="1289" y="1760"/>
                  <a:pt x="1425" y="1728"/>
                </a:cubicBezTo>
                <a:cubicBezTo>
                  <a:pt x="1561" y="1696"/>
                  <a:pt x="1589" y="1640"/>
                  <a:pt x="1617" y="1584"/>
                </a:cubicBezTo>
              </a:path>
            </a:pathLst>
          </a:custGeom>
          <a:noFill/>
          <a:ln w="38100">
            <a:solidFill>
              <a:schemeClr val="hlink"/>
            </a:solidFill>
            <a:round/>
            <a:headEnd/>
            <a:tailEnd type="arrow" w="med" len="med"/>
          </a:ln>
        </p:spPr>
        <p:txBody>
          <a:bodyPr wrap="none" anchor="ctr">
            <a:prstTxWarp prst="textNoShape">
              <a:avLst/>
            </a:prstTxWarp>
          </a:bodyPr>
          <a:lstStyle/>
          <a:p>
            <a:endParaRPr lang="en-US"/>
          </a:p>
        </p:txBody>
      </p:sp>
      <p:sp>
        <p:nvSpPr>
          <p:cNvPr id="49173" name="Text Box 21"/>
          <p:cNvSpPr txBox="1">
            <a:spLocks noChangeArrowheads="1"/>
          </p:cNvSpPr>
          <p:nvPr/>
        </p:nvSpPr>
        <p:spPr bwMode="auto">
          <a:xfrm>
            <a:off x="517525" y="2133600"/>
            <a:ext cx="2759075" cy="4054475"/>
          </a:xfrm>
          <a:prstGeom prst="rect">
            <a:avLst/>
          </a:prstGeom>
          <a:noFill/>
          <a:ln w="9525">
            <a:noFill/>
            <a:miter lim="800000"/>
            <a:headEnd/>
            <a:tailEnd/>
          </a:ln>
        </p:spPr>
        <p:txBody>
          <a:bodyPr>
            <a:prstTxWarp prst="textNoShape">
              <a:avLst/>
            </a:prstTxWarp>
            <a:spAutoFit/>
          </a:bodyPr>
          <a:lstStyle/>
          <a:p>
            <a:r>
              <a:rPr lang="en-US" sz="2000"/>
              <a:t>Exercise: show that the largest possible misorientation angle corresponds to the point marked by </a:t>
            </a:r>
            <a:r>
              <a:rPr lang="en-US" sz="2000" b="1">
                <a:solidFill>
                  <a:srgbClr val="FF0000"/>
                </a:solidFill>
                <a:latin typeface="Courier New" charset="0"/>
              </a:rPr>
              <a:t>o</a:t>
            </a:r>
            <a:r>
              <a:rPr lang="en-US" sz="2000"/>
              <a:t>.  Based on the geometry of the fundamental zone, calculate the angle (as an inverse tangent).  Hint: the answer is in Frank’s 1988 paper on Rodrigues vectors.</a:t>
            </a:r>
          </a:p>
        </p:txBody>
      </p:sp>
      <p:sp>
        <p:nvSpPr>
          <p:cNvPr id="24" name="TextBox 23"/>
          <p:cNvSpPr txBox="1"/>
          <p:nvPr/>
        </p:nvSpPr>
        <p:spPr>
          <a:xfrm>
            <a:off x="3429000" y="6400800"/>
            <a:ext cx="948898" cy="338554"/>
          </a:xfrm>
          <a:prstGeom prst="rect">
            <a:avLst/>
          </a:prstGeom>
          <a:noFill/>
        </p:spPr>
        <p:txBody>
          <a:bodyPr wrap="none" rtlCol="0">
            <a:spAutoFit/>
          </a:bodyPr>
          <a:lstStyle/>
          <a:p>
            <a:r>
              <a:rPr lang="en-US" dirty="0"/>
              <a:t>[Randle]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p:spPr>
        <p:txBody>
          <a:bodyPr/>
          <a:lstStyle/>
          <a:p>
            <a:fld id="{5D46105C-DA50-DB4A-84B5-4D1B1910DB26}" type="slidenum">
              <a:rPr lang="en-US" smtClean="0"/>
              <a:pPr/>
              <a:t>77</a:t>
            </a:fld>
            <a:endParaRPr lang="en-US"/>
          </a:p>
        </p:txBody>
      </p:sp>
      <p:sp>
        <p:nvSpPr>
          <p:cNvPr id="54275" name="Rectangle 2"/>
          <p:cNvSpPr>
            <a:spLocks noGrp="1" noChangeArrowheads="1"/>
          </p:cNvSpPr>
          <p:nvPr>
            <p:ph type="title"/>
          </p:nvPr>
        </p:nvSpPr>
        <p:spPr/>
        <p:txBody>
          <a:bodyPr/>
          <a:lstStyle/>
          <a:p>
            <a:r>
              <a:rPr lang="en-US"/>
              <a:t>Density of points in RF space</a:t>
            </a:r>
          </a:p>
        </p:txBody>
      </p:sp>
      <p:sp>
        <p:nvSpPr>
          <p:cNvPr id="54276" name="Rectangle 3"/>
          <p:cNvSpPr>
            <a:spLocks noGrp="1" noChangeArrowheads="1"/>
          </p:cNvSpPr>
          <p:nvPr>
            <p:ph type="body" idx="1"/>
          </p:nvPr>
        </p:nvSpPr>
        <p:spPr>
          <a:xfrm>
            <a:off x="685800" y="1219200"/>
            <a:ext cx="7772400" cy="5334000"/>
          </a:xfrm>
        </p:spPr>
        <p:txBody>
          <a:bodyPr/>
          <a:lstStyle/>
          <a:p>
            <a:r>
              <a:rPr lang="en-US" sz="2400" dirty="0"/>
              <a:t>The variation in the volume element with magnitude of the RF vector (i.e., with misorientation angle) is such that the density of points decreases slowly with distance from the origin.</a:t>
            </a:r>
          </a:p>
          <a:p>
            <a:r>
              <a:rPr lang="en-US" sz="2400" dirty="0"/>
              <a:t>For a random distribution, low angle boundaries are rare, so in a one-parameter distribution based on misorientation angle, the frequency increases rapidly with angle up to the maximum at </a:t>
            </a:r>
            <a:r>
              <a:rPr lang="en-US" sz="2400" dirty="0">
                <a:latin typeface="Cambria Math" panose="02040503050406030204" pitchFamily="18" charset="0"/>
                <a:ea typeface="Cambria Math" panose="02040503050406030204" pitchFamily="18" charset="0"/>
              </a:rPr>
              <a:t>45°</a:t>
            </a:r>
            <a:r>
              <a:rPr lang="en-US" sz="2400" dirty="0"/>
              <a:t>.  Think of integrating the volume in successive spherical layers (layers of an onion).  The outer layers have larger volumes than the inner layers.</a:t>
            </a:r>
          </a:p>
          <a:p>
            <a:r>
              <a:rPr lang="en-US" sz="2400" dirty="0"/>
              <a:t>Mackenzie, J. K. (1958). “Second paper on statistics associated with the random orientation of cubes.” </a:t>
            </a:r>
            <a:r>
              <a:rPr lang="en-US" sz="2400" i="1" dirty="0" err="1"/>
              <a:t>Biometrica</a:t>
            </a:r>
            <a:r>
              <a:rPr lang="en-US" sz="2400" dirty="0"/>
              <a:t> </a:t>
            </a:r>
            <a:r>
              <a:rPr lang="en-US" sz="2400" b="1" dirty="0"/>
              <a:t>45</a:t>
            </a:r>
            <a:r>
              <a:rPr lang="en-US" sz="2400" dirty="0"/>
              <a:t>: 229-240.</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p:spPr>
        <p:txBody>
          <a:bodyPr/>
          <a:lstStyle/>
          <a:p>
            <a:fld id="{FD88E176-EC5E-EF41-ADD9-305AC392217B}" type="slidenum">
              <a:rPr lang="en-US" smtClean="0"/>
              <a:pPr/>
              <a:t>78</a:t>
            </a:fld>
            <a:endParaRPr lang="en-US"/>
          </a:p>
        </p:txBody>
      </p:sp>
      <p:sp>
        <p:nvSpPr>
          <p:cNvPr id="55299" name="Rectangle 2"/>
          <p:cNvSpPr>
            <a:spLocks noGrp="1" noChangeArrowheads="1"/>
          </p:cNvSpPr>
          <p:nvPr>
            <p:ph type="title"/>
          </p:nvPr>
        </p:nvSpPr>
        <p:spPr/>
        <p:txBody>
          <a:bodyPr/>
          <a:lstStyle/>
          <a:p>
            <a:r>
              <a:rPr lang="en-US" sz="3600"/>
              <a:t>Mackenzie Distribution for cubic-cubic</a:t>
            </a:r>
            <a:endParaRPr lang="en-US"/>
          </a:p>
        </p:txBody>
      </p:sp>
      <p:sp>
        <p:nvSpPr>
          <p:cNvPr id="55301" name="Text Box 5"/>
          <p:cNvSpPr txBox="1">
            <a:spLocks noChangeArrowheads="1"/>
          </p:cNvSpPr>
          <p:nvPr/>
        </p:nvSpPr>
        <p:spPr bwMode="auto">
          <a:xfrm>
            <a:off x="593725" y="6008688"/>
            <a:ext cx="8245475" cy="544512"/>
          </a:xfrm>
          <a:prstGeom prst="rect">
            <a:avLst/>
          </a:prstGeom>
          <a:solidFill>
            <a:srgbClr val="FFFDCB"/>
          </a:solidFill>
          <a:ln w="9525">
            <a:noFill/>
            <a:miter lim="800000"/>
            <a:headEnd/>
            <a:tailEnd/>
          </a:ln>
        </p:spPr>
        <p:txBody>
          <a:bodyPr>
            <a:prstTxWarp prst="textNoShape">
              <a:avLst/>
            </a:prstTxWarp>
          </a:bodyPr>
          <a:lstStyle/>
          <a:p>
            <a:r>
              <a:rPr lang="en-US" sz="1400"/>
              <a:t>The peak at 45° is associated with the 45° rotation limit on the &lt;100&gt; axis - again, think of integrating over a spherical shell associated with each value of the misorientation angle.</a:t>
            </a:r>
          </a:p>
        </p:txBody>
      </p:sp>
      <p:pic>
        <p:nvPicPr>
          <p:cNvPr id="55302" name="Picture 6" descr="Mackenzie_distr"/>
          <p:cNvPicPr>
            <a:picLocks noChangeAspect="1" noChangeArrowheads="1"/>
          </p:cNvPicPr>
          <p:nvPr/>
        </p:nvPicPr>
        <p:blipFill>
          <a:blip r:embed="rId2"/>
          <a:srcRect/>
          <a:stretch>
            <a:fillRect/>
          </a:stretch>
        </p:blipFill>
        <p:spPr bwMode="auto">
          <a:xfrm>
            <a:off x="3505200" y="1125538"/>
            <a:ext cx="4648200" cy="4360862"/>
          </a:xfrm>
          <a:prstGeom prst="rect">
            <a:avLst/>
          </a:prstGeom>
          <a:noFill/>
          <a:ln w="9525">
            <a:noFill/>
            <a:miter lim="800000"/>
            <a:headEnd/>
            <a:tailEnd/>
          </a:ln>
        </p:spPr>
      </p:pic>
      <p:sp>
        <p:nvSpPr>
          <p:cNvPr id="55303" name="Text Box 7"/>
          <p:cNvSpPr txBox="1">
            <a:spLocks noChangeArrowheads="1"/>
          </p:cNvSpPr>
          <p:nvPr/>
        </p:nvSpPr>
        <p:spPr bwMode="auto">
          <a:xfrm>
            <a:off x="3789906" y="5486400"/>
            <a:ext cx="5354094" cy="307777"/>
          </a:xfrm>
          <a:prstGeom prst="rect">
            <a:avLst/>
          </a:prstGeom>
          <a:noFill/>
          <a:ln w="9525">
            <a:noFill/>
            <a:miter lim="800000"/>
            <a:headEnd/>
            <a:tailEnd/>
          </a:ln>
        </p:spPr>
        <p:txBody>
          <a:bodyPr wrap="none">
            <a:prstTxWarp prst="textNoShape">
              <a:avLst/>
            </a:prstTxWarp>
            <a:spAutoFit/>
          </a:bodyPr>
          <a:lstStyle/>
          <a:p>
            <a:r>
              <a:rPr lang="en-US" sz="1400" dirty="0">
                <a:solidFill>
                  <a:srgbClr val="660066"/>
                </a:solidFill>
                <a:latin typeface="Times New Roman" panose="02020603050405020304" pitchFamily="18" charset="0"/>
                <a:cs typeface="Times New Roman" panose="02020603050405020304" pitchFamily="18" charset="0"/>
              </a:rPr>
              <a:t>Morawiec A, Szpunar JA, </a:t>
            </a:r>
            <a:r>
              <a:rPr lang="en-US" sz="1400" dirty="0" err="1">
                <a:solidFill>
                  <a:srgbClr val="660066"/>
                </a:solidFill>
                <a:latin typeface="Times New Roman" panose="02020603050405020304" pitchFamily="18" charset="0"/>
                <a:cs typeface="Times New Roman" panose="02020603050405020304" pitchFamily="18" charset="0"/>
              </a:rPr>
              <a:t>Hinz</a:t>
            </a:r>
            <a:r>
              <a:rPr lang="en-US" sz="1400" dirty="0">
                <a:solidFill>
                  <a:srgbClr val="660066"/>
                </a:solidFill>
                <a:latin typeface="Times New Roman" panose="02020603050405020304" pitchFamily="18" charset="0"/>
                <a:cs typeface="Times New Roman" panose="02020603050405020304" pitchFamily="18" charset="0"/>
              </a:rPr>
              <a:t> DC (1993) </a:t>
            </a:r>
            <a:r>
              <a:rPr lang="en-US" sz="1400" i="1" dirty="0">
                <a:solidFill>
                  <a:srgbClr val="660066"/>
                </a:solidFill>
                <a:latin typeface="Times New Roman" panose="02020603050405020304" pitchFamily="18" charset="0"/>
                <a:cs typeface="Times New Roman" panose="02020603050405020304" pitchFamily="18" charset="0"/>
              </a:rPr>
              <a:t>Acta metall. mater</a:t>
            </a:r>
            <a:r>
              <a:rPr lang="en-US" sz="1400" dirty="0">
                <a:solidFill>
                  <a:srgbClr val="660066"/>
                </a:solidFill>
                <a:latin typeface="Times New Roman" panose="02020603050405020304" pitchFamily="18" charset="0"/>
                <a:cs typeface="Times New Roman" panose="02020603050405020304" pitchFamily="18" charset="0"/>
              </a:rPr>
              <a:t>. </a:t>
            </a:r>
            <a:r>
              <a:rPr lang="en-US" sz="1400" b="1" dirty="0">
                <a:solidFill>
                  <a:srgbClr val="660066"/>
                </a:solidFill>
                <a:latin typeface="Times New Roman" panose="02020603050405020304" pitchFamily="18" charset="0"/>
                <a:cs typeface="Times New Roman" panose="02020603050405020304" pitchFamily="18" charset="0"/>
              </a:rPr>
              <a:t>41</a:t>
            </a:r>
            <a:r>
              <a:rPr lang="en-US" sz="1400" dirty="0">
                <a:solidFill>
                  <a:srgbClr val="660066"/>
                </a:solidFill>
                <a:latin typeface="Times New Roman" panose="02020603050405020304" pitchFamily="18" charset="0"/>
                <a:cs typeface="Times New Roman" panose="02020603050405020304" pitchFamily="18" charset="0"/>
              </a:rPr>
              <a:t> 2825.</a:t>
            </a:r>
            <a:endParaRPr lang="en-US" sz="900" dirty="0">
              <a:solidFill>
                <a:srgbClr val="660066"/>
              </a:solidFill>
              <a:latin typeface="Times New Roman" panose="02020603050405020304" pitchFamily="18" charset="0"/>
              <a:cs typeface="Times New Roman" panose="02020603050405020304" pitchFamily="18" charset="0"/>
            </a:endParaRPr>
          </a:p>
        </p:txBody>
      </p:sp>
      <p:sp>
        <p:nvSpPr>
          <p:cNvPr id="55300" name="Rectangle 3"/>
          <p:cNvSpPr>
            <a:spLocks noGrp="1" noChangeArrowheads="1"/>
          </p:cNvSpPr>
          <p:nvPr>
            <p:ph type="body" idx="1"/>
          </p:nvPr>
        </p:nvSpPr>
        <p:spPr>
          <a:xfrm>
            <a:off x="304800" y="1295400"/>
            <a:ext cx="3352800" cy="4495800"/>
          </a:xfrm>
        </p:spPr>
        <p:txBody>
          <a:bodyPr/>
          <a:lstStyle/>
          <a:p>
            <a:r>
              <a:rPr lang="en-US" sz="1800" dirty="0"/>
              <a:t>Frequency distribution with respect to disorientation angle for randomly distributed grain boundaries.</a:t>
            </a:r>
          </a:p>
          <a:p>
            <a:r>
              <a:rPr lang="en-US" sz="1800" dirty="0"/>
              <a:t>This result can be easily obtained by generating sets of random orientations and applying crystal symmetry to find the minimum rotation angle for each set, then binning, normalizing (to unit area) and plotting.</a:t>
            </a:r>
          </a:p>
          <a:p>
            <a:r>
              <a:rPr lang="en-US" sz="1800" dirty="0"/>
              <a:t>Note: this is a true </a:t>
            </a:r>
            <a:r>
              <a:rPr lang="en-US" sz="1800" i="1" dirty="0"/>
              <a:t>probability density function</a:t>
            </a:r>
            <a:endParaRPr lang="en-US" sz="18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noFill/>
        </p:spPr>
        <p:txBody>
          <a:bodyPr/>
          <a:lstStyle/>
          <a:p>
            <a:fld id="{C2A84CA9-D124-4D41-9276-9D96D000EC7B}" type="slidenum">
              <a:rPr lang="en-US" smtClean="0"/>
              <a:pPr/>
              <a:t>79</a:t>
            </a:fld>
            <a:endParaRPr lang="en-US"/>
          </a:p>
        </p:txBody>
      </p:sp>
      <p:pic>
        <p:nvPicPr>
          <p:cNvPr id="57347" name="Picture 4"/>
          <p:cNvPicPr>
            <a:picLocks noChangeAspect="1" noChangeArrowheads="1"/>
          </p:cNvPicPr>
          <p:nvPr/>
        </p:nvPicPr>
        <p:blipFill>
          <a:blip r:embed="rId2"/>
          <a:srcRect t="35617"/>
          <a:stretch>
            <a:fillRect/>
          </a:stretch>
        </p:blipFill>
        <p:spPr bwMode="auto">
          <a:xfrm>
            <a:off x="2133600" y="1905000"/>
            <a:ext cx="6630988" cy="4514850"/>
          </a:xfrm>
          <a:prstGeom prst="rect">
            <a:avLst/>
          </a:prstGeom>
          <a:noFill/>
          <a:ln w="9525">
            <a:noFill/>
            <a:miter lim="800000"/>
            <a:headEnd/>
            <a:tailEnd/>
          </a:ln>
        </p:spPr>
      </p:pic>
      <p:sp>
        <p:nvSpPr>
          <p:cNvPr id="57348" name="Rectangle 2"/>
          <p:cNvSpPr>
            <a:spLocks noGrp="1" noChangeArrowheads="1"/>
          </p:cNvSpPr>
          <p:nvPr>
            <p:ph type="title"/>
          </p:nvPr>
        </p:nvSpPr>
        <p:spPr/>
        <p:txBody>
          <a:bodyPr/>
          <a:lstStyle/>
          <a:p>
            <a:r>
              <a:rPr lang="en-US"/>
              <a:t>Experimental Example</a:t>
            </a:r>
          </a:p>
        </p:txBody>
      </p:sp>
      <p:sp>
        <p:nvSpPr>
          <p:cNvPr id="57349" name="Rectangle 3"/>
          <p:cNvSpPr>
            <a:spLocks noGrp="1" noChangeArrowheads="1"/>
          </p:cNvSpPr>
          <p:nvPr>
            <p:ph type="body" idx="1"/>
          </p:nvPr>
        </p:nvSpPr>
        <p:spPr>
          <a:xfrm>
            <a:off x="381000" y="1447800"/>
            <a:ext cx="3505200" cy="3886200"/>
          </a:xfrm>
        </p:spPr>
        <p:txBody>
          <a:bodyPr/>
          <a:lstStyle/>
          <a:p>
            <a:pPr>
              <a:lnSpc>
                <a:spcPct val="90000"/>
              </a:lnSpc>
            </a:pPr>
            <a:r>
              <a:rPr lang="en-US"/>
              <a:t>Note the bias to certain misorientation axes within the SST, i.e. a high density of points close to &lt;101&gt; and &lt;111&gt;.</a:t>
            </a:r>
          </a:p>
        </p:txBody>
      </p:sp>
      <p:sp>
        <p:nvSpPr>
          <p:cNvPr id="57350" name="Line 5"/>
          <p:cNvSpPr>
            <a:spLocks noChangeShapeType="1"/>
          </p:cNvSpPr>
          <p:nvPr/>
        </p:nvSpPr>
        <p:spPr bwMode="auto">
          <a:xfrm>
            <a:off x="3733800" y="3733800"/>
            <a:ext cx="3352800" cy="1143000"/>
          </a:xfrm>
          <a:prstGeom prst="line">
            <a:avLst/>
          </a:prstGeom>
          <a:noFill/>
          <a:ln w="38100">
            <a:solidFill>
              <a:schemeClr val="accent1"/>
            </a:solidFill>
            <a:round/>
            <a:headEnd/>
            <a:tailEnd type="triangle" w="med" len="med"/>
          </a:ln>
        </p:spPr>
        <p:txBody>
          <a:bodyPr wrap="none" anchor="ctr">
            <a:prstTxWarp prst="textNoShape">
              <a:avLst/>
            </a:prstTxWarp>
          </a:bodyPr>
          <a:lstStyle/>
          <a:p>
            <a:endParaRPr lang="en-US"/>
          </a:p>
        </p:txBody>
      </p:sp>
      <p:sp>
        <p:nvSpPr>
          <p:cNvPr id="57351" name="Line 6"/>
          <p:cNvSpPr>
            <a:spLocks noChangeShapeType="1"/>
          </p:cNvSpPr>
          <p:nvPr/>
        </p:nvSpPr>
        <p:spPr bwMode="auto">
          <a:xfrm>
            <a:off x="3657600" y="3733800"/>
            <a:ext cx="1143000" cy="1371600"/>
          </a:xfrm>
          <a:prstGeom prst="line">
            <a:avLst/>
          </a:prstGeom>
          <a:noFill/>
          <a:ln w="38100">
            <a:solidFill>
              <a:schemeClr val="accent1"/>
            </a:solidFill>
            <a:round/>
            <a:headEnd/>
            <a:tailEnd type="triangle" w="med" len="med"/>
          </a:ln>
        </p:spPr>
        <p:txBody>
          <a:bodyPr wrap="none" anchor="ctr">
            <a:prstTxWarp prst="textNoShape">
              <a:avLst/>
            </a:prstTxWarp>
          </a:bodyPr>
          <a:lstStyle/>
          <a:p>
            <a:endParaRPr lang="en-US"/>
          </a:p>
        </p:txBody>
      </p:sp>
      <p:sp>
        <p:nvSpPr>
          <p:cNvPr id="57352" name="Text Box 7"/>
          <p:cNvSpPr txBox="1">
            <a:spLocks noChangeArrowheads="1"/>
          </p:cNvSpPr>
          <p:nvPr/>
        </p:nvSpPr>
        <p:spPr bwMode="auto">
          <a:xfrm>
            <a:off x="6384925" y="2046288"/>
            <a:ext cx="941388" cy="336550"/>
          </a:xfrm>
          <a:prstGeom prst="rect">
            <a:avLst/>
          </a:prstGeom>
          <a:noFill/>
          <a:ln w="9525">
            <a:noFill/>
            <a:miter lim="800000"/>
            <a:headEnd/>
            <a:tailEnd/>
          </a:ln>
        </p:spPr>
        <p:txBody>
          <a:bodyPr wrap="none">
            <a:prstTxWarp prst="textNoShape">
              <a:avLst/>
            </a:prstTxWarp>
            <a:spAutoFit/>
          </a:bodyPr>
          <a:lstStyle/>
          <a:p>
            <a:r>
              <a:rPr lang="en-US"/>
              <a:t>[Randle]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p>
            <a:fld id="{ED3263AD-00CA-0F4B-B887-C3B0CE1387E4}" type="slidenum">
              <a:rPr lang="en-US" smtClean="0"/>
              <a:pPr/>
              <a:t>8</a:t>
            </a:fld>
            <a:endParaRPr lang="en-US"/>
          </a:p>
        </p:txBody>
      </p:sp>
      <p:sp>
        <p:nvSpPr>
          <p:cNvPr id="27651" name="Rectangle 2"/>
          <p:cNvSpPr>
            <a:spLocks noGrp="1" noChangeArrowheads="1"/>
          </p:cNvSpPr>
          <p:nvPr>
            <p:ph type="title"/>
          </p:nvPr>
        </p:nvSpPr>
        <p:spPr/>
        <p:txBody>
          <a:bodyPr/>
          <a:lstStyle/>
          <a:p>
            <a:r>
              <a:rPr lang="en-US">
                <a:ea typeface="ＭＳ Ｐゴシック" charset="-128"/>
                <a:cs typeface="ＭＳ Ｐゴシック" charset="-128"/>
              </a:rPr>
              <a:t>Degrees of (Geometric) Freedom</a:t>
            </a:r>
          </a:p>
        </p:txBody>
      </p:sp>
      <p:sp>
        <p:nvSpPr>
          <p:cNvPr id="27652" name="Rectangle 3"/>
          <p:cNvSpPr>
            <a:spLocks noGrp="1" noChangeArrowheads="1"/>
          </p:cNvSpPr>
          <p:nvPr>
            <p:ph type="body" idx="1"/>
          </p:nvPr>
        </p:nvSpPr>
        <p:spPr>
          <a:xfrm>
            <a:off x="457200" y="1295400"/>
            <a:ext cx="8153400" cy="5257800"/>
          </a:xfrm>
        </p:spPr>
        <p:txBody>
          <a:bodyPr/>
          <a:lstStyle/>
          <a:p>
            <a:r>
              <a:rPr lang="en-US" sz="1800" dirty="0">
                <a:latin typeface="Calibri" panose="020F0502020204030204" pitchFamily="34" charset="0"/>
                <a:cs typeface="Calibri" panose="020F0502020204030204" pitchFamily="34" charset="0"/>
              </a:rPr>
              <a:t>Grain boundaries have 5 degrees of freedom in terms of their macroscopic geometry: </a:t>
            </a:r>
            <a:r>
              <a:rPr lang="en-US" sz="1800" i="1" dirty="0">
                <a:latin typeface="Calibri" panose="020F0502020204030204" pitchFamily="34" charset="0"/>
                <a:cs typeface="Calibri" panose="020F0502020204030204" pitchFamily="34" charset="0"/>
              </a:rPr>
              <a:t>either</a:t>
            </a:r>
            <a:r>
              <a:rPr lang="en-US" sz="1800" dirty="0">
                <a:latin typeface="Calibri" panose="020F0502020204030204" pitchFamily="34" charset="0"/>
                <a:cs typeface="Calibri" panose="020F0502020204030204" pitchFamily="34" charset="0"/>
              </a:rPr>
              <a:t> 3 parameters to specify a rotation between the lattices plus 2 parameters to specify the boundary plane; </a:t>
            </a:r>
            <a:r>
              <a:rPr lang="en-US" sz="1800" i="1" dirty="0">
                <a:latin typeface="Calibri" panose="020F0502020204030204" pitchFamily="34" charset="0"/>
                <a:cs typeface="Calibri" panose="020F0502020204030204" pitchFamily="34" charset="0"/>
              </a:rPr>
              <a:t>or</a:t>
            </a:r>
            <a:r>
              <a:rPr lang="en-US" sz="1800" dirty="0">
                <a:latin typeface="Calibri" panose="020F0502020204030204" pitchFamily="34" charset="0"/>
                <a:cs typeface="Calibri" panose="020F0502020204030204" pitchFamily="34" charset="0"/>
              </a:rPr>
              <a:t> 2 parameters for each boundary plane on each side of the boundary (total of 4) plus a twist angle (1 parameter) between the lattices.</a:t>
            </a:r>
          </a:p>
          <a:p>
            <a:r>
              <a:rPr lang="en-US" sz="1800" dirty="0">
                <a:latin typeface="Calibri" panose="020F0502020204030204" pitchFamily="34" charset="0"/>
                <a:cs typeface="Calibri" panose="020F0502020204030204" pitchFamily="34" charset="0"/>
              </a:rPr>
              <a:t>In addition to the macroscopic degrees of freedom, grain boundaries have 3 degrees of microscopic freedom (not considered here).  The lattices can be translated in the plane of the boundary, and they can move towards/away from each other along the boundary normal.</a:t>
            </a:r>
          </a:p>
          <a:p>
            <a:r>
              <a:rPr lang="en-US" sz="1800" dirty="0">
                <a:latin typeface="Calibri" panose="020F0502020204030204" pitchFamily="34" charset="0"/>
                <a:cs typeface="Calibri" panose="020F0502020204030204" pitchFamily="34" charset="0"/>
              </a:rPr>
              <a:t>If the orientation of a boundary with respect to </a:t>
            </a:r>
            <a:r>
              <a:rPr lang="en-US" sz="1800" i="1" dirty="0">
                <a:latin typeface="Calibri" panose="020F0502020204030204" pitchFamily="34" charset="0"/>
                <a:cs typeface="Calibri" panose="020F0502020204030204" pitchFamily="34" charset="0"/>
              </a:rPr>
              <a:t>sample axes</a:t>
            </a:r>
            <a:r>
              <a:rPr lang="en-US" sz="1800" dirty="0">
                <a:latin typeface="Calibri" panose="020F0502020204030204" pitchFamily="34" charset="0"/>
                <a:cs typeface="Calibri" panose="020F0502020204030204" pitchFamily="34" charset="0"/>
              </a:rPr>
              <a:t> matters (e.g. because of an applied stress, or magnetic field), then an additional 2 parameters must be specified.</a:t>
            </a:r>
          </a:p>
          <a:p>
            <a:r>
              <a:rPr lang="en-US" sz="1800" dirty="0">
                <a:latin typeface="Calibri" panose="020F0502020204030204" pitchFamily="34" charset="0"/>
                <a:cs typeface="Calibri" panose="020F0502020204030204" pitchFamily="34" charset="0"/>
              </a:rPr>
              <a:t>Recommended description of a grain boundary (GB): determine the </a:t>
            </a:r>
            <a:r>
              <a:rPr lang="en-US" sz="1800" i="1" dirty="0">
                <a:latin typeface="Calibri" panose="020F0502020204030204" pitchFamily="34" charset="0"/>
                <a:cs typeface="Calibri" panose="020F0502020204030204" pitchFamily="34" charset="0"/>
              </a:rPr>
              <a:t>disorientation</a:t>
            </a:r>
            <a:r>
              <a:rPr lang="en-US" sz="1800" dirty="0">
                <a:latin typeface="Calibri" panose="020F0502020204030204" pitchFamily="34" charset="0"/>
                <a:cs typeface="Calibri" panose="020F0502020204030204" pitchFamily="34" charset="0"/>
              </a:rPr>
              <a:t> for the GB, then specify the boundary plane normal in relation to that disorientation.  This means identifying the symmetry operators on each side of the GB that reduce the raw misorientation to the FZ and applying the same operators to the normal on each side.  This allows the tilt-twist character to be identified.</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Slide Number Placeholder 4"/>
          <p:cNvSpPr>
            <a:spLocks noGrp="1"/>
          </p:cNvSpPr>
          <p:nvPr>
            <p:ph type="sldNum" sz="quarter" idx="12"/>
          </p:nvPr>
        </p:nvSpPr>
        <p:spPr>
          <a:noFill/>
        </p:spPr>
        <p:txBody>
          <a:bodyPr/>
          <a:lstStyle/>
          <a:p>
            <a:fld id="{A5EB78FD-017C-1E41-9BB1-6D08B95C3922}" type="slidenum">
              <a:rPr lang="en-US" smtClean="0"/>
              <a:pPr/>
              <a:t>80</a:t>
            </a:fld>
            <a:endParaRPr lang="en-US"/>
          </a:p>
        </p:txBody>
      </p:sp>
      <p:sp>
        <p:nvSpPr>
          <p:cNvPr id="58372" name="Rectangle 2"/>
          <p:cNvSpPr>
            <a:spLocks noGrp="1" noChangeArrowheads="1"/>
          </p:cNvSpPr>
          <p:nvPr>
            <p:ph type="title"/>
          </p:nvPr>
        </p:nvSpPr>
        <p:spPr>
          <a:xfrm>
            <a:off x="685800" y="152400"/>
            <a:ext cx="3200400" cy="2667000"/>
          </a:xfrm>
        </p:spPr>
        <p:txBody>
          <a:bodyPr/>
          <a:lstStyle/>
          <a:p>
            <a:r>
              <a:rPr lang="en-US" sz="4000" dirty="0"/>
              <a:t>Experimental Distributions by Angle</a:t>
            </a:r>
            <a:endParaRPr lang="en-US" dirty="0"/>
          </a:p>
        </p:txBody>
      </p:sp>
      <p:pic>
        <p:nvPicPr>
          <p:cNvPr id="58373" name="Picture 3"/>
          <p:cNvPicPr>
            <a:picLocks noChangeAspect="1" noChangeArrowheads="1"/>
          </p:cNvPicPr>
          <p:nvPr/>
        </p:nvPicPr>
        <p:blipFill>
          <a:blip r:embed="rId2"/>
          <a:srcRect/>
          <a:stretch>
            <a:fillRect/>
          </a:stretch>
        </p:blipFill>
        <p:spPr bwMode="auto">
          <a:xfrm>
            <a:off x="4114800" y="0"/>
            <a:ext cx="4195763" cy="6248400"/>
          </a:xfrm>
          <a:prstGeom prst="rect">
            <a:avLst/>
          </a:prstGeom>
          <a:noFill/>
          <a:ln w="9525">
            <a:noFill/>
            <a:miter lim="800000"/>
            <a:headEnd/>
            <a:tailEnd/>
          </a:ln>
        </p:spPr>
      </p:pic>
      <p:graphicFrame>
        <p:nvGraphicFramePr>
          <p:cNvPr id="58370" name="Object 2"/>
          <p:cNvGraphicFramePr>
            <a:graphicFrameLocks noChangeAspect="1"/>
          </p:cNvGraphicFramePr>
          <p:nvPr/>
        </p:nvGraphicFramePr>
        <p:xfrm>
          <a:off x="990600" y="4629150"/>
          <a:ext cx="2743200" cy="2076450"/>
        </p:xfrm>
        <a:graphic>
          <a:graphicData uri="http://schemas.openxmlformats.org/presentationml/2006/ole">
            <mc:AlternateContent xmlns:mc="http://schemas.openxmlformats.org/markup-compatibility/2006">
              <mc:Choice xmlns:v="urn:schemas-microsoft-com:vml" Requires="v">
                <p:oleObj name="Document" r:id="rId3" imgW="3238500" imgH="2451100" progId="Word.Document.8">
                  <p:embed/>
                </p:oleObj>
              </mc:Choice>
              <mc:Fallback>
                <p:oleObj name="Document" r:id="rId3" imgW="3238500" imgH="245110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629150"/>
                        <a:ext cx="2743200" cy="2076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8374" name="Text Box 5"/>
          <p:cNvSpPr txBox="1">
            <a:spLocks noChangeArrowheads="1"/>
          </p:cNvSpPr>
          <p:nvPr/>
        </p:nvSpPr>
        <p:spPr bwMode="auto">
          <a:xfrm>
            <a:off x="914400" y="4191000"/>
            <a:ext cx="1420813" cy="457200"/>
          </a:xfrm>
          <a:prstGeom prst="rect">
            <a:avLst/>
          </a:prstGeom>
          <a:noFill/>
          <a:ln w="9525">
            <a:noFill/>
            <a:miter lim="800000"/>
            <a:headEnd/>
            <a:tailEnd/>
          </a:ln>
        </p:spPr>
        <p:txBody>
          <a:bodyPr wrap="none">
            <a:prstTxWarp prst="textNoShape">
              <a:avLst/>
            </a:prstTxWarp>
            <a:spAutoFit/>
          </a:bodyPr>
          <a:lstStyle/>
          <a:p>
            <a:r>
              <a:rPr lang="en-US" sz="2400" dirty="0"/>
              <a:t>Random:</a:t>
            </a:r>
          </a:p>
        </p:txBody>
      </p:sp>
      <p:sp>
        <p:nvSpPr>
          <p:cNvPr id="58375" name="Text Box 6"/>
          <p:cNvSpPr txBox="1">
            <a:spLocks noChangeArrowheads="1"/>
          </p:cNvSpPr>
          <p:nvPr/>
        </p:nvSpPr>
        <p:spPr bwMode="auto">
          <a:xfrm>
            <a:off x="2676525" y="365125"/>
            <a:ext cx="3957638" cy="366713"/>
          </a:xfrm>
          <a:prstGeom prst="rect">
            <a:avLst/>
          </a:prstGeom>
          <a:noFill/>
          <a:ln w="9525">
            <a:noFill/>
            <a:miter lim="800000"/>
            <a:headEnd/>
            <a:tailEnd/>
          </a:ln>
        </p:spPr>
        <p:txBody>
          <a:bodyPr wrap="none">
            <a:prstTxWarp prst="textNoShape">
              <a:avLst/>
            </a:prstTxWarp>
            <a:spAutoFit/>
          </a:bodyPr>
          <a:lstStyle/>
          <a:p>
            <a:r>
              <a:rPr lang="en-US" sz="1800"/>
              <a:t>&lt;100&gt; fiber texture, columnar casting</a:t>
            </a:r>
          </a:p>
        </p:txBody>
      </p:sp>
      <p:sp>
        <p:nvSpPr>
          <p:cNvPr id="58376" name="Text Box 7"/>
          <p:cNvSpPr txBox="1">
            <a:spLocks noChangeArrowheads="1"/>
          </p:cNvSpPr>
          <p:nvPr/>
        </p:nvSpPr>
        <p:spPr bwMode="auto">
          <a:xfrm>
            <a:off x="7375525" y="496888"/>
            <a:ext cx="1522413" cy="1187450"/>
          </a:xfrm>
          <a:prstGeom prst="rect">
            <a:avLst/>
          </a:prstGeom>
          <a:noFill/>
          <a:ln w="9525">
            <a:noFill/>
            <a:miter lim="800000"/>
            <a:headEnd/>
            <a:tailEnd/>
          </a:ln>
        </p:spPr>
        <p:txBody>
          <a:bodyPr wrap="none">
            <a:prstTxWarp prst="textNoShape">
              <a:avLst/>
            </a:prstTxWarp>
            <a:spAutoFit/>
          </a:bodyPr>
          <a:lstStyle/>
          <a:p>
            <a:r>
              <a:rPr lang="en-US" sz="2400"/>
              <a:t>Random,</a:t>
            </a:r>
            <a:br>
              <a:rPr lang="en-US" sz="2400"/>
            </a:br>
            <a:r>
              <a:rPr lang="en-US" sz="2400"/>
              <a:t>equi-axed</a:t>
            </a:r>
            <a:br>
              <a:rPr lang="en-US" sz="2400"/>
            </a:br>
            <a:r>
              <a:rPr lang="en-US" sz="2400"/>
              <a:t>casting</a:t>
            </a:r>
          </a:p>
        </p:txBody>
      </p:sp>
      <p:sp>
        <p:nvSpPr>
          <p:cNvPr id="58377" name="Text Box 8"/>
          <p:cNvSpPr txBox="1">
            <a:spLocks noChangeArrowheads="1"/>
          </p:cNvSpPr>
          <p:nvPr/>
        </p:nvSpPr>
        <p:spPr bwMode="auto">
          <a:xfrm>
            <a:off x="7593013" y="6216650"/>
            <a:ext cx="941387" cy="336550"/>
          </a:xfrm>
          <a:prstGeom prst="rect">
            <a:avLst/>
          </a:prstGeom>
          <a:noFill/>
          <a:ln w="9525">
            <a:noFill/>
            <a:miter lim="800000"/>
            <a:headEnd/>
            <a:tailEnd/>
          </a:ln>
        </p:spPr>
        <p:txBody>
          <a:bodyPr wrap="none">
            <a:prstTxWarp prst="textNoShape">
              <a:avLst/>
            </a:prstTxWarp>
            <a:spAutoFit/>
          </a:bodyPr>
          <a:lstStyle/>
          <a:p>
            <a:r>
              <a:rPr lang="en-US"/>
              <a:t>[Randle]</a:t>
            </a:r>
          </a:p>
        </p:txBody>
      </p:sp>
      <p:sp>
        <p:nvSpPr>
          <p:cNvPr id="58378" name="Text Box 9"/>
          <p:cNvSpPr txBox="1">
            <a:spLocks noChangeArrowheads="1"/>
          </p:cNvSpPr>
          <p:nvPr/>
        </p:nvSpPr>
        <p:spPr bwMode="auto">
          <a:xfrm>
            <a:off x="381000" y="2743200"/>
            <a:ext cx="4054475" cy="1384995"/>
          </a:xfrm>
          <a:prstGeom prst="rect">
            <a:avLst/>
          </a:prstGeom>
          <a:noFill/>
          <a:ln w="9525">
            <a:noFill/>
            <a:miter lim="800000"/>
            <a:headEnd/>
            <a:tailEnd/>
          </a:ln>
        </p:spPr>
        <p:txBody>
          <a:bodyPr>
            <a:prstTxWarp prst="textNoShape">
              <a:avLst/>
            </a:prstTxWarp>
            <a:spAutoFit/>
          </a:bodyPr>
          <a:lstStyle/>
          <a:p>
            <a:r>
              <a:rPr lang="en-US" sz="1400" b="1" dirty="0">
                <a:solidFill>
                  <a:srgbClr val="FF0000"/>
                </a:solidFill>
              </a:rPr>
              <a:t>Fiber textures with a uniform distribution about the fiber axis give rise to uniform densities in the MD because they are one-parameter distributions. The cut-off angle depends on symmetry: thus 45° for 100 and 60° for 111.</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6FD82-23D5-9E46-8EB1-5ED411EF56EB}"/>
              </a:ext>
            </a:extLst>
          </p:cNvPr>
          <p:cNvSpPr>
            <a:spLocks noGrp="1"/>
          </p:cNvSpPr>
          <p:nvPr>
            <p:ph type="title"/>
          </p:nvPr>
        </p:nvSpPr>
        <p:spPr/>
        <p:txBody>
          <a:bodyPr/>
          <a:lstStyle/>
          <a:p>
            <a:r>
              <a:rPr lang="en-US" dirty="0"/>
              <a:t>Ideal Fiber Textures &gt; MDF</a:t>
            </a:r>
          </a:p>
        </p:txBody>
      </p:sp>
      <p:sp>
        <p:nvSpPr>
          <p:cNvPr id="4" name="Content Placeholder 3">
            <a:extLst>
              <a:ext uri="{FF2B5EF4-FFF2-40B4-BE49-F238E27FC236}">
                <a16:creationId xmlns:a16="http://schemas.microsoft.com/office/drawing/2014/main" id="{FE033E8D-037C-0B40-8ACD-662F8A11D382}"/>
              </a:ext>
            </a:extLst>
          </p:cNvPr>
          <p:cNvSpPr>
            <a:spLocks noGrp="1"/>
          </p:cNvSpPr>
          <p:nvPr>
            <p:ph idx="1"/>
          </p:nvPr>
        </p:nvSpPr>
        <p:spPr/>
        <p:txBody>
          <a:bodyPr/>
          <a:lstStyle/>
          <a:p>
            <a:r>
              <a:rPr lang="en-US" sz="2000" dirty="0">
                <a:latin typeface="Calibri" panose="020F0502020204030204" pitchFamily="34" charset="0"/>
                <a:cs typeface="Calibri" panose="020F0502020204030204" pitchFamily="34" charset="0"/>
              </a:rPr>
              <a:t>For a perfect &lt;100&gt; fiber texture, all grains are aligned with a &lt;100&gt; direction // a particular sample direction (e.g., surface normal in a thin film sample).  This limits the Euler angles to a variation in only, say, the 1</a:t>
            </a:r>
            <a:r>
              <a:rPr lang="en-US" sz="2000" baseline="30000" dirty="0">
                <a:latin typeface="Calibri" panose="020F0502020204030204" pitchFamily="34" charset="0"/>
                <a:cs typeface="Calibri" panose="020F0502020204030204" pitchFamily="34" charset="0"/>
              </a:rPr>
              <a:t>st</a:t>
            </a:r>
            <a:r>
              <a:rPr lang="en-US" sz="2000" dirty="0">
                <a:latin typeface="Calibri" panose="020F0502020204030204" pitchFamily="34" charset="0"/>
                <a:cs typeface="Calibri" panose="020F0502020204030204" pitchFamily="34" charset="0"/>
              </a:rPr>
              <a:t> angle. Symmetry means that any value </a:t>
            </a:r>
            <a:r>
              <a:rPr lang="en-US" sz="2000" dirty="0">
                <a:latin typeface="Cambria Math" panose="02040503050406030204" pitchFamily="18" charset="0"/>
                <a:ea typeface="Cambria Math" panose="02040503050406030204" pitchFamily="18" charset="0"/>
                <a:cs typeface="Calibri" panose="020F0502020204030204" pitchFamily="34" charset="0"/>
              </a:rPr>
              <a:t>&gt;45° </a:t>
            </a:r>
            <a:r>
              <a:rPr lang="en-US" sz="2000" dirty="0">
                <a:latin typeface="Calibri" panose="020F0502020204030204" pitchFamily="34" charset="0"/>
                <a:cs typeface="Calibri" panose="020F0502020204030204" pitchFamily="34" charset="0"/>
              </a:rPr>
              <a:t>is equivalent to one in the </a:t>
            </a:r>
            <a:r>
              <a:rPr lang="en-US" sz="2000" dirty="0">
                <a:latin typeface="Cambria Math" panose="02040503050406030204" pitchFamily="18" charset="0"/>
                <a:ea typeface="Cambria Math" panose="02040503050406030204" pitchFamily="18" charset="0"/>
                <a:cs typeface="Calibri" panose="020F0502020204030204" pitchFamily="34" charset="0"/>
              </a:rPr>
              <a:t>0-45° </a:t>
            </a:r>
            <a:r>
              <a:rPr lang="en-US" sz="2000" dirty="0">
                <a:latin typeface="Calibri" panose="020F0502020204030204" pitchFamily="34" charset="0"/>
                <a:cs typeface="Calibri" panose="020F0502020204030204" pitchFamily="34" charset="0"/>
              </a:rPr>
              <a:t>range. The MDF from such a texture is then a “top-hat” function with value equal to 1/45 or 2.2222e-2.</a:t>
            </a:r>
          </a:p>
          <a:p>
            <a:r>
              <a:rPr lang="en-US" sz="2000" dirty="0">
                <a:latin typeface="Calibri" panose="020F0502020204030204" pitchFamily="34" charset="0"/>
                <a:cs typeface="Calibri" panose="020F0502020204030204" pitchFamily="34" charset="0"/>
              </a:rPr>
              <a:t>Similarly for a perfect &lt;111&gt; fiber texture, all grains are aligned with a &lt;111&gt; direction // a particular sample direction (e.g., surface normal in a thin film sample).  This limits the Euler angles to a variation in only, say, the 1</a:t>
            </a:r>
            <a:r>
              <a:rPr lang="en-US" sz="2000" baseline="30000" dirty="0">
                <a:latin typeface="Calibri" panose="020F0502020204030204" pitchFamily="34" charset="0"/>
                <a:cs typeface="Calibri" panose="020F0502020204030204" pitchFamily="34" charset="0"/>
              </a:rPr>
              <a:t>st</a:t>
            </a:r>
            <a:r>
              <a:rPr lang="en-US" sz="2000" dirty="0">
                <a:latin typeface="Calibri" panose="020F0502020204030204" pitchFamily="34" charset="0"/>
                <a:cs typeface="Calibri" panose="020F0502020204030204" pitchFamily="34" charset="0"/>
              </a:rPr>
              <a:t> angle. Symmetry (3-fold on 111) means that any value </a:t>
            </a:r>
            <a:r>
              <a:rPr lang="en-US" sz="2000" dirty="0">
                <a:latin typeface="Cambria Math" panose="02040503050406030204" pitchFamily="18" charset="0"/>
                <a:ea typeface="Cambria Math" panose="02040503050406030204" pitchFamily="18" charset="0"/>
                <a:cs typeface="Calibri" panose="020F0502020204030204" pitchFamily="34" charset="0"/>
              </a:rPr>
              <a:t>&gt;60° </a:t>
            </a:r>
            <a:r>
              <a:rPr lang="en-US" sz="2000" dirty="0">
                <a:latin typeface="Calibri" panose="020F0502020204030204" pitchFamily="34" charset="0"/>
                <a:cs typeface="Calibri" panose="020F0502020204030204" pitchFamily="34" charset="0"/>
              </a:rPr>
              <a:t>is equivalent to one in the </a:t>
            </a:r>
            <a:r>
              <a:rPr lang="en-US" sz="2000" dirty="0">
                <a:latin typeface="Cambria Math" panose="02040503050406030204" pitchFamily="18" charset="0"/>
                <a:ea typeface="Cambria Math" panose="02040503050406030204" pitchFamily="18" charset="0"/>
                <a:cs typeface="Calibri" panose="020F0502020204030204" pitchFamily="34" charset="0"/>
              </a:rPr>
              <a:t>0-60° </a:t>
            </a:r>
            <a:r>
              <a:rPr lang="en-US" sz="2000" dirty="0">
                <a:latin typeface="Calibri" panose="020F0502020204030204" pitchFamily="34" charset="0"/>
                <a:cs typeface="Calibri" panose="020F0502020204030204" pitchFamily="34" charset="0"/>
              </a:rPr>
              <a:t>range. The MDF from such a texture is then a “top-hat” function with value equal to 1/60 or 1.66666e-2.</a:t>
            </a:r>
          </a:p>
        </p:txBody>
      </p:sp>
      <p:sp>
        <p:nvSpPr>
          <p:cNvPr id="3" name="Slide Number Placeholder 2">
            <a:extLst>
              <a:ext uri="{FF2B5EF4-FFF2-40B4-BE49-F238E27FC236}">
                <a16:creationId xmlns:a16="http://schemas.microsoft.com/office/drawing/2014/main" id="{718B3504-5E5B-CA4D-93B8-AA5EE869EA98}"/>
              </a:ext>
            </a:extLst>
          </p:cNvPr>
          <p:cNvSpPr>
            <a:spLocks noGrp="1"/>
          </p:cNvSpPr>
          <p:nvPr>
            <p:ph type="sldNum" sz="quarter" idx="12"/>
          </p:nvPr>
        </p:nvSpPr>
        <p:spPr/>
        <p:txBody>
          <a:bodyPr/>
          <a:lstStyle/>
          <a:p>
            <a:pPr>
              <a:defRPr/>
            </a:pPr>
            <a:fld id="{6DB5DCF3-8D1E-8C45-9409-3AE461C82448}" type="slidenum">
              <a:rPr lang="en-US" smtClean="0"/>
              <a:pPr>
                <a:defRPr/>
              </a:pPr>
              <a:t>81</a:t>
            </a:fld>
            <a:endParaRPr lang="en-US"/>
          </a:p>
        </p:txBody>
      </p:sp>
    </p:spTree>
    <p:extLst>
      <p:ext uri="{BB962C8B-B14F-4D97-AF65-F5344CB8AC3E}">
        <p14:creationId xmlns:p14="http://schemas.microsoft.com/office/powerpoint/2010/main" val="32831540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p:spPr>
        <p:txBody>
          <a:bodyPr/>
          <a:lstStyle/>
          <a:p>
            <a:fld id="{11EA22AB-C5F9-AF4D-B976-87CE09A30AE9}" type="slidenum">
              <a:rPr lang="en-US" smtClean="0"/>
              <a:pPr/>
              <a:t>82</a:t>
            </a:fld>
            <a:endParaRPr lang="en-US"/>
          </a:p>
        </p:txBody>
      </p:sp>
      <p:sp>
        <p:nvSpPr>
          <p:cNvPr id="59395" name="Rectangle 2"/>
          <p:cNvSpPr>
            <a:spLocks noGrp="1" noChangeArrowheads="1"/>
          </p:cNvSpPr>
          <p:nvPr>
            <p:ph type="title"/>
          </p:nvPr>
        </p:nvSpPr>
        <p:spPr/>
        <p:txBody>
          <a:bodyPr/>
          <a:lstStyle/>
          <a:p>
            <a:r>
              <a:rPr lang="en-US"/>
              <a:t>Choices for MDF Plots</a:t>
            </a:r>
          </a:p>
        </p:txBody>
      </p:sp>
      <p:sp>
        <p:nvSpPr>
          <p:cNvPr id="59396" name="Rectangle 3"/>
          <p:cNvSpPr>
            <a:spLocks noGrp="1" noChangeArrowheads="1"/>
          </p:cNvSpPr>
          <p:nvPr>
            <p:ph type="body" idx="1"/>
          </p:nvPr>
        </p:nvSpPr>
        <p:spPr/>
        <p:txBody>
          <a:bodyPr/>
          <a:lstStyle/>
          <a:p>
            <a:r>
              <a:rPr lang="en-US"/>
              <a:t>Euler angles: use subset of 90x90x90 region, starting at </a:t>
            </a:r>
            <a:r>
              <a:rPr lang="en-US">
                <a:latin typeface="Symbol" charset="2"/>
              </a:rPr>
              <a:t>F</a:t>
            </a:r>
            <a:r>
              <a:rPr lang="en-US"/>
              <a:t>=72°.</a:t>
            </a:r>
          </a:p>
          <a:p>
            <a:r>
              <a:rPr lang="en-US"/>
              <a:t>Axis-angle plots, using SST (or 001-100-010 quadrant) and sections at constant misorientation angle.</a:t>
            </a:r>
          </a:p>
          <a:p>
            <a:r>
              <a:rPr lang="en-US"/>
              <a:t>Rodrigues vectors, using either square sections, or triangular sections through the fundamental zone.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Kocks-ch2-fig_18.png"/>
          <p:cNvPicPr>
            <a:picLocks noChangeAspect="1"/>
          </p:cNvPicPr>
          <p:nvPr/>
        </p:nvPicPr>
        <p:blipFill>
          <a:blip r:embed="rId2"/>
          <a:stretch>
            <a:fillRect/>
          </a:stretch>
        </p:blipFill>
        <p:spPr>
          <a:xfrm>
            <a:off x="1444627" y="1295400"/>
            <a:ext cx="7470773" cy="4855545"/>
          </a:xfrm>
          <a:prstGeom prst="rect">
            <a:avLst/>
          </a:prstGeom>
        </p:spPr>
      </p:pic>
      <p:sp>
        <p:nvSpPr>
          <p:cNvPr id="60419" name="Slide Number Placeholder 4"/>
          <p:cNvSpPr>
            <a:spLocks noGrp="1"/>
          </p:cNvSpPr>
          <p:nvPr>
            <p:ph type="sldNum" sz="quarter" idx="12"/>
          </p:nvPr>
        </p:nvSpPr>
        <p:spPr>
          <a:noFill/>
        </p:spPr>
        <p:txBody>
          <a:bodyPr/>
          <a:lstStyle/>
          <a:p>
            <a:fld id="{B65B01EA-E99D-9E40-810B-50B24B0E9255}" type="slidenum">
              <a:rPr lang="en-US" smtClean="0"/>
              <a:pPr/>
              <a:t>83</a:t>
            </a:fld>
            <a:endParaRPr lang="en-US"/>
          </a:p>
        </p:txBody>
      </p:sp>
      <p:sp>
        <p:nvSpPr>
          <p:cNvPr id="60420" name="Rectangle 2"/>
          <p:cNvSpPr>
            <a:spLocks noGrp="1" noChangeArrowheads="1"/>
          </p:cNvSpPr>
          <p:nvPr>
            <p:ph type="title"/>
          </p:nvPr>
        </p:nvSpPr>
        <p:spPr/>
        <p:txBody>
          <a:bodyPr/>
          <a:lstStyle/>
          <a:p>
            <a:r>
              <a:rPr lang="en-US"/>
              <a:t>MDF for Annealed Copper</a:t>
            </a:r>
          </a:p>
        </p:txBody>
      </p:sp>
      <p:sp>
        <p:nvSpPr>
          <p:cNvPr id="60421" name="Text Box 4"/>
          <p:cNvSpPr txBox="1">
            <a:spLocks noChangeArrowheads="1"/>
          </p:cNvSpPr>
          <p:nvPr/>
        </p:nvSpPr>
        <p:spPr bwMode="auto">
          <a:xfrm>
            <a:off x="228600" y="3017838"/>
            <a:ext cx="1524000" cy="1552575"/>
          </a:xfrm>
          <a:prstGeom prst="rect">
            <a:avLst/>
          </a:prstGeom>
          <a:noFill/>
          <a:ln w="9525">
            <a:noFill/>
            <a:miter lim="800000"/>
            <a:headEnd/>
            <a:tailEnd/>
          </a:ln>
        </p:spPr>
        <p:txBody>
          <a:bodyPr>
            <a:prstTxWarp prst="textNoShape">
              <a:avLst/>
            </a:prstTxWarp>
            <a:spAutoFit/>
          </a:bodyPr>
          <a:lstStyle/>
          <a:p>
            <a:r>
              <a:rPr lang="en-US" sz="2400"/>
              <a:t>2 peaks: 60°&lt;111&gt;, and </a:t>
            </a:r>
            <a:br>
              <a:rPr lang="en-US" sz="2400"/>
            </a:br>
            <a:r>
              <a:rPr lang="en-US" sz="2400"/>
              <a:t>38°&lt;110&gt;</a:t>
            </a:r>
          </a:p>
        </p:txBody>
      </p:sp>
      <p:sp>
        <p:nvSpPr>
          <p:cNvPr id="60422" name="Text Box 5"/>
          <p:cNvSpPr txBox="1">
            <a:spLocks noChangeArrowheads="1"/>
          </p:cNvSpPr>
          <p:nvPr/>
        </p:nvSpPr>
        <p:spPr bwMode="auto">
          <a:xfrm>
            <a:off x="1660525" y="6030913"/>
            <a:ext cx="1554163" cy="396875"/>
          </a:xfrm>
          <a:prstGeom prst="rect">
            <a:avLst/>
          </a:prstGeom>
          <a:noFill/>
          <a:ln w="9525">
            <a:noFill/>
            <a:miter lim="800000"/>
            <a:headEnd/>
            <a:tailEnd/>
          </a:ln>
        </p:spPr>
        <p:txBody>
          <a:bodyPr wrap="none">
            <a:prstTxWarp prst="textNoShape">
              <a:avLst/>
            </a:prstTxWarp>
            <a:spAutoFit/>
          </a:bodyPr>
          <a:lstStyle/>
          <a:p>
            <a:r>
              <a:rPr lang="en-US" sz="2000" i="1"/>
              <a:t>Kocks, Ch.2</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0EEE7ADD-7335-A648-A32B-B87966B017D7}" type="slidenum">
              <a:rPr lang="en-US" sz="1400">
                <a:latin typeface="Times New Roman" panose="02020603050405020304" pitchFamily="18" charset="0"/>
              </a:rPr>
              <a:pPr/>
              <a:t>84</a:t>
            </a:fld>
            <a:endParaRPr lang="en-US" sz="1400" dirty="0">
              <a:latin typeface="Times New Roman" panose="02020603050405020304" pitchFamily="18" charset="0"/>
            </a:endParaRPr>
          </a:p>
        </p:txBody>
      </p:sp>
      <p:sp>
        <p:nvSpPr>
          <p:cNvPr id="119811" name="Rectangle 2"/>
          <p:cNvSpPr>
            <a:spLocks noGrp="1" noChangeArrowheads="1"/>
          </p:cNvSpPr>
          <p:nvPr>
            <p:ph type="title"/>
          </p:nvPr>
        </p:nvSpPr>
        <p:spPr>
          <a:xfrm>
            <a:off x="685800" y="76200"/>
            <a:ext cx="7772400" cy="838200"/>
          </a:xfrm>
        </p:spPr>
        <p:txBody>
          <a:bodyPr/>
          <a:lstStyle/>
          <a:p>
            <a:r>
              <a:rPr lang="en-US" dirty="0">
                <a:ea typeface="ＭＳ Ｐゴシック" charset="0"/>
                <a:cs typeface="ＭＳ Ｐゴシック" charset="0"/>
              </a:rPr>
              <a:t>Summary</a:t>
            </a:r>
          </a:p>
        </p:txBody>
      </p:sp>
      <p:sp>
        <p:nvSpPr>
          <p:cNvPr id="119812" name="Rectangle 3"/>
          <p:cNvSpPr>
            <a:spLocks noGrp="1" noChangeArrowheads="1"/>
          </p:cNvSpPr>
          <p:nvPr>
            <p:ph type="body" idx="1"/>
          </p:nvPr>
        </p:nvSpPr>
        <p:spPr>
          <a:xfrm>
            <a:off x="457200" y="1066800"/>
            <a:ext cx="8382000" cy="5486400"/>
          </a:xfrm>
        </p:spPr>
        <p:txBody>
          <a:bodyPr/>
          <a:lstStyle/>
          <a:p>
            <a:r>
              <a:rPr lang="en-US" sz="2000" dirty="0">
                <a:ea typeface="ＭＳ Ｐゴシック" charset="0"/>
                <a:cs typeface="ＭＳ Ｐゴシック" charset="0"/>
              </a:rPr>
              <a:t>Grain boundaries require 3 parameters to describe the lattice relationship because it is a rotation (misorientation).</a:t>
            </a:r>
          </a:p>
          <a:p>
            <a:r>
              <a:rPr lang="en-US" sz="2000" dirty="0">
                <a:ea typeface="ＭＳ Ｐゴシック" charset="0"/>
                <a:cs typeface="ＭＳ Ｐゴシック" charset="0"/>
              </a:rPr>
              <a:t>Misorientation is calculated from the product (or composition) of one orientation and the inverse of the other.</a:t>
            </a:r>
          </a:p>
          <a:p>
            <a:r>
              <a:rPr lang="en-US" sz="2000" dirty="0">
                <a:ea typeface="ＭＳ Ｐゴシック" charset="0"/>
                <a:cs typeface="ＭＳ Ｐゴシック" charset="0"/>
              </a:rPr>
              <a:t>Almost invariably, misorientations between two crystals are described in terms of the local, crystal frame so that the misorientation axis is in crystal coordinates.</a:t>
            </a:r>
          </a:p>
          <a:p>
            <a:r>
              <a:rPr lang="en-US" sz="2000" dirty="0">
                <a:ea typeface="ＭＳ Ｐゴシック" charset="0"/>
                <a:cs typeface="ＭＳ Ｐゴシック" charset="0"/>
              </a:rPr>
              <a:t>To find the minimum misorientation angle, one need only apply one set of 24 symmetry operators for cubic crystals.  However, to find the full disorientation between two cubic crystals, one must apply the symmetry operators twice (24x24) and reverse the order of the two crystals (switching symmetry). In general, one chooses a particular unit (spherical) triangle (or quadrant, or whatever is appropriate to the crystal symmetry) and selects the rotation axis to lie within that triangle.</a:t>
            </a:r>
          </a:p>
          <a:p>
            <a:r>
              <a:rPr lang="en-US" sz="2000" dirty="0">
                <a:ea typeface="ＭＳ Ｐゴシック" charset="0"/>
                <a:cs typeface="ＭＳ Ｐゴシック" charset="0"/>
              </a:rPr>
              <a:t>The result of applying all the available symmetry is termed the </a:t>
            </a:r>
            <a:r>
              <a:rPr lang="en-US" sz="2000" b="1" dirty="0">
                <a:ea typeface="ＭＳ Ｐゴシック" charset="0"/>
                <a:cs typeface="ＭＳ Ｐゴシック" charset="0"/>
              </a:rPr>
              <a:t>disorientation</a:t>
            </a:r>
            <a:r>
              <a:rPr lang="en-US" sz="2000" dirty="0">
                <a:ea typeface="ＭＳ Ｐゴシック" charset="0"/>
                <a:cs typeface="ＭＳ Ｐゴシック" charset="0"/>
              </a:rPr>
              <a:t>.</a:t>
            </a:r>
          </a:p>
        </p:txBody>
      </p:sp>
    </p:spTree>
    <p:extLst>
      <p:ext uri="{BB962C8B-B14F-4D97-AF65-F5344CB8AC3E}">
        <p14:creationId xmlns:p14="http://schemas.microsoft.com/office/powerpoint/2010/main" val="1324998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EC97588A-804C-5944-881A-F0A3E75E80E4}" type="slidenum">
              <a:rPr lang="en-US" sz="1400">
                <a:latin typeface="Times New Roman" panose="02020603050405020304" pitchFamily="18" charset="0"/>
              </a:rPr>
              <a:pPr/>
              <a:t>85</a:t>
            </a:fld>
            <a:endParaRPr lang="en-US" sz="1400" dirty="0">
              <a:latin typeface="Times New Roman" panose="02020603050405020304" pitchFamily="18" charset="0"/>
            </a:endParaRPr>
          </a:p>
        </p:txBody>
      </p:sp>
      <p:sp>
        <p:nvSpPr>
          <p:cNvPr id="121859" name="Rectangle 2"/>
          <p:cNvSpPr>
            <a:spLocks noGrp="1" noChangeArrowheads="1"/>
          </p:cNvSpPr>
          <p:nvPr>
            <p:ph type="title"/>
          </p:nvPr>
        </p:nvSpPr>
        <p:spPr/>
        <p:txBody>
          <a:bodyPr/>
          <a:lstStyle/>
          <a:p>
            <a:r>
              <a:rPr lang="en-US" dirty="0">
                <a:ea typeface="ＭＳ Ｐゴシック" charset="0"/>
                <a:cs typeface="ＭＳ Ｐゴシック" charset="0"/>
              </a:rPr>
              <a:t>Summary</a:t>
            </a:r>
          </a:p>
        </p:txBody>
      </p:sp>
      <p:sp>
        <p:nvSpPr>
          <p:cNvPr id="121860" name="Rectangle 3"/>
          <p:cNvSpPr>
            <a:spLocks noGrp="1" noChangeArrowheads="1"/>
          </p:cNvSpPr>
          <p:nvPr>
            <p:ph type="body" idx="1"/>
          </p:nvPr>
        </p:nvSpPr>
        <p:spPr>
          <a:xfrm>
            <a:off x="685800" y="1447800"/>
            <a:ext cx="8229600" cy="5105400"/>
          </a:xfrm>
        </p:spPr>
        <p:txBody>
          <a:bodyPr/>
          <a:lstStyle/>
          <a:p>
            <a:pPr>
              <a:lnSpc>
                <a:spcPct val="90000"/>
              </a:lnSpc>
            </a:pPr>
            <a:r>
              <a:rPr lang="en-US" sz="2400" dirty="0">
                <a:ea typeface="ＭＳ Ｐゴシック" charset="0"/>
                <a:cs typeface="ＭＳ Ｐゴシック" charset="0"/>
              </a:rPr>
              <a:t>Differences between orientation and misorientation?  There are some differences: misorientation always involves two orientations and therefore (in principle) two sets of symmetry operators (as well as switching symmetry for grain boundaries).</a:t>
            </a:r>
            <a:br>
              <a:rPr lang="en-US" sz="2400" dirty="0">
                <a:ea typeface="ＭＳ Ｐゴシック" charset="0"/>
                <a:cs typeface="ＭＳ Ｐゴシック" charset="0"/>
              </a:rPr>
            </a:br>
            <a:r>
              <a:rPr lang="en-US" sz="2400" dirty="0">
                <a:latin typeface="Times New Roman" charset="0"/>
                <a:ea typeface="ＭＳ Ｐゴシック" charset="0"/>
                <a:cs typeface="ＭＳ Ｐゴシック" charset="0"/>
              </a:rPr>
              <a:t>{</a:t>
            </a:r>
            <a:r>
              <a:rPr lang="en-US" sz="2400" dirty="0">
                <a:solidFill>
                  <a:srgbClr val="FF0000"/>
                </a:solidFill>
                <a:latin typeface="Times New Roman" charset="0"/>
                <a:ea typeface="ＭＳ Ｐゴシック" charset="0"/>
                <a:cs typeface="ＭＳ Ｐゴシック" charset="0"/>
              </a:rPr>
              <a:t>∆g</a:t>
            </a:r>
            <a:r>
              <a:rPr lang="en-US" sz="2400" dirty="0">
                <a:latin typeface="Times New Roman" charset="0"/>
                <a:ea typeface="ＭＳ Ｐゴシック" charset="0"/>
                <a:cs typeface="ＭＳ Ｐゴシック" charset="0"/>
              </a:rPr>
              <a:t>}</a:t>
            </a:r>
            <a:r>
              <a:rPr lang="en-US" sz="2400" dirty="0">
                <a:solidFill>
                  <a:srgbClr val="FF0000"/>
                </a:solidFill>
                <a:latin typeface="Times New Roman" charset="0"/>
                <a:ea typeface="ＭＳ Ｐゴシック" charset="0"/>
                <a:cs typeface="ＭＳ Ｐゴシック" charset="0"/>
              </a:rPr>
              <a:t> = (</a:t>
            </a:r>
            <a:r>
              <a:rPr lang="en-US" sz="2400" i="1" dirty="0" err="1">
                <a:solidFill>
                  <a:srgbClr val="FF0000"/>
                </a:solidFill>
                <a:latin typeface="Times New Roman" charset="0"/>
                <a:ea typeface="ＭＳ Ｐゴシック" charset="0"/>
                <a:cs typeface="ＭＳ Ｐゴシック" charset="0"/>
              </a:rPr>
              <a:t>O</a:t>
            </a:r>
            <a:r>
              <a:rPr lang="en-US" sz="2400" i="1" baseline="-25000" dirty="0" err="1">
                <a:solidFill>
                  <a:srgbClr val="FF0000"/>
                </a:solidFill>
                <a:latin typeface="Times New Roman" charset="0"/>
                <a:ea typeface="ＭＳ Ｐゴシック" charset="0"/>
                <a:cs typeface="ＭＳ Ｐゴシック" charset="0"/>
              </a:rPr>
              <a:t>c</a:t>
            </a:r>
            <a:r>
              <a:rPr lang="en-US" sz="2400" i="1" baseline="-25000" dirty="0">
                <a:solidFill>
                  <a:srgbClr val="FF0000"/>
                </a:solidFill>
                <a:latin typeface="Times New Roman" charset="0"/>
                <a:ea typeface="ＭＳ Ｐゴシック" charset="0"/>
                <a:cs typeface="ＭＳ Ｐゴシック" charset="0"/>
              </a:rPr>
              <a:t> </a:t>
            </a:r>
            <a:r>
              <a:rPr lang="en-US" sz="2400" dirty="0" err="1">
                <a:solidFill>
                  <a:srgbClr val="FF0000"/>
                </a:solidFill>
                <a:latin typeface="Times New Roman" charset="0"/>
                <a:ea typeface="ＭＳ Ｐゴシック" charset="0"/>
                <a:cs typeface="ＭＳ Ｐゴシック" charset="0"/>
              </a:rPr>
              <a:t>g</a:t>
            </a:r>
            <a:r>
              <a:rPr lang="en-US" sz="2400" baseline="-25000" dirty="0" err="1">
                <a:solidFill>
                  <a:srgbClr val="FF0000"/>
                </a:solidFill>
                <a:latin typeface="Times New Roman" charset="0"/>
                <a:ea typeface="ＭＳ Ｐゴシック" charset="0"/>
                <a:cs typeface="ＭＳ Ｐゴシック" charset="0"/>
              </a:rPr>
              <a:t>B</a:t>
            </a:r>
            <a:r>
              <a:rPr lang="en-US" sz="2400" i="1" dirty="0">
                <a:solidFill>
                  <a:srgbClr val="FF0000"/>
                </a:solidFill>
                <a:latin typeface="Times New Roman" charset="0"/>
                <a:ea typeface="ＭＳ Ｐゴシック" charset="0"/>
                <a:cs typeface="ＭＳ Ｐゴシック" charset="0"/>
              </a:rPr>
              <a:t>)</a:t>
            </a:r>
            <a:r>
              <a:rPr lang="en-US" sz="2400" dirty="0">
                <a:solidFill>
                  <a:srgbClr val="FF0000"/>
                </a:solidFill>
                <a:latin typeface="Times New Roman" charset="0"/>
                <a:ea typeface="ＭＳ Ｐゴシック" charset="0"/>
                <a:cs typeface="ＭＳ Ｐゴシック" charset="0"/>
              </a:rPr>
              <a:t>(</a:t>
            </a:r>
            <a:r>
              <a:rPr lang="en-US" sz="2400" i="1" dirty="0" err="1">
                <a:solidFill>
                  <a:srgbClr val="FF0000"/>
                </a:solidFill>
                <a:latin typeface="Times New Roman" charset="0"/>
                <a:ea typeface="ＭＳ Ｐゴシック" charset="0"/>
                <a:cs typeface="ＭＳ Ｐゴシック" charset="0"/>
              </a:rPr>
              <a:t>O</a:t>
            </a:r>
            <a:r>
              <a:rPr lang="en-US" sz="2400" i="1" baseline="-25000" dirty="0" err="1">
                <a:solidFill>
                  <a:srgbClr val="FF0000"/>
                </a:solidFill>
                <a:latin typeface="Times New Roman" charset="0"/>
                <a:ea typeface="ＭＳ Ｐゴシック" charset="0"/>
                <a:cs typeface="ＭＳ Ｐゴシック" charset="0"/>
              </a:rPr>
              <a:t>c</a:t>
            </a:r>
            <a:r>
              <a:rPr lang="en-US" sz="2400" i="1" baseline="-25000" dirty="0">
                <a:solidFill>
                  <a:srgbClr val="FF0000"/>
                </a:solidFill>
                <a:latin typeface="Times New Roman" charset="0"/>
                <a:ea typeface="ＭＳ Ｐゴシック" charset="0"/>
                <a:cs typeface="ＭＳ Ｐゴシック" charset="0"/>
              </a:rPr>
              <a:t> </a:t>
            </a:r>
            <a:r>
              <a:rPr lang="en-US" sz="2400" dirty="0" err="1">
                <a:solidFill>
                  <a:srgbClr val="FF0000"/>
                </a:solidFill>
                <a:latin typeface="Times New Roman" charset="0"/>
                <a:ea typeface="ＭＳ Ｐゴシック" charset="0"/>
                <a:cs typeface="ＭＳ Ｐゴシック" charset="0"/>
              </a:rPr>
              <a:t>g</a:t>
            </a:r>
            <a:r>
              <a:rPr lang="en-US" sz="2400" baseline="-25000" dirty="0" err="1">
                <a:solidFill>
                  <a:srgbClr val="FF0000"/>
                </a:solidFill>
                <a:latin typeface="Times New Roman" charset="0"/>
                <a:ea typeface="ＭＳ Ｐゴシック" charset="0"/>
                <a:cs typeface="ＭＳ Ｐゴシック" charset="0"/>
              </a:rPr>
              <a:t>A</a:t>
            </a:r>
            <a:r>
              <a:rPr lang="en-US" sz="2400" i="1" dirty="0">
                <a:solidFill>
                  <a:srgbClr val="FF0000"/>
                </a:solidFill>
                <a:latin typeface="Times New Roman" charset="0"/>
                <a:ea typeface="ＭＳ Ｐゴシック" charset="0"/>
                <a:cs typeface="ＭＳ Ｐゴシック" charset="0"/>
              </a:rPr>
              <a:t>)</a:t>
            </a:r>
            <a:r>
              <a:rPr lang="en-US" sz="2400" baseline="30000" dirty="0">
                <a:solidFill>
                  <a:srgbClr val="FF0000"/>
                </a:solidFill>
                <a:latin typeface="Times New Roman" charset="0"/>
                <a:ea typeface="ＭＳ Ｐゴシック" charset="0"/>
                <a:cs typeface="ＭＳ Ｐゴシック" charset="0"/>
              </a:rPr>
              <a:t>-1 </a:t>
            </a:r>
            <a:r>
              <a:rPr lang="en-US" sz="2400" dirty="0">
                <a:solidFill>
                  <a:srgbClr val="FF0000"/>
                </a:solidFill>
                <a:latin typeface="Times New Roman" charset="0"/>
                <a:ea typeface="ＭＳ Ｐゴシック" charset="0"/>
                <a:cs typeface="ＭＳ Ｐゴシック" charset="0"/>
              </a:rPr>
              <a:t>= </a:t>
            </a:r>
            <a:r>
              <a:rPr lang="en-US" sz="2400" i="1" dirty="0">
                <a:solidFill>
                  <a:srgbClr val="FF0000"/>
                </a:solidFill>
                <a:latin typeface="Times New Roman" charset="0"/>
                <a:ea typeface="ＭＳ Ｐゴシック" charset="0"/>
                <a:cs typeface="ＭＳ Ｐゴシック" charset="0"/>
              </a:rPr>
              <a:t>O</a:t>
            </a:r>
            <a:r>
              <a:rPr lang="en-US" sz="2400" i="1" baseline="-25000" dirty="0">
                <a:solidFill>
                  <a:srgbClr val="FF0000"/>
                </a:solidFill>
                <a:latin typeface="Times New Roman" charset="0"/>
                <a:ea typeface="ＭＳ Ｐゴシック" charset="0"/>
                <a:cs typeface="ＭＳ Ｐゴシック" charset="0"/>
              </a:rPr>
              <a:t>c</a:t>
            </a:r>
            <a:r>
              <a:rPr lang="en-US" sz="2400" dirty="0">
                <a:solidFill>
                  <a:srgbClr val="FF0000"/>
                </a:solidFill>
                <a:latin typeface="Times New Roman" charset="0"/>
                <a:ea typeface="ＭＳ Ｐゴシック" charset="0"/>
                <a:cs typeface="ＭＳ Ｐゴシック" charset="0"/>
              </a:rPr>
              <a:t>g</a:t>
            </a:r>
            <a:r>
              <a:rPr lang="en-US" sz="2400" baseline="-25000" dirty="0">
                <a:solidFill>
                  <a:srgbClr val="FF0000"/>
                </a:solidFill>
                <a:latin typeface="Times New Roman" charset="0"/>
                <a:ea typeface="ＭＳ Ｐゴシック" charset="0"/>
                <a:cs typeface="ＭＳ Ｐゴシック" charset="0"/>
              </a:rPr>
              <a:t>B</a:t>
            </a:r>
            <a:r>
              <a:rPr lang="en-US" sz="2400" dirty="0">
                <a:solidFill>
                  <a:srgbClr val="FF0000"/>
                </a:solidFill>
                <a:latin typeface="Times New Roman" charset="0"/>
                <a:ea typeface="ＭＳ Ｐゴシック" charset="0"/>
                <a:cs typeface="ＭＳ Ｐゴシック" charset="0"/>
              </a:rPr>
              <a:t>g</a:t>
            </a:r>
            <a:r>
              <a:rPr lang="en-US" sz="2400" baseline="-25000" dirty="0">
                <a:solidFill>
                  <a:srgbClr val="FF0000"/>
                </a:solidFill>
                <a:latin typeface="Times New Roman" charset="0"/>
                <a:ea typeface="ＭＳ Ｐゴシック" charset="0"/>
                <a:cs typeface="ＭＳ Ｐゴシック" charset="0"/>
              </a:rPr>
              <a:t>A</a:t>
            </a:r>
            <a:r>
              <a:rPr lang="en-US" sz="2400" baseline="30000" dirty="0">
                <a:solidFill>
                  <a:srgbClr val="FF0000"/>
                </a:solidFill>
                <a:latin typeface="Times New Roman" charset="0"/>
                <a:ea typeface="ＭＳ Ｐゴシック" charset="0"/>
                <a:cs typeface="ＭＳ Ｐゴシック" charset="0"/>
              </a:rPr>
              <a:t>-1</a:t>
            </a:r>
            <a:r>
              <a:rPr lang="en-US" sz="2400" i="1" dirty="0">
                <a:solidFill>
                  <a:srgbClr val="FF0000"/>
                </a:solidFill>
                <a:latin typeface="Times New Roman" charset="0"/>
                <a:ea typeface="ＭＳ Ｐゴシック" charset="0"/>
                <a:cs typeface="ＭＳ Ｐゴシック" charset="0"/>
              </a:rPr>
              <a:t>O</a:t>
            </a:r>
            <a:r>
              <a:rPr lang="en-US" sz="2400" i="1" baseline="-25000" dirty="0">
                <a:solidFill>
                  <a:srgbClr val="FF0000"/>
                </a:solidFill>
                <a:latin typeface="Times New Roman" charset="0"/>
                <a:ea typeface="ＭＳ Ｐゴシック" charset="0"/>
                <a:cs typeface="ＭＳ Ｐゴシック" charset="0"/>
              </a:rPr>
              <a:t>c</a:t>
            </a:r>
            <a:r>
              <a:rPr lang="en-US" sz="2400" baseline="30000" dirty="0">
                <a:solidFill>
                  <a:srgbClr val="FF0000"/>
                </a:solidFill>
                <a:latin typeface="Times New Roman" charset="0"/>
                <a:ea typeface="ＭＳ Ｐゴシック" charset="0"/>
                <a:cs typeface="ＭＳ Ｐゴシック" charset="0"/>
              </a:rPr>
              <a:t>-1</a:t>
            </a:r>
            <a:r>
              <a:rPr lang="en-US" sz="2400" dirty="0">
                <a:solidFill>
                  <a:srgbClr val="FF0000"/>
                </a:solidFill>
                <a:latin typeface="Times New Roman" charset="0"/>
                <a:ea typeface="ＭＳ Ｐゴシック" charset="0"/>
                <a:cs typeface="ＭＳ Ｐゴシック" charset="0"/>
              </a:rPr>
              <a:t>.</a:t>
            </a:r>
            <a:br>
              <a:rPr lang="en-US" sz="2400" dirty="0">
                <a:ea typeface="ＭＳ Ｐゴシック" charset="0"/>
                <a:cs typeface="ＭＳ Ｐゴシック" charset="0"/>
              </a:rPr>
            </a:br>
            <a:r>
              <a:rPr lang="en-US" sz="2400" dirty="0">
                <a:ea typeface="ＭＳ Ｐゴシック" charset="0"/>
                <a:cs typeface="ＭＳ Ｐゴシック" charset="0"/>
              </a:rPr>
              <a:t> Orientation involves only one orientation, although one can think of it as being calculated in the same way as misorientation, just with one of the orientations set to be the identity (matrix), I.</a:t>
            </a:r>
            <a:br>
              <a:rPr lang="en-US" sz="2400" dirty="0">
                <a:ea typeface="ＭＳ Ｐゴシック" charset="0"/>
                <a:cs typeface="ＭＳ Ｐゴシック" charset="0"/>
              </a:rPr>
            </a:br>
            <a:r>
              <a:rPr lang="en-US" sz="2400" dirty="0">
                <a:ea typeface="ＭＳ Ｐゴシック" charset="0"/>
                <a:cs typeface="ＭＳ Ｐゴシック" charset="0"/>
              </a:rPr>
              <a:t>So, leaving out sample symmetry and starting with the same formula, the set of equivalent orientations for grain B is:</a:t>
            </a:r>
            <a:br>
              <a:rPr lang="en-US" sz="2400" dirty="0">
                <a:ea typeface="ＭＳ Ｐゴシック" charset="0"/>
                <a:cs typeface="ＭＳ Ｐゴシック" charset="0"/>
              </a:rPr>
            </a:br>
            <a:r>
              <a:rPr lang="en-US" sz="2400" dirty="0">
                <a:ea typeface="ＭＳ Ｐゴシック" charset="0"/>
                <a:cs typeface="ＭＳ Ｐゴシック" charset="0"/>
              </a:rPr>
              <a:t> </a:t>
            </a:r>
            <a:r>
              <a:rPr lang="en-US" sz="2400" dirty="0">
                <a:latin typeface="Times New Roman" charset="0"/>
                <a:ea typeface="ＭＳ Ｐゴシック" charset="0"/>
                <a:cs typeface="ＭＳ Ｐゴシック" charset="0"/>
              </a:rPr>
              <a:t>{</a:t>
            </a:r>
            <a:r>
              <a:rPr lang="en-US" sz="2400" i="1" dirty="0" err="1">
                <a:solidFill>
                  <a:srgbClr val="FF0000"/>
                </a:solidFill>
                <a:latin typeface="Times New Roman" charset="0"/>
                <a:ea typeface="ＭＳ Ｐゴシック" charset="0"/>
                <a:cs typeface="ＭＳ Ｐゴシック" charset="0"/>
              </a:rPr>
              <a:t>g</a:t>
            </a:r>
            <a:r>
              <a:rPr lang="en-US" sz="2400" i="1" baseline="-25000" dirty="0" err="1">
                <a:solidFill>
                  <a:srgbClr val="FF0000"/>
                </a:solidFill>
                <a:latin typeface="Times New Roman" charset="0"/>
                <a:ea typeface="ＭＳ Ｐゴシック" charset="0"/>
                <a:cs typeface="ＭＳ Ｐゴシック" charset="0"/>
              </a:rPr>
              <a:t>B</a:t>
            </a:r>
            <a:r>
              <a:rPr lang="en-US" sz="2400" dirty="0">
                <a:latin typeface="Times New Roman" charset="0"/>
                <a:ea typeface="ＭＳ Ｐゴシック" charset="0"/>
                <a:cs typeface="ＭＳ Ｐゴシック" charset="0"/>
              </a:rPr>
              <a:t>}</a:t>
            </a:r>
            <a:r>
              <a:rPr lang="en-US" sz="2400" dirty="0">
                <a:solidFill>
                  <a:srgbClr val="FF0000"/>
                </a:solidFill>
                <a:latin typeface="Times New Roman" charset="0"/>
                <a:ea typeface="ＭＳ Ｐゴシック" charset="0"/>
                <a:cs typeface="ＭＳ Ｐゴシック" charset="0"/>
              </a:rPr>
              <a:t> = (</a:t>
            </a:r>
            <a:r>
              <a:rPr lang="en-US" sz="2400" i="1" dirty="0" err="1">
                <a:solidFill>
                  <a:srgbClr val="FF0000"/>
                </a:solidFill>
                <a:latin typeface="Times New Roman" charset="0"/>
                <a:ea typeface="ＭＳ Ｐゴシック" charset="0"/>
                <a:cs typeface="ＭＳ Ｐゴシック" charset="0"/>
              </a:rPr>
              <a:t>O</a:t>
            </a:r>
            <a:r>
              <a:rPr lang="en-US" sz="2400" i="1" baseline="-25000" dirty="0" err="1">
                <a:solidFill>
                  <a:srgbClr val="FF0000"/>
                </a:solidFill>
                <a:latin typeface="Times New Roman" charset="0"/>
                <a:ea typeface="ＭＳ Ｐゴシック" charset="0"/>
                <a:cs typeface="ＭＳ Ｐゴシック" charset="0"/>
              </a:rPr>
              <a:t>c</a:t>
            </a:r>
            <a:r>
              <a:rPr lang="en-US" sz="2400" i="1" baseline="-25000" dirty="0">
                <a:solidFill>
                  <a:srgbClr val="FF0000"/>
                </a:solidFill>
                <a:latin typeface="Times New Roman" charset="0"/>
                <a:ea typeface="ＭＳ Ｐゴシック" charset="0"/>
                <a:cs typeface="ＭＳ Ｐゴシック" charset="0"/>
              </a:rPr>
              <a:t> </a:t>
            </a:r>
            <a:r>
              <a:rPr lang="en-US" sz="2400" i="1" dirty="0" err="1">
                <a:solidFill>
                  <a:srgbClr val="FF0000"/>
                </a:solidFill>
                <a:latin typeface="Times New Roman" charset="0"/>
                <a:ea typeface="ＭＳ Ｐゴシック" charset="0"/>
                <a:cs typeface="ＭＳ Ｐゴシック" charset="0"/>
              </a:rPr>
              <a:t>g</a:t>
            </a:r>
            <a:r>
              <a:rPr lang="en-US" sz="2400" baseline="-25000" dirty="0" err="1">
                <a:solidFill>
                  <a:srgbClr val="FF0000"/>
                </a:solidFill>
                <a:latin typeface="Times New Roman" charset="0"/>
                <a:ea typeface="ＭＳ Ｐゴシック" charset="0"/>
                <a:cs typeface="ＭＳ Ｐゴシック" charset="0"/>
              </a:rPr>
              <a:t>B</a:t>
            </a:r>
            <a:r>
              <a:rPr lang="en-US" sz="2400" i="1" dirty="0">
                <a:solidFill>
                  <a:srgbClr val="FF0000"/>
                </a:solidFill>
                <a:latin typeface="Times New Roman" charset="0"/>
                <a:ea typeface="ＭＳ Ｐゴシック" charset="0"/>
                <a:cs typeface="ＭＳ Ｐゴシック" charset="0"/>
              </a:rPr>
              <a:t>)</a:t>
            </a:r>
            <a:r>
              <a:rPr lang="en-US" sz="2400" dirty="0">
                <a:solidFill>
                  <a:srgbClr val="FF0000"/>
                </a:solidFill>
                <a:latin typeface="Times New Roman" charset="0"/>
                <a:ea typeface="ＭＳ Ｐゴシック" charset="0"/>
                <a:cs typeface="ＭＳ Ｐゴシック" charset="0"/>
              </a:rPr>
              <a:t>(</a:t>
            </a:r>
            <a:r>
              <a:rPr lang="en-US" sz="2400" i="1" dirty="0" err="1">
                <a:solidFill>
                  <a:srgbClr val="FF0000"/>
                </a:solidFill>
                <a:latin typeface="Times New Roman" charset="0"/>
                <a:ea typeface="ＭＳ Ｐゴシック" charset="0"/>
                <a:cs typeface="ＭＳ Ｐゴシック" charset="0"/>
              </a:rPr>
              <a:t>O</a:t>
            </a:r>
            <a:r>
              <a:rPr lang="en-US" sz="2400" i="1" baseline="-25000" dirty="0" err="1">
                <a:solidFill>
                  <a:srgbClr val="FF0000"/>
                </a:solidFill>
                <a:latin typeface="Times New Roman" charset="0"/>
                <a:ea typeface="ＭＳ Ｐゴシック" charset="0"/>
                <a:cs typeface="ＭＳ Ｐゴシック" charset="0"/>
              </a:rPr>
              <a:t>c</a:t>
            </a:r>
            <a:r>
              <a:rPr lang="en-US" sz="2400" i="1" baseline="-25000" dirty="0">
                <a:solidFill>
                  <a:srgbClr val="FF0000"/>
                </a:solidFill>
                <a:latin typeface="Times New Roman" charset="0"/>
                <a:ea typeface="ＭＳ Ｐゴシック" charset="0"/>
                <a:cs typeface="ＭＳ Ｐゴシック" charset="0"/>
              </a:rPr>
              <a:t> </a:t>
            </a:r>
            <a:r>
              <a:rPr lang="en-US" sz="2400" b="1" i="1" dirty="0">
                <a:solidFill>
                  <a:srgbClr val="FF0000"/>
                </a:solidFill>
                <a:latin typeface="Times New Roman" charset="0"/>
                <a:ea typeface="ＭＳ Ｐゴシック" charset="0"/>
                <a:cs typeface="ＭＳ Ｐゴシック" charset="0"/>
              </a:rPr>
              <a:t>I</a:t>
            </a:r>
            <a:r>
              <a:rPr lang="en-US" sz="2400" i="1" dirty="0">
                <a:solidFill>
                  <a:srgbClr val="FF0000"/>
                </a:solidFill>
                <a:latin typeface="Times New Roman" charset="0"/>
                <a:ea typeface="ＭＳ Ｐゴシック" charset="0"/>
                <a:cs typeface="ＭＳ Ｐゴシック" charset="0"/>
              </a:rPr>
              <a:t>)</a:t>
            </a:r>
            <a:r>
              <a:rPr lang="en-US" sz="2400" baseline="30000" dirty="0">
                <a:solidFill>
                  <a:srgbClr val="FF0000"/>
                </a:solidFill>
                <a:latin typeface="Times New Roman" charset="0"/>
                <a:ea typeface="ＭＳ Ｐゴシック" charset="0"/>
                <a:cs typeface="ＭＳ Ｐゴシック" charset="0"/>
              </a:rPr>
              <a:t>-1 </a:t>
            </a:r>
            <a:r>
              <a:rPr lang="en-US" sz="2400" dirty="0">
                <a:solidFill>
                  <a:srgbClr val="FF0000"/>
                </a:solidFill>
                <a:latin typeface="Times New Roman" charset="0"/>
                <a:ea typeface="ＭＳ Ｐゴシック" charset="0"/>
                <a:cs typeface="ＭＳ Ｐゴシック" charset="0"/>
              </a:rPr>
              <a:t>= </a:t>
            </a:r>
            <a:r>
              <a:rPr lang="en-US" sz="2400" i="1" dirty="0" err="1">
                <a:solidFill>
                  <a:srgbClr val="FF0000"/>
                </a:solidFill>
                <a:latin typeface="Times New Roman" charset="0"/>
                <a:ea typeface="ＭＳ Ｐゴシック" charset="0"/>
                <a:cs typeface="ＭＳ Ｐゴシック" charset="0"/>
              </a:rPr>
              <a:t>O</a:t>
            </a:r>
            <a:r>
              <a:rPr lang="en-US" sz="2400" i="1" baseline="-25000" dirty="0" err="1">
                <a:solidFill>
                  <a:srgbClr val="FF0000"/>
                </a:solidFill>
                <a:latin typeface="Times New Roman" charset="0"/>
                <a:ea typeface="ＭＳ Ｐゴシック" charset="0"/>
                <a:cs typeface="ＭＳ Ｐゴシック" charset="0"/>
              </a:rPr>
              <a:t>c</a:t>
            </a:r>
            <a:r>
              <a:rPr lang="en-US" sz="2400" i="1" dirty="0" err="1">
                <a:solidFill>
                  <a:srgbClr val="FF0000"/>
                </a:solidFill>
                <a:latin typeface="Times New Roman" charset="0"/>
                <a:ea typeface="ＭＳ Ｐゴシック" charset="0"/>
                <a:cs typeface="ＭＳ Ｐゴシック" charset="0"/>
              </a:rPr>
              <a:t>g</a:t>
            </a:r>
            <a:r>
              <a:rPr lang="en-US" sz="2400" baseline="-25000" dirty="0" err="1">
                <a:solidFill>
                  <a:srgbClr val="FF0000"/>
                </a:solidFill>
                <a:latin typeface="Times New Roman" charset="0"/>
                <a:ea typeface="ＭＳ Ｐゴシック" charset="0"/>
                <a:cs typeface="ＭＳ Ｐゴシック" charset="0"/>
              </a:rPr>
              <a:t>B</a:t>
            </a:r>
            <a:r>
              <a:rPr lang="en-US" sz="2400" b="1" i="1" dirty="0" err="1">
                <a:solidFill>
                  <a:srgbClr val="FF0000"/>
                </a:solidFill>
                <a:latin typeface="Times New Roman" charset="0"/>
                <a:ea typeface="ＭＳ Ｐゴシック" charset="0"/>
                <a:cs typeface="ＭＳ Ｐゴシック" charset="0"/>
              </a:rPr>
              <a:t>I</a:t>
            </a:r>
            <a:r>
              <a:rPr lang="en-US" sz="2400" b="1" i="1" dirty="0">
                <a:solidFill>
                  <a:srgbClr val="FF0000"/>
                </a:solidFill>
                <a:latin typeface="Times New Roman" charset="0"/>
                <a:ea typeface="ＭＳ Ｐゴシック" charset="0"/>
                <a:cs typeface="ＭＳ Ｐゴシック" charset="0"/>
              </a:rPr>
              <a:t> </a:t>
            </a:r>
            <a:r>
              <a:rPr lang="en-US" sz="2400" dirty="0">
                <a:solidFill>
                  <a:srgbClr val="FF0000"/>
                </a:solidFill>
                <a:latin typeface="Times New Roman" charset="0"/>
                <a:ea typeface="ＭＳ Ｐゴシック" charset="0"/>
                <a:cs typeface="ＭＳ Ｐゴシック" charset="0"/>
              </a:rPr>
              <a:t>= </a:t>
            </a:r>
            <a:r>
              <a:rPr lang="en-US" sz="2400" i="1" dirty="0" err="1">
                <a:solidFill>
                  <a:srgbClr val="FF0000"/>
                </a:solidFill>
                <a:latin typeface="Times New Roman" charset="0"/>
                <a:ea typeface="ＭＳ Ｐゴシック" charset="0"/>
                <a:cs typeface="ＭＳ Ｐゴシック" charset="0"/>
              </a:rPr>
              <a:t>O</a:t>
            </a:r>
            <a:r>
              <a:rPr lang="en-US" sz="2400" i="1" baseline="-25000" dirty="0" err="1">
                <a:solidFill>
                  <a:srgbClr val="FF0000"/>
                </a:solidFill>
                <a:latin typeface="Times New Roman" charset="0"/>
                <a:ea typeface="ＭＳ Ｐゴシック" charset="0"/>
                <a:cs typeface="ＭＳ Ｐゴシック" charset="0"/>
              </a:rPr>
              <a:t>c</a:t>
            </a:r>
            <a:r>
              <a:rPr lang="en-US" sz="2400" i="1" dirty="0" err="1">
                <a:solidFill>
                  <a:srgbClr val="FF0000"/>
                </a:solidFill>
                <a:latin typeface="Times New Roman" charset="0"/>
                <a:ea typeface="ＭＳ Ｐゴシック" charset="0"/>
                <a:cs typeface="ＭＳ Ｐゴシック" charset="0"/>
              </a:rPr>
              <a:t>g</a:t>
            </a:r>
            <a:r>
              <a:rPr lang="en-US" sz="2400" baseline="-25000" dirty="0" err="1">
                <a:solidFill>
                  <a:srgbClr val="FF0000"/>
                </a:solidFill>
                <a:latin typeface="Times New Roman" charset="0"/>
                <a:ea typeface="ＭＳ Ｐゴシック" charset="0"/>
                <a:cs typeface="ＭＳ Ｐゴシック" charset="0"/>
              </a:rPr>
              <a:t>B</a:t>
            </a:r>
            <a:r>
              <a:rPr lang="en-US" sz="2400" dirty="0">
                <a:solidFill>
                  <a:srgbClr val="FF0000"/>
                </a:solidFill>
                <a:latin typeface="Times New Roman" charset="0"/>
                <a:ea typeface="ＭＳ Ｐゴシック" charset="0"/>
                <a:cs typeface="ＭＳ Ｐゴシック" charset="0"/>
              </a:rPr>
              <a:t>.</a:t>
            </a:r>
          </a:p>
        </p:txBody>
      </p:sp>
    </p:spTree>
    <p:extLst>
      <p:ext uri="{BB962C8B-B14F-4D97-AF65-F5344CB8AC3E}">
        <p14:creationId xmlns:p14="http://schemas.microsoft.com/office/powerpoint/2010/main" val="4695001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50C02F7A-44E4-1B43-B978-8B862C111F60}" type="slidenum">
              <a:rPr lang="en-US" sz="1400">
                <a:latin typeface="Times New Roman" panose="02020603050405020304" pitchFamily="18" charset="0"/>
              </a:rPr>
              <a:pPr/>
              <a:t>86</a:t>
            </a:fld>
            <a:endParaRPr lang="en-US" sz="1400" dirty="0">
              <a:latin typeface="Times New Roman" panose="02020603050405020304" pitchFamily="18" charset="0"/>
            </a:endParaRPr>
          </a:p>
        </p:txBody>
      </p:sp>
      <p:sp>
        <p:nvSpPr>
          <p:cNvPr id="122883" name="Rectangle 2"/>
          <p:cNvSpPr>
            <a:spLocks noGrp="1" noChangeArrowheads="1"/>
          </p:cNvSpPr>
          <p:nvPr>
            <p:ph type="title"/>
          </p:nvPr>
        </p:nvSpPr>
        <p:spPr/>
        <p:txBody>
          <a:bodyPr/>
          <a:lstStyle/>
          <a:p>
            <a:r>
              <a:rPr lang="en-US" dirty="0">
                <a:ea typeface="ＭＳ Ｐゴシック" charset="0"/>
                <a:cs typeface="ＭＳ Ｐゴシック" charset="0"/>
              </a:rPr>
              <a:t>Summary, contd.</a:t>
            </a:r>
          </a:p>
        </p:txBody>
      </p:sp>
      <p:sp>
        <p:nvSpPr>
          <p:cNvPr id="122884" name="Rectangle 3"/>
          <p:cNvSpPr>
            <a:spLocks noGrp="1" noChangeArrowheads="1"/>
          </p:cNvSpPr>
          <p:nvPr>
            <p:ph type="body" idx="1"/>
          </p:nvPr>
        </p:nvSpPr>
        <p:spPr>
          <a:xfrm>
            <a:off x="685800" y="1447800"/>
            <a:ext cx="7772400" cy="4876800"/>
          </a:xfrm>
        </p:spPr>
        <p:txBody>
          <a:bodyPr/>
          <a:lstStyle/>
          <a:p>
            <a:pPr>
              <a:lnSpc>
                <a:spcPct val="90000"/>
              </a:lnSpc>
            </a:pPr>
            <a:r>
              <a:rPr lang="en-US" sz="2400" dirty="0">
                <a:ea typeface="ＭＳ Ｐゴシック" charset="0"/>
                <a:cs typeface="ＭＳ Ｐゴシック" charset="0"/>
              </a:rPr>
              <a:t>Misorientation distributions are defined in a similar way to orientation distributions, except that, for grain boundaries, they refer to area fractions rather than volume fractions.  The same parameters can be used for misorientations as for orientations (but the fundamental zone (FZ) is different.</a:t>
            </a:r>
          </a:p>
          <a:p>
            <a:pPr>
              <a:lnSpc>
                <a:spcPct val="90000"/>
              </a:lnSpc>
            </a:pPr>
            <a:r>
              <a:rPr lang="en-US" sz="2400" dirty="0">
                <a:ea typeface="ＭＳ Ｐゴシック" charset="0"/>
                <a:cs typeface="ＭＳ Ｐゴシック" charset="0"/>
              </a:rPr>
              <a:t>In addition to the misorientation, boundaries require an additional two parameters to describe the plane, for a total of 5 parameters.</a:t>
            </a:r>
          </a:p>
          <a:p>
            <a:pPr>
              <a:lnSpc>
                <a:spcPct val="90000"/>
              </a:lnSpc>
            </a:pPr>
            <a:r>
              <a:rPr lang="en-US" sz="2400" dirty="0">
                <a:ea typeface="ＭＳ Ｐゴシック" charset="0"/>
                <a:cs typeface="ＭＳ Ｐゴシック" charset="0"/>
              </a:rPr>
              <a:t>Rodrigues vectors are particularly useful for representing grain boundary crystallography; axis-angle and (unit) quaternions also useful.</a:t>
            </a:r>
          </a:p>
          <a:p>
            <a:pPr>
              <a:lnSpc>
                <a:spcPct val="90000"/>
              </a:lnSpc>
            </a:pPr>
            <a:endParaRPr lang="en-US" sz="2800" dirty="0">
              <a:ea typeface="ＭＳ Ｐゴシック" charset="0"/>
              <a:cs typeface="ＭＳ Ｐゴシック" charset="0"/>
            </a:endParaRPr>
          </a:p>
        </p:txBody>
      </p:sp>
    </p:spTree>
    <p:extLst>
      <p:ext uri="{BB962C8B-B14F-4D97-AF65-F5344CB8AC3E}">
        <p14:creationId xmlns:p14="http://schemas.microsoft.com/office/powerpoint/2010/main" val="18588955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a:t>Questions</a:t>
            </a:r>
          </a:p>
        </p:txBody>
      </p:sp>
      <p:sp>
        <p:nvSpPr>
          <p:cNvPr id="3" name="Content Placeholder 2"/>
          <p:cNvSpPr>
            <a:spLocks noGrp="1"/>
          </p:cNvSpPr>
          <p:nvPr>
            <p:ph idx="1"/>
          </p:nvPr>
        </p:nvSpPr>
        <p:spPr>
          <a:xfrm>
            <a:off x="685800" y="1219200"/>
            <a:ext cx="7772400" cy="5334000"/>
          </a:xfrm>
        </p:spPr>
        <p:txBody>
          <a:bodyPr/>
          <a:lstStyle/>
          <a:p>
            <a:r>
              <a:rPr lang="en-US" sz="2800" dirty="0"/>
              <a:t>What is a grain boundary?</a:t>
            </a:r>
          </a:p>
          <a:p>
            <a:r>
              <a:rPr lang="en-US" sz="2800" dirty="0"/>
              <a:t>What is misorientation, and how does it related to grain boundaries?</a:t>
            </a:r>
          </a:p>
          <a:p>
            <a:r>
              <a:rPr lang="en-US" sz="2800" dirty="0"/>
              <a:t>How can we quantify or parameterize misorientation?</a:t>
            </a:r>
          </a:p>
          <a:p>
            <a:r>
              <a:rPr lang="en-US" sz="2800" dirty="0"/>
              <a:t>What is the misorientation distribution?</a:t>
            </a:r>
          </a:p>
          <a:p>
            <a:r>
              <a:rPr lang="en-US" sz="2800" dirty="0"/>
              <a:t>How do we apply symmetry to misorientations, and how does that affect the fundamental zone for misorientations?</a:t>
            </a:r>
          </a:p>
          <a:p>
            <a:r>
              <a:rPr lang="en-US" sz="2800" dirty="0"/>
              <a:t>What are typical 1D and 3D representations of MDs?</a:t>
            </a:r>
          </a:p>
        </p:txBody>
      </p:sp>
      <p:sp>
        <p:nvSpPr>
          <p:cNvPr id="4" name="Slide Number Placeholder 3"/>
          <p:cNvSpPr>
            <a:spLocks noGrp="1"/>
          </p:cNvSpPr>
          <p:nvPr>
            <p:ph type="sldNum" sz="quarter" idx="12"/>
          </p:nvPr>
        </p:nvSpPr>
        <p:spPr/>
        <p:txBody>
          <a:bodyPr/>
          <a:lstStyle/>
          <a:p>
            <a:pPr>
              <a:defRPr/>
            </a:pPr>
            <a:fld id="{7F38E55D-414E-9D41-ABD6-D8AE16B00153}" type="slidenum">
              <a:rPr lang="en-US" smtClean="0"/>
              <a:pPr>
                <a:defRPr/>
              </a:pPr>
              <a:t>87</a:t>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a:t>Questions: 2</a:t>
            </a:r>
          </a:p>
        </p:txBody>
      </p:sp>
      <p:sp>
        <p:nvSpPr>
          <p:cNvPr id="3" name="Content Placeholder 2"/>
          <p:cNvSpPr>
            <a:spLocks noGrp="1"/>
          </p:cNvSpPr>
          <p:nvPr>
            <p:ph idx="1"/>
          </p:nvPr>
        </p:nvSpPr>
        <p:spPr>
          <a:xfrm>
            <a:off x="685800" y="1066800"/>
            <a:ext cx="7772400" cy="5334000"/>
          </a:xfrm>
        </p:spPr>
        <p:txBody>
          <a:bodyPr/>
          <a:lstStyle/>
          <a:p>
            <a:r>
              <a:rPr lang="en-US" sz="2400" dirty="0"/>
              <a:t>What is a </a:t>
            </a:r>
            <a:r>
              <a:rPr lang="en-US" sz="2400" dirty="0" err="1"/>
              <a:t>Rodrigues</a:t>
            </a:r>
            <a:r>
              <a:rPr lang="en-US" sz="2400" dirty="0"/>
              <a:t> vector and how does it relate to an axis-angle description of a grain boundary misorientation?</a:t>
            </a:r>
          </a:p>
          <a:p>
            <a:r>
              <a:rPr lang="en-US" sz="2400" dirty="0"/>
              <a:t>What is the relationship between misorientation-with-normal and the tilt-twist approach to describing grain boundaries?</a:t>
            </a:r>
          </a:p>
          <a:p>
            <a:r>
              <a:rPr lang="en-US" sz="2400" dirty="0"/>
              <a:t>How do we mean by 5-parameter descriptions of grain boundaries? </a:t>
            </a:r>
          </a:p>
          <a:p>
            <a:r>
              <a:rPr lang="en-US" sz="2400" dirty="0"/>
              <a:t>What are examples of symmetry operators described by </a:t>
            </a:r>
            <a:r>
              <a:rPr lang="en-US" sz="2400" dirty="0" err="1"/>
              <a:t>Rodrigues</a:t>
            </a:r>
            <a:r>
              <a:rPr lang="en-US" sz="2400" dirty="0"/>
              <a:t> vectors?</a:t>
            </a:r>
          </a:p>
          <a:p>
            <a:r>
              <a:rPr lang="en-US" sz="2400" dirty="0"/>
              <a:t>How is symmetry revealed in </a:t>
            </a:r>
            <a:r>
              <a:rPr lang="en-US" sz="2400" dirty="0" err="1"/>
              <a:t>Rodrifuges</a:t>
            </a:r>
            <a:r>
              <a:rPr lang="en-US" sz="2400" dirty="0"/>
              <a:t>-Frank space?</a:t>
            </a:r>
          </a:p>
          <a:p>
            <a:r>
              <a:rPr lang="en-US" sz="2400" dirty="0"/>
              <a:t>What are the limits on the FZ in RF space for cubic-cubic misorientations?</a:t>
            </a:r>
          </a:p>
          <a:p>
            <a:endParaRPr lang="en-US" sz="2400" dirty="0"/>
          </a:p>
        </p:txBody>
      </p:sp>
      <p:sp>
        <p:nvSpPr>
          <p:cNvPr id="4" name="Slide Number Placeholder 3"/>
          <p:cNvSpPr>
            <a:spLocks noGrp="1"/>
          </p:cNvSpPr>
          <p:nvPr>
            <p:ph type="sldNum" sz="quarter" idx="12"/>
          </p:nvPr>
        </p:nvSpPr>
        <p:spPr/>
        <p:txBody>
          <a:bodyPr/>
          <a:lstStyle/>
          <a:p>
            <a:pPr>
              <a:defRPr/>
            </a:pPr>
            <a:fld id="{7F38E55D-414E-9D41-ABD6-D8AE16B00153}" type="slidenum">
              <a:rPr lang="en-US" smtClean="0"/>
              <a:pPr>
                <a:defRPr/>
              </a:pPr>
              <a:t>88</a:t>
            </a:fld>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956E89C0-1CB3-474B-869D-4BE08D6CC890}" type="slidenum">
              <a:rPr lang="en-US" smtClean="0"/>
              <a:pPr/>
              <a:t>89</a:t>
            </a:fld>
            <a:endParaRPr lang="en-US"/>
          </a:p>
        </p:txBody>
      </p:sp>
      <p:sp>
        <p:nvSpPr>
          <p:cNvPr id="18435" name="Rectangle 2"/>
          <p:cNvSpPr>
            <a:spLocks noGrp="1" noChangeArrowheads="1"/>
          </p:cNvSpPr>
          <p:nvPr>
            <p:ph type="title"/>
          </p:nvPr>
        </p:nvSpPr>
        <p:spPr/>
        <p:txBody>
          <a:bodyPr/>
          <a:lstStyle/>
          <a:p>
            <a:r>
              <a:rPr lang="en-US"/>
              <a:t>References</a:t>
            </a:r>
          </a:p>
        </p:txBody>
      </p:sp>
      <p:sp>
        <p:nvSpPr>
          <p:cNvPr id="18436" name="Rectangle 3"/>
          <p:cNvSpPr>
            <a:spLocks noGrp="1" noChangeArrowheads="1"/>
          </p:cNvSpPr>
          <p:nvPr>
            <p:ph type="body" idx="1"/>
          </p:nvPr>
        </p:nvSpPr>
        <p:spPr>
          <a:xfrm>
            <a:off x="685800" y="1219200"/>
            <a:ext cx="7772400" cy="5410200"/>
          </a:xfrm>
        </p:spPr>
        <p:txBody>
          <a:bodyPr/>
          <a:lstStyle/>
          <a:p>
            <a:pPr>
              <a:lnSpc>
                <a:spcPct val="90000"/>
              </a:lnSpc>
            </a:pPr>
            <a:r>
              <a:rPr lang="en-US" sz="1600" dirty="0"/>
              <a:t>A. Sutton and R. </a:t>
            </a:r>
            <a:r>
              <a:rPr lang="en-US" sz="1600" dirty="0" err="1"/>
              <a:t>Balluffi</a:t>
            </a:r>
            <a:r>
              <a:rPr lang="en-US" sz="1600" dirty="0"/>
              <a:t> (1996), </a:t>
            </a:r>
            <a:r>
              <a:rPr lang="en-US" sz="1600" i="1" dirty="0"/>
              <a:t>Interfaces in Crystalline Materials</a:t>
            </a:r>
            <a:r>
              <a:rPr lang="en-US" sz="1600" dirty="0"/>
              <a:t>, Oxford.</a:t>
            </a:r>
          </a:p>
          <a:p>
            <a:pPr>
              <a:lnSpc>
                <a:spcPct val="90000"/>
              </a:lnSpc>
            </a:pPr>
            <a:r>
              <a:rPr lang="en-US" altLang="ja-JP" sz="1600" dirty="0"/>
              <a:t>J. Howe (1997), </a:t>
            </a:r>
            <a:r>
              <a:rPr lang="en-US" altLang="ja-JP" sz="1600" i="1" dirty="0"/>
              <a:t>Interfaces in Materials</a:t>
            </a:r>
            <a:r>
              <a:rPr lang="en-US" altLang="ja-JP" sz="1600" dirty="0"/>
              <a:t>, Wiley.</a:t>
            </a:r>
          </a:p>
          <a:p>
            <a:pPr>
              <a:lnSpc>
                <a:spcPct val="90000"/>
              </a:lnSpc>
            </a:pPr>
            <a:r>
              <a:rPr lang="en-US" sz="1600" dirty="0" err="1"/>
              <a:t>Morawiec</a:t>
            </a:r>
            <a:r>
              <a:rPr lang="en-US" sz="1600" dirty="0"/>
              <a:t>, A. (2003), </a:t>
            </a:r>
            <a:r>
              <a:rPr lang="en-US" sz="1600" i="1" dirty="0"/>
              <a:t>Orientations and Rotations</a:t>
            </a:r>
            <a:r>
              <a:rPr lang="en-US" sz="1600" dirty="0"/>
              <a:t>, Berlin: Springer.</a:t>
            </a:r>
          </a:p>
          <a:p>
            <a:pPr>
              <a:lnSpc>
                <a:spcPct val="90000"/>
              </a:lnSpc>
            </a:pPr>
            <a:r>
              <a:rPr lang="en-US" sz="1600" dirty="0"/>
              <a:t>Olaf Engler, Stefan </a:t>
            </a:r>
            <a:r>
              <a:rPr lang="en-US" sz="1600" dirty="0" err="1"/>
              <a:t>Zaefferer</a:t>
            </a:r>
            <a:r>
              <a:rPr lang="en-US" sz="1600" dirty="0"/>
              <a:t> and Valerie Randle (2024). </a:t>
            </a:r>
            <a:r>
              <a:rPr lang="en-US" sz="1600" i="1" dirty="0"/>
              <a:t>Introduction to texture analysis: macrotexture, </a:t>
            </a:r>
            <a:r>
              <a:rPr lang="en-US" sz="1600" i="1" dirty="0" err="1"/>
              <a:t>microtexture</a:t>
            </a:r>
            <a:r>
              <a:rPr lang="en-US" sz="1600" i="1" dirty="0"/>
              <a:t>, and orientation mapping</a:t>
            </a:r>
            <a:r>
              <a:rPr lang="en-US" sz="1600" dirty="0"/>
              <a:t>. CRC Press.</a:t>
            </a:r>
          </a:p>
          <a:p>
            <a:pPr>
              <a:lnSpc>
                <a:spcPct val="90000"/>
              </a:lnSpc>
            </a:pPr>
            <a:r>
              <a:rPr lang="en-US" sz="1600" dirty="0">
                <a:ea typeface="Times" charset="0"/>
                <a:cs typeface="Times" charset="0"/>
              </a:rPr>
              <a:t>Frank, F. (1988), “Orientation mapping.” </a:t>
            </a:r>
            <a:r>
              <a:rPr lang="en-US" sz="1600" i="1" dirty="0">
                <a:ea typeface="Times" charset="0"/>
                <a:cs typeface="Times" charset="0"/>
              </a:rPr>
              <a:t>Metallurgical Transactions </a:t>
            </a:r>
            <a:r>
              <a:rPr lang="en-US" sz="1600" b="1" dirty="0">
                <a:ea typeface="Times" charset="0"/>
                <a:cs typeface="Times" charset="0"/>
              </a:rPr>
              <a:t>19A</a:t>
            </a:r>
            <a:r>
              <a:rPr lang="en-US" sz="1600" dirty="0">
                <a:ea typeface="Times" charset="0"/>
                <a:cs typeface="Times" charset="0"/>
              </a:rPr>
              <a:t>: 403-408.</a:t>
            </a:r>
          </a:p>
          <a:p>
            <a:pPr>
              <a:lnSpc>
                <a:spcPct val="90000"/>
              </a:lnSpc>
            </a:pPr>
            <a:r>
              <a:rPr lang="en-US" sz="1600" dirty="0"/>
              <a:t>Neumann, P. (1991), “Representation of orientations of symmetrical objects by Rodrigues vectors”, </a:t>
            </a:r>
            <a:r>
              <a:rPr lang="en-US" sz="1600" i="1" dirty="0"/>
              <a:t>Textures and Microstructures </a:t>
            </a:r>
            <a:r>
              <a:rPr lang="en-US" sz="1600" b="1" dirty="0"/>
              <a:t>14-18: </a:t>
            </a:r>
            <a:r>
              <a:rPr lang="en-US" sz="1600" dirty="0"/>
              <a:t>53-8</a:t>
            </a:r>
          </a:p>
          <a:p>
            <a:pPr>
              <a:lnSpc>
                <a:spcPct val="90000"/>
              </a:lnSpc>
            </a:pPr>
            <a:r>
              <a:rPr lang="en-US" sz="1600" dirty="0"/>
              <a:t>Mackenzie, J. K. (1958), Second paper on statistics associated with the random orientation of cubes </a:t>
            </a:r>
            <a:r>
              <a:rPr lang="en-US" sz="1600" i="1" dirty="0" err="1"/>
              <a:t>Biometrica</a:t>
            </a:r>
            <a:r>
              <a:rPr lang="en-US" sz="1600" i="1" dirty="0"/>
              <a:t> </a:t>
            </a:r>
            <a:r>
              <a:rPr lang="en-US" sz="1600" b="1" dirty="0"/>
              <a:t>45 </a:t>
            </a:r>
            <a:r>
              <a:rPr lang="en-US" sz="1600" dirty="0"/>
              <a:t>229-40.</a:t>
            </a:r>
          </a:p>
          <a:p>
            <a:pPr>
              <a:lnSpc>
                <a:spcPct val="90000"/>
              </a:lnSpc>
            </a:pPr>
            <a:r>
              <a:rPr lang="en-US" altLang="ja-JP" sz="1600" dirty="0"/>
              <a:t>Adam J. Schwartz and </a:t>
            </a:r>
            <a:r>
              <a:rPr lang="en-US" altLang="ja-JP" sz="1600" dirty="0" err="1"/>
              <a:t>Mukul</a:t>
            </a:r>
            <a:r>
              <a:rPr lang="en-US" altLang="ja-JP" sz="1600" dirty="0"/>
              <a:t> Kumar, </a:t>
            </a:r>
            <a:r>
              <a:rPr lang="en-US" altLang="ja-JP" sz="1600" i="1" dirty="0"/>
              <a:t>Electron Backscatter Diffraction in Materials Science</a:t>
            </a:r>
            <a:r>
              <a:rPr lang="en-US" altLang="ja-JP" sz="1600" dirty="0"/>
              <a:t>, 2</a:t>
            </a:r>
            <a:r>
              <a:rPr lang="en-US" altLang="ja-JP" sz="1600" baseline="30000" dirty="0"/>
              <a:t>nd</a:t>
            </a:r>
            <a:r>
              <a:rPr lang="en-US" altLang="ja-JP" sz="1600" dirty="0"/>
              <a:t> Ed., Springer, 2009.</a:t>
            </a:r>
            <a:endParaRPr lang="en-US" sz="1600" dirty="0"/>
          </a:p>
          <a:p>
            <a:pPr>
              <a:lnSpc>
                <a:spcPct val="90000"/>
              </a:lnSpc>
            </a:pPr>
            <a:r>
              <a:rPr lang="en-US" sz="1600" dirty="0" err="1"/>
              <a:t>Shoemake</a:t>
            </a:r>
            <a:r>
              <a:rPr lang="en-US" sz="1600" dirty="0"/>
              <a:t>, K. (1985) Animating rotation with quaternion curves. In: </a:t>
            </a:r>
            <a:r>
              <a:rPr lang="en-US" sz="1600" i="1" dirty="0"/>
              <a:t>Siggraph'85</a:t>
            </a:r>
            <a:r>
              <a:rPr lang="en-US" sz="1600" dirty="0"/>
              <a:t>: Association for Computing Machinery (ACM)) pp 245-54.</a:t>
            </a:r>
          </a:p>
          <a:p>
            <a:pPr>
              <a:lnSpc>
                <a:spcPct val="90000"/>
              </a:lnSpc>
            </a:pPr>
            <a:r>
              <a:rPr lang="en-US" altLang="ja-JP" sz="1600" dirty="0" err="1"/>
              <a:t>mtex</a:t>
            </a:r>
            <a:r>
              <a:rPr lang="en-US" altLang="ja-JP" sz="1600" dirty="0"/>
              <a:t> - Quantitative Texture Analysis Software; Texture Analysis with MTEX - Free and Open Source Software Toolbox, F. Bachmann, R. </a:t>
            </a:r>
            <a:r>
              <a:rPr lang="en-US" altLang="ja-JP" sz="1600" dirty="0" err="1"/>
              <a:t>Hielscher</a:t>
            </a:r>
            <a:r>
              <a:rPr lang="en-US" altLang="ja-JP" sz="1600" dirty="0"/>
              <a:t>, H. </a:t>
            </a:r>
            <a:r>
              <a:rPr lang="en-US" altLang="ja-JP" sz="1600" dirty="0" err="1"/>
              <a:t>Schaeben</a:t>
            </a:r>
            <a:r>
              <a:rPr lang="en-US" altLang="ja-JP" sz="1600" dirty="0"/>
              <a:t>: </a:t>
            </a:r>
            <a:r>
              <a:rPr lang="en-US" altLang="ja-JP" sz="1600" i="1" dirty="0"/>
              <a:t>Solid State Phenomena </a:t>
            </a:r>
            <a:r>
              <a:rPr lang="en-US" altLang="ja-JP" sz="1600" dirty="0"/>
              <a:t>(2010) </a:t>
            </a:r>
            <a:r>
              <a:rPr lang="en-US" altLang="ja-JP" sz="1600" b="1" dirty="0"/>
              <a:t>160</a:t>
            </a:r>
            <a:r>
              <a:rPr lang="en-US" altLang="ja-JP" sz="1600" dirty="0"/>
              <a:t> 63-68</a:t>
            </a:r>
          </a:p>
          <a:p>
            <a:pPr>
              <a:lnSpc>
                <a:spcPct val="90000"/>
              </a:lnSpc>
            </a:pPr>
            <a:r>
              <a:rPr lang="en-US" sz="1600" dirty="0"/>
              <a:t>J. K. Mason and C. A. Schuh (2009), "The generalized Mackenzie distribution: Disorientation angle distributions for arbitrary textures" </a:t>
            </a:r>
            <a:r>
              <a:rPr lang="en-US" sz="1600" i="1" dirty="0"/>
              <a:t>Acta </a:t>
            </a:r>
            <a:r>
              <a:rPr lang="en-US" sz="1600" i="1" dirty="0" err="1"/>
              <a:t>materialia</a:t>
            </a:r>
            <a:r>
              <a:rPr lang="en-US" sz="1600" dirty="0"/>
              <a:t> </a:t>
            </a:r>
            <a:r>
              <a:rPr lang="en-US" sz="1600" b="1" dirty="0"/>
              <a:t>57</a:t>
            </a:r>
            <a:r>
              <a:rPr lang="en-US" sz="1600" dirty="0"/>
              <a:t> 4186-4197.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7941733" y="170795"/>
            <a:ext cx="1202266" cy="365125"/>
          </a:xfrm>
        </p:spPr>
        <p:txBody>
          <a:bodyPr/>
          <a:lstStyle/>
          <a:p>
            <a:pPr algn="r">
              <a:defRPr/>
            </a:pPr>
            <a:fld id="{5466FB4D-8D25-F944-9683-87C2BFA62256}" type="slidenum">
              <a:rPr lang="en-US" smtClean="0"/>
              <a:pPr algn="r">
                <a:defRPr/>
              </a:pPr>
              <a:t>9</a:t>
            </a:fld>
            <a:endParaRPr lang="en-US" dirty="0"/>
          </a:p>
        </p:txBody>
      </p:sp>
      <p:sp>
        <p:nvSpPr>
          <p:cNvPr id="5" name="Text Box 7"/>
          <p:cNvSpPr txBox="1">
            <a:spLocks noChangeArrowheads="1"/>
          </p:cNvSpPr>
          <p:nvPr/>
        </p:nvSpPr>
        <p:spPr bwMode="auto">
          <a:xfrm>
            <a:off x="342045" y="12611"/>
            <a:ext cx="8517839" cy="584776"/>
          </a:xfrm>
          <a:prstGeom prst="rect">
            <a:avLst/>
          </a:prstGeom>
          <a:noFill/>
          <a:ln w="9525">
            <a:noFill/>
            <a:miter lim="800000"/>
            <a:headEnd/>
            <a:tailEnd/>
          </a:ln>
          <a:effectLst/>
        </p:spPr>
        <p:txBody>
          <a:bodyPr wrap="square">
            <a:prstTxWarp prst="textNoShape">
              <a:avLst/>
            </a:prstTxWarp>
            <a:spAutoFit/>
          </a:bodyPr>
          <a:lstStyle/>
          <a:p>
            <a:r>
              <a:rPr lang="en-US" sz="3200" dirty="0">
                <a:solidFill>
                  <a:srgbClr val="C0504D"/>
                </a:solidFill>
              </a:rPr>
              <a:t>1 / 2 / 3 / 5 -parameter GB Character Distributions</a:t>
            </a:r>
          </a:p>
        </p:txBody>
      </p:sp>
      <p:pic>
        <p:nvPicPr>
          <p:cNvPr id="12" name="Picture 5" descr="NiBi_mis_p1_all"/>
          <p:cNvPicPr>
            <a:picLocks noChangeAspect="1" noChangeArrowheads="1"/>
          </p:cNvPicPr>
          <p:nvPr/>
        </p:nvPicPr>
        <p:blipFill>
          <a:blip r:embed="rId2"/>
          <a:srcRect/>
          <a:stretch>
            <a:fillRect/>
          </a:stretch>
        </p:blipFill>
        <p:spPr bwMode="auto">
          <a:xfrm>
            <a:off x="447146" y="538100"/>
            <a:ext cx="3000103" cy="2367018"/>
          </a:xfrm>
          <a:prstGeom prst="rect">
            <a:avLst/>
          </a:prstGeom>
          <a:noFill/>
          <a:ln w="9525">
            <a:noFill/>
            <a:miter lim="800000"/>
            <a:headEnd/>
            <a:tailEnd/>
          </a:ln>
        </p:spPr>
      </p:pic>
      <p:sp>
        <p:nvSpPr>
          <p:cNvPr id="13" name="TextBox 12"/>
          <p:cNvSpPr txBox="1"/>
          <p:nvPr/>
        </p:nvSpPr>
        <p:spPr>
          <a:xfrm>
            <a:off x="1037711" y="786172"/>
            <a:ext cx="2012651" cy="1077218"/>
          </a:xfrm>
          <a:prstGeom prst="rect">
            <a:avLst/>
          </a:prstGeom>
          <a:noFill/>
        </p:spPr>
        <p:txBody>
          <a:bodyPr wrap="square" rtlCol="0">
            <a:spAutoFit/>
          </a:bodyPr>
          <a:lstStyle/>
          <a:p>
            <a:r>
              <a:rPr kumimoji="1" lang="en-US" altLang="ja-JP" sz="1600" dirty="0">
                <a:solidFill>
                  <a:srgbClr val="FF0000"/>
                </a:solidFill>
              </a:rPr>
              <a:t>1-parameter</a:t>
            </a:r>
            <a:r>
              <a:rPr kumimoji="1" lang="en-US" altLang="ja-JP" sz="1600" dirty="0"/>
              <a:t> </a:t>
            </a:r>
            <a:br>
              <a:rPr kumimoji="1" lang="en-US" altLang="ja-JP" sz="1600" dirty="0"/>
            </a:br>
            <a:r>
              <a:rPr kumimoji="1" lang="en-US" altLang="ja-JP" sz="1600" b="0" dirty="0" err="1"/>
              <a:t>Misorientation</a:t>
            </a:r>
            <a:r>
              <a:rPr kumimoji="1" lang="en-US" altLang="ja-JP" sz="1600" b="0" dirty="0"/>
              <a:t> </a:t>
            </a:r>
            <a:br>
              <a:rPr kumimoji="1" lang="en-US" altLang="ja-JP" sz="1600" b="0" dirty="0"/>
            </a:br>
            <a:r>
              <a:rPr kumimoji="1" lang="en-US" altLang="ja-JP" sz="1600" b="0" dirty="0"/>
              <a:t>angle </a:t>
            </a:r>
            <a:r>
              <a:rPr kumimoji="1" lang="en-US" altLang="ja-JP" sz="1600" dirty="0"/>
              <a:t>only</a:t>
            </a:r>
            <a:r>
              <a:rPr kumimoji="1" lang="en-US" altLang="ja-JP" sz="1600" b="0" dirty="0"/>
              <a:t>.</a:t>
            </a:r>
          </a:p>
          <a:p>
            <a:r>
              <a:rPr kumimoji="1" lang="en-US" altLang="ja-JP" sz="1600" b="0" dirty="0"/>
              <a:t>“Mackenzie plot”</a:t>
            </a:r>
            <a:endParaRPr kumimoji="1" lang="ja-JP" altLang="en-US" sz="1600" b="0" dirty="0"/>
          </a:p>
        </p:txBody>
      </p:sp>
      <p:sp>
        <p:nvSpPr>
          <p:cNvPr id="17" name="TextBox 16"/>
          <p:cNvSpPr txBox="1"/>
          <p:nvPr/>
        </p:nvSpPr>
        <p:spPr>
          <a:xfrm>
            <a:off x="3536344" y="783661"/>
            <a:ext cx="2997198" cy="2062103"/>
          </a:xfrm>
          <a:prstGeom prst="rect">
            <a:avLst/>
          </a:prstGeom>
          <a:noFill/>
        </p:spPr>
        <p:txBody>
          <a:bodyPr wrap="square" rtlCol="0">
            <a:spAutoFit/>
          </a:bodyPr>
          <a:lstStyle/>
          <a:p>
            <a:r>
              <a:rPr kumimoji="1" lang="en-US" altLang="ja-JP" sz="1600" dirty="0">
                <a:solidFill>
                  <a:srgbClr val="FF0000"/>
                </a:solidFill>
              </a:rPr>
              <a:t>5-parameter</a:t>
            </a:r>
            <a:r>
              <a:rPr kumimoji="1" lang="en-US" altLang="ja-JP" sz="1600" dirty="0"/>
              <a:t> </a:t>
            </a:r>
            <a:br>
              <a:rPr kumimoji="1" lang="en-US" altLang="ja-JP" sz="1600" dirty="0"/>
            </a:br>
            <a:r>
              <a:rPr kumimoji="1" lang="en-US" altLang="ja-JP" sz="1600" b="0" dirty="0"/>
              <a:t>Grain Boundary Character Distribution – “GBCD”.</a:t>
            </a:r>
          </a:p>
          <a:p>
            <a:r>
              <a:rPr kumimoji="1" lang="en-US" altLang="ja-JP" sz="1600" b="0" dirty="0"/>
              <a:t>Each misorientation type expands to a stereogram that shows variation in frequency of GB normals.</a:t>
            </a:r>
            <a:br>
              <a:rPr kumimoji="1" lang="en-US" altLang="ja-JP" sz="1600" b="0" dirty="0"/>
            </a:br>
            <a:endParaRPr kumimoji="1" lang="ja-JP" altLang="en-US" sz="1600" b="0" dirty="0"/>
          </a:p>
        </p:txBody>
      </p:sp>
      <p:grpSp>
        <p:nvGrpSpPr>
          <p:cNvPr id="4" name="Group 33"/>
          <p:cNvGrpSpPr/>
          <p:nvPr/>
        </p:nvGrpSpPr>
        <p:grpSpPr>
          <a:xfrm>
            <a:off x="81487" y="3090340"/>
            <a:ext cx="4136858" cy="3682989"/>
            <a:chOff x="81487" y="3090340"/>
            <a:chExt cx="4136858" cy="3682989"/>
          </a:xfrm>
        </p:grpSpPr>
        <p:sp>
          <p:nvSpPr>
            <p:cNvPr id="14" name="TextBox 13"/>
            <p:cNvSpPr txBox="1"/>
            <p:nvPr/>
          </p:nvSpPr>
          <p:spPr>
            <a:xfrm>
              <a:off x="2545131" y="4133974"/>
              <a:ext cx="1673214" cy="2031325"/>
            </a:xfrm>
            <a:prstGeom prst="rect">
              <a:avLst/>
            </a:prstGeom>
            <a:noFill/>
          </p:spPr>
          <p:txBody>
            <a:bodyPr wrap="square" rtlCol="0">
              <a:spAutoFit/>
            </a:bodyPr>
            <a:lstStyle/>
            <a:p>
              <a:r>
                <a:rPr kumimoji="1" lang="en-US" altLang="ja-JP" dirty="0">
                  <a:solidFill>
                    <a:srgbClr val="FF0000"/>
                  </a:solidFill>
                </a:rPr>
                <a:t>3-parameter</a:t>
              </a:r>
              <a:r>
                <a:rPr kumimoji="1" lang="en-US" altLang="ja-JP" dirty="0"/>
                <a:t> </a:t>
              </a:r>
              <a:br>
                <a:rPr kumimoji="1" lang="en-US" altLang="ja-JP" dirty="0"/>
              </a:br>
              <a:r>
                <a:rPr kumimoji="1" lang="en-US" altLang="ja-JP" b="0" dirty="0" err="1"/>
                <a:t>Misorientation</a:t>
              </a:r>
              <a:r>
                <a:rPr kumimoji="1" lang="en-US" altLang="ja-JP" b="0" dirty="0"/>
                <a:t> </a:t>
              </a:r>
              <a:br>
                <a:rPr kumimoji="1" lang="en-US" altLang="ja-JP" b="0" dirty="0"/>
              </a:br>
              <a:r>
                <a:rPr kumimoji="1" lang="en-US" altLang="ja-JP" b="0" dirty="0"/>
                <a:t>Distribution</a:t>
              </a:r>
              <a:br>
                <a:rPr kumimoji="1" lang="en-US" altLang="ja-JP" b="0" dirty="0"/>
              </a:br>
              <a:r>
                <a:rPr kumimoji="1" lang="en-US" altLang="ja-JP" b="0" dirty="0"/>
                <a:t>“MDF”</a:t>
              </a:r>
            </a:p>
            <a:p>
              <a:r>
                <a:rPr kumimoji="1" lang="en-US" altLang="ja-JP" b="0" dirty="0" err="1"/>
                <a:t>Rodrigues</a:t>
              </a:r>
              <a:r>
                <a:rPr kumimoji="1" lang="en-US" altLang="ja-JP" b="0" dirty="0"/>
                <a:t>-Frank space</a:t>
              </a:r>
              <a:br>
                <a:rPr kumimoji="1" lang="en-US" altLang="ja-JP" b="0" dirty="0"/>
              </a:br>
              <a:r>
                <a:rPr kumimoji="1" lang="en-US" altLang="ja-JP" b="0" dirty="0"/>
                <a:t>↵</a:t>
              </a:r>
              <a:endParaRPr kumimoji="1" lang="ja-JP" altLang="en-US" b="0" dirty="0"/>
            </a:p>
          </p:txBody>
        </p:sp>
        <p:pic>
          <p:nvPicPr>
            <p:cNvPr id="3" name="Picture 2" descr="GrainBoundarySegments.txt_NoW_mdf_clr.gif"/>
            <p:cNvPicPr>
              <a:picLocks noChangeAspect="1"/>
            </p:cNvPicPr>
            <p:nvPr/>
          </p:nvPicPr>
          <p:blipFill>
            <a:blip r:embed="rId3"/>
            <a:srcRect t="7150" b="12564"/>
            <a:stretch>
              <a:fillRect/>
            </a:stretch>
          </p:blipFill>
          <p:spPr>
            <a:xfrm>
              <a:off x="81487" y="3090340"/>
              <a:ext cx="3544566" cy="3682989"/>
            </a:xfrm>
            <a:prstGeom prst="rect">
              <a:avLst/>
            </a:prstGeom>
          </p:spPr>
        </p:pic>
      </p:grpSp>
      <p:grpSp>
        <p:nvGrpSpPr>
          <p:cNvPr id="6" name="Group 34"/>
          <p:cNvGrpSpPr/>
          <p:nvPr/>
        </p:nvGrpSpPr>
        <p:grpSpPr>
          <a:xfrm>
            <a:off x="843710" y="2659851"/>
            <a:ext cx="5579655" cy="4204570"/>
            <a:chOff x="855050" y="2659851"/>
            <a:chExt cx="5579655" cy="4204570"/>
          </a:xfrm>
        </p:grpSpPr>
        <p:cxnSp>
          <p:nvCxnSpPr>
            <p:cNvPr id="7" name="Straight Arrow Connector 6"/>
            <p:cNvCxnSpPr/>
            <p:nvPr/>
          </p:nvCxnSpPr>
          <p:spPr bwMode="auto">
            <a:xfrm flipV="1">
              <a:off x="2320745" y="3750146"/>
              <a:ext cx="2228423" cy="534866"/>
            </a:xfrm>
            <a:prstGeom prst="straightConnector1">
              <a:avLst/>
            </a:prstGeom>
            <a:solidFill>
              <a:schemeClr val="accent1"/>
            </a:solidFill>
            <a:ln w="38100" cap="flat" cmpd="sng" algn="ctr">
              <a:solidFill>
                <a:srgbClr val="FF0000"/>
              </a:solidFill>
              <a:prstDash val="solid"/>
              <a:round/>
              <a:headEnd type="none" w="med" len="med"/>
              <a:tailEnd type="arrow" w="med" len="med"/>
            </a:ln>
            <a:effectLst/>
          </p:spPr>
        </p:cxnSp>
        <p:pic>
          <p:nvPicPr>
            <p:cNvPr id="15" name="Picture 14" descr="GBCD-NiBi-not-cleaned-max550.pdf"/>
            <p:cNvPicPr>
              <a:picLocks noChangeAspect="1"/>
            </p:cNvPicPr>
            <p:nvPr/>
          </p:nvPicPr>
          <p:blipFill>
            <a:blip r:embed="rId4"/>
            <a:srcRect l="38488" t="37199" r="32997" b="42043"/>
            <a:stretch>
              <a:fillRect/>
            </a:stretch>
          </p:blipFill>
          <p:spPr>
            <a:xfrm>
              <a:off x="4605905" y="2659851"/>
              <a:ext cx="1828800" cy="1884458"/>
            </a:xfrm>
            <a:prstGeom prst="rect">
              <a:avLst/>
            </a:prstGeom>
          </p:spPr>
        </p:pic>
        <p:pic>
          <p:nvPicPr>
            <p:cNvPr id="16" name="Picture 15" descr="GBCD-NiBi-max5p5-not-cleaned.pdf"/>
            <p:cNvPicPr>
              <a:picLocks noChangeAspect="1"/>
            </p:cNvPicPr>
            <p:nvPr/>
          </p:nvPicPr>
          <p:blipFill>
            <a:blip r:embed="rId5"/>
            <a:srcRect l="37316" t="15874" r="34144" b="62961"/>
            <a:stretch>
              <a:fillRect/>
            </a:stretch>
          </p:blipFill>
          <p:spPr>
            <a:xfrm>
              <a:off x="4529469" y="4716360"/>
              <a:ext cx="1840443" cy="1931922"/>
            </a:xfrm>
            <a:prstGeom prst="rect">
              <a:avLst/>
            </a:prstGeom>
          </p:spPr>
        </p:pic>
        <p:sp>
          <p:nvSpPr>
            <p:cNvPr id="18" name="Oval 17"/>
            <p:cNvSpPr/>
            <p:nvPr/>
          </p:nvSpPr>
          <p:spPr bwMode="auto">
            <a:xfrm>
              <a:off x="2151851" y="4233553"/>
              <a:ext cx="152400" cy="152400"/>
            </a:xfrm>
            <a:prstGeom prst="ellipse">
              <a:avLst/>
            </a:prstGeom>
            <a:noFill/>
            <a:ln w="2857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0" u="none" strike="noStrike" cap="none" normalizeH="0" baseline="0">
                <a:ln>
                  <a:noFill/>
                </a:ln>
                <a:solidFill>
                  <a:schemeClr val="tx1"/>
                </a:solidFill>
                <a:effectLst/>
                <a:latin typeface="Arial" pitchFamily="-112" charset="0"/>
              </a:endParaRPr>
            </a:p>
          </p:txBody>
        </p:sp>
        <p:cxnSp>
          <p:nvCxnSpPr>
            <p:cNvPr id="20" name="Straight Arrow Connector 19"/>
            <p:cNvCxnSpPr/>
            <p:nvPr/>
          </p:nvCxnSpPr>
          <p:spPr bwMode="auto">
            <a:xfrm flipV="1">
              <a:off x="968596" y="5970470"/>
              <a:ext cx="3553921" cy="276430"/>
            </a:xfrm>
            <a:prstGeom prst="straightConnector1">
              <a:avLst/>
            </a:prstGeom>
            <a:solidFill>
              <a:schemeClr val="accent1"/>
            </a:solidFill>
            <a:ln w="38100" cap="flat" cmpd="sng" algn="ctr">
              <a:solidFill>
                <a:srgbClr val="FF0000"/>
              </a:solidFill>
              <a:prstDash val="solid"/>
              <a:round/>
              <a:headEnd type="none" w="med" len="med"/>
              <a:tailEnd type="arrow" w="med" len="med"/>
            </a:ln>
            <a:effectLst/>
          </p:spPr>
        </p:cxnSp>
        <p:sp>
          <p:nvSpPr>
            <p:cNvPr id="21" name="Oval 20"/>
            <p:cNvSpPr/>
            <p:nvPr/>
          </p:nvSpPr>
          <p:spPr bwMode="auto">
            <a:xfrm>
              <a:off x="855050" y="6214534"/>
              <a:ext cx="152400" cy="152400"/>
            </a:xfrm>
            <a:prstGeom prst="ellipse">
              <a:avLst/>
            </a:prstGeom>
            <a:noFill/>
            <a:ln w="2857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0" u="none" strike="noStrike" cap="none" normalizeH="0" baseline="0">
                <a:ln>
                  <a:noFill/>
                </a:ln>
                <a:solidFill>
                  <a:schemeClr val="tx1"/>
                </a:solidFill>
                <a:effectLst/>
                <a:latin typeface="Arial" pitchFamily="-112" charset="0"/>
              </a:endParaRPr>
            </a:p>
          </p:txBody>
        </p:sp>
        <p:sp>
          <p:nvSpPr>
            <p:cNvPr id="24" name="Rectangle 23"/>
            <p:cNvSpPr/>
            <p:nvPr/>
          </p:nvSpPr>
          <p:spPr>
            <a:xfrm>
              <a:off x="4259130" y="2959353"/>
              <a:ext cx="495185" cy="461665"/>
            </a:xfrm>
            <a:prstGeom prst="rect">
              <a:avLst/>
            </a:prstGeom>
          </p:spPr>
          <p:txBody>
            <a:bodyPr wrap="none">
              <a:spAutoFit/>
            </a:bodyPr>
            <a:lstStyle/>
            <a:p>
              <a:r>
                <a:rPr kumimoji="1" lang="en-US" altLang="ja-JP" sz="2400" b="0" dirty="0">
                  <a:latin typeface="Symbol" charset="2"/>
                  <a:cs typeface="Symbol" charset="2"/>
                </a:rPr>
                <a:t>S</a:t>
              </a:r>
              <a:r>
                <a:rPr kumimoji="1" lang="en-US" altLang="ja-JP" b="0" dirty="0"/>
                <a:t>3</a:t>
              </a:r>
              <a:endParaRPr lang="ja-JP" altLang="en-US" dirty="0"/>
            </a:p>
          </p:txBody>
        </p:sp>
        <p:sp>
          <p:nvSpPr>
            <p:cNvPr id="25" name="Rectangle 24"/>
            <p:cNvSpPr/>
            <p:nvPr/>
          </p:nvSpPr>
          <p:spPr>
            <a:xfrm>
              <a:off x="4125842" y="5099471"/>
              <a:ext cx="495185" cy="461665"/>
            </a:xfrm>
            <a:prstGeom prst="rect">
              <a:avLst/>
            </a:prstGeom>
          </p:spPr>
          <p:txBody>
            <a:bodyPr wrap="none">
              <a:spAutoFit/>
            </a:bodyPr>
            <a:lstStyle/>
            <a:p>
              <a:r>
                <a:rPr kumimoji="1" lang="en-US" altLang="ja-JP" sz="2400" b="0" dirty="0">
                  <a:latin typeface="Symbol" charset="2"/>
                  <a:cs typeface="Symbol" charset="2"/>
                </a:rPr>
                <a:t>S</a:t>
              </a:r>
              <a:r>
                <a:rPr kumimoji="1" lang="en-US" altLang="ja-JP" b="0" dirty="0"/>
                <a:t>9</a:t>
              </a:r>
              <a:endParaRPr lang="ja-JP" altLang="en-US" dirty="0"/>
            </a:p>
          </p:txBody>
        </p:sp>
        <p:sp>
          <p:nvSpPr>
            <p:cNvPr id="28" name="TextBox 27"/>
            <p:cNvSpPr txBox="1"/>
            <p:nvPr/>
          </p:nvSpPr>
          <p:spPr>
            <a:xfrm>
              <a:off x="3920055" y="6495089"/>
              <a:ext cx="2479313" cy="369332"/>
            </a:xfrm>
            <a:prstGeom prst="rect">
              <a:avLst/>
            </a:prstGeom>
            <a:noFill/>
          </p:spPr>
          <p:txBody>
            <a:bodyPr wrap="none" rtlCol="0">
              <a:spAutoFit/>
            </a:bodyPr>
            <a:lstStyle/>
            <a:p>
              <a:r>
                <a:rPr kumimoji="1" lang="en-US" altLang="ja-JP" b="0" i="1" dirty="0"/>
                <a:t>Example: Bi-doped Ni</a:t>
              </a:r>
              <a:endParaRPr kumimoji="1" lang="ja-JP" altLang="en-US" b="0" i="1" dirty="0"/>
            </a:p>
          </p:txBody>
        </p:sp>
      </p:grpSp>
      <p:sp>
        <p:nvSpPr>
          <p:cNvPr id="19" name="Rectangle 18"/>
          <p:cNvSpPr/>
          <p:nvPr/>
        </p:nvSpPr>
        <p:spPr>
          <a:xfrm>
            <a:off x="274953" y="6098833"/>
            <a:ext cx="663576" cy="307777"/>
          </a:xfrm>
          <a:prstGeom prst="rect">
            <a:avLst/>
          </a:prstGeom>
        </p:spPr>
        <p:txBody>
          <a:bodyPr wrap="none">
            <a:spAutoFit/>
          </a:bodyPr>
          <a:lstStyle/>
          <a:p>
            <a:r>
              <a:rPr kumimoji="1" lang="en-US" altLang="ja-JP" sz="1400" b="0" dirty="0"/>
              <a:t>Origin</a:t>
            </a:r>
            <a:endParaRPr lang="en-US" sz="1400" dirty="0"/>
          </a:p>
        </p:txBody>
      </p:sp>
      <p:cxnSp>
        <p:nvCxnSpPr>
          <p:cNvPr id="23" name="Straight Arrow Connector 22"/>
          <p:cNvCxnSpPr/>
          <p:nvPr/>
        </p:nvCxnSpPr>
        <p:spPr bwMode="auto">
          <a:xfrm rot="5400000">
            <a:off x="465527" y="6553632"/>
            <a:ext cx="274320" cy="79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8" name="Group 35"/>
          <p:cNvGrpSpPr/>
          <p:nvPr/>
        </p:nvGrpSpPr>
        <p:grpSpPr>
          <a:xfrm>
            <a:off x="6175623" y="1331042"/>
            <a:ext cx="2968376" cy="5193452"/>
            <a:chOff x="6175623" y="1331042"/>
            <a:chExt cx="2968376" cy="5193452"/>
          </a:xfrm>
        </p:grpSpPr>
        <p:sp>
          <p:nvSpPr>
            <p:cNvPr id="29" name="TextBox 28"/>
            <p:cNvSpPr txBox="1"/>
            <p:nvPr/>
          </p:nvSpPr>
          <p:spPr>
            <a:xfrm>
              <a:off x="6606750" y="1331042"/>
              <a:ext cx="2537249" cy="2308324"/>
            </a:xfrm>
            <a:prstGeom prst="rect">
              <a:avLst/>
            </a:prstGeom>
            <a:noFill/>
          </p:spPr>
          <p:txBody>
            <a:bodyPr wrap="square" rtlCol="0">
              <a:spAutoFit/>
            </a:bodyPr>
            <a:lstStyle/>
            <a:p>
              <a:r>
                <a:rPr kumimoji="1" lang="en-US" altLang="ja-JP" sz="1600" dirty="0">
                  <a:solidFill>
                    <a:srgbClr val="FF0000"/>
                  </a:solidFill>
                </a:rPr>
                <a:t>2-parameter</a:t>
              </a:r>
              <a:r>
                <a:rPr kumimoji="1" lang="en-US" altLang="ja-JP" sz="1600" dirty="0"/>
                <a:t> </a:t>
              </a:r>
              <a:br>
                <a:rPr kumimoji="1" lang="en-US" altLang="ja-JP" sz="1600" dirty="0"/>
              </a:br>
              <a:r>
                <a:rPr kumimoji="1" lang="en-US" altLang="ja-JP" sz="1600" b="0" dirty="0"/>
                <a:t>Grain Boundary </a:t>
              </a:r>
              <a:r>
                <a:rPr kumimoji="1" lang="en-US" altLang="ja-JP" sz="1600" dirty="0"/>
                <a:t>Plane </a:t>
              </a:r>
              <a:r>
                <a:rPr kumimoji="1" lang="en-US" altLang="ja-JP" sz="1600" b="0" dirty="0"/>
                <a:t>Distribution – “GBPD”.</a:t>
              </a:r>
            </a:p>
            <a:p>
              <a:r>
                <a:rPr kumimoji="1" lang="en-US" altLang="ja-JP" sz="1600" b="0" dirty="0"/>
                <a:t>Shows variation in frequency of </a:t>
              </a:r>
              <a:br>
                <a:rPr kumimoji="1" lang="en-US" altLang="ja-JP" sz="1600" b="0" dirty="0"/>
              </a:br>
              <a:r>
                <a:rPr kumimoji="1" lang="en-US" altLang="ja-JP" sz="1600" b="0" i="1" dirty="0"/>
                <a:t>GB </a:t>
              </a:r>
              <a:r>
                <a:rPr kumimoji="1" lang="en-US" altLang="ja-JP" sz="1600" b="0" i="1" dirty="0" err="1"/>
                <a:t>normals</a:t>
              </a:r>
              <a:r>
                <a:rPr kumimoji="1" lang="en-US" altLang="ja-JP" sz="1600" b="0" i="1" dirty="0"/>
                <a:t> only</a:t>
              </a:r>
              <a:r>
                <a:rPr kumimoji="1" lang="en-US" altLang="ja-JP" sz="1600" b="0" dirty="0"/>
                <a:t>, averaged over </a:t>
              </a:r>
              <a:r>
                <a:rPr kumimoji="1" lang="en-US" altLang="ja-JP" sz="1600" b="0" dirty="0" err="1"/>
                <a:t>misorientation</a:t>
              </a:r>
              <a:r>
                <a:rPr kumimoji="1" lang="en-US" altLang="ja-JP" sz="1600" b="0" dirty="0"/>
                <a:t>.</a:t>
              </a:r>
              <a:br>
                <a:rPr kumimoji="1" lang="en-US" altLang="ja-JP" sz="1600" b="0" dirty="0"/>
              </a:br>
              <a:endParaRPr kumimoji="1" lang="ja-JP" altLang="en-US" sz="1600" b="0" dirty="0"/>
            </a:p>
          </p:txBody>
        </p:sp>
        <p:sp>
          <p:nvSpPr>
            <p:cNvPr id="30" name="Right Brace 29"/>
            <p:cNvSpPr/>
            <p:nvPr/>
          </p:nvSpPr>
          <p:spPr bwMode="auto">
            <a:xfrm>
              <a:off x="6175623" y="2819513"/>
              <a:ext cx="699127" cy="3704981"/>
            </a:xfrm>
            <a:prstGeom prst="rightBrac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12" charset="0"/>
              </a:endParaRPr>
            </a:p>
          </p:txBody>
        </p:sp>
        <p:pic>
          <p:nvPicPr>
            <p:cNvPr id="32" name="Picture 31" descr="gbcd-PureNi-CD11_2d_gmt.pdf"/>
            <p:cNvPicPr>
              <a:picLocks noChangeAspect="1"/>
            </p:cNvPicPr>
            <p:nvPr/>
          </p:nvPicPr>
          <p:blipFill>
            <a:blip r:embed="rId6"/>
            <a:srcRect t="15504" r="67654" b="64562"/>
            <a:stretch>
              <a:fillRect/>
            </a:stretch>
          </p:blipFill>
          <p:spPr>
            <a:xfrm>
              <a:off x="6461154" y="3286331"/>
              <a:ext cx="2350739" cy="2050557"/>
            </a:xfrm>
            <a:prstGeom prst="rect">
              <a:avLst/>
            </a:prstGeom>
          </p:spPr>
        </p:pic>
      </p:grpSp>
      <p:grpSp>
        <p:nvGrpSpPr>
          <p:cNvPr id="9" name="Group 30"/>
          <p:cNvGrpSpPr/>
          <p:nvPr/>
        </p:nvGrpSpPr>
        <p:grpSpPr>
          <a:xfrm>
            <a:off x="6445613" y="5060349"/>
            <a:ext cx="2647137" cy="1692792"/>
            <a:chOff x="6445613" y="5060349"/>
            <a:chExt cx="2647137" cy="1692792"/>
          </a:xfrm>
        </p:grpSpPr>
        <p:pic>
          <p:nvPicPr>
            <p:cNvPr id="33" name="Picture 32" descr="surface_hkl_ni1-Foiles-31Jul10_.png"/>
            <p:cNvPicPr>
              <a:picLocks noChangeAspect="1"/>
            </p:cNvPicPr>
            <p:nvPr/>
          </p:nvPicPr>
          <p:blipFill>
            <a:blip r:embed="rId7"/>
            <a:srcRect t="15358" r="60785" b="65551"/>
            <a:stretch>
              <a:fillRect/>
            </a:stretch>
          </p:blipFill>
          <p:spPr>
            <a:xfrm>
              <a:off x="6445613" y="5060349"/>
              <a:ext cx="2456606" cy="1692792"/>
            </a:xfrm>
            <a:prstGeom prst="rect">
              <a:avLst/>
            </a:prstGeom>
          </p:spPr>
        </p:pic>
        <p:sp>
          <p:nvSpPr>
            <p:cNvPr id="27" name="TextBox 26"/>
            <p:cNvSpPr txBox="1"/>
            <p:nvPr/>
          </p:nvSpPr>
          <p:spPr>
            <a:xfrm>
              <a:off x="8319331" y="5423979"/>
              <a:ext cx="773419" cy="954107"/>
            </a:xfrm>
            <a:prstGeom prst="rect">
              <a:avLst/>
            </a:prstGeom>
            <a:noFill/>
          </p:spPr>
          <p:txBody>
            <a:bodyPr wrap="none" rtlCol="0">
              <a:spAutoFit/>
            </a:bodyPr>
            <a:lstStyle/>
            <a:p>
              <a:r>
                <a:rPr lang="en-US" sz="1400" b="0" dirty="0"/>
                <a:t>Ni</a:t>
              </a:r>
              <a:br>
                <a:rPr lang="en-US" sz="1400" b="0" dirty="0"/>
              </a:br>
              <a:r>
                <a:rPr lang="en-US" sz="1400" b="0" dirty="0"/>
                <a:t>surface </a:t>
              </a:r>
              <a:br>
                <a:rPr lang="en-US" sz="1400" b="0" dirty="0"/>
              </a:br>
              <a:r>
                <a:rPr lang="en-US" sz="1400" b="0" dirty="0"/>
                <a:t>energy</a:t>
              </a:r>
            </a:p>
            <a:p>
              <a:r>
                <a:rPr lang="en-US" sz="1400" b="0" dirty="0"/>
                <a:t>[</a:t>
              </a:r>
              <a:r>
                <a:rPr lang="en-US" sz="1400" b="0" dirty="0" err="1"/>
                <a:t>Foiles</a:t>
              </a:r>
              <a:r>
                <a:rPr lang="en-US" sz="1400" b="0" dirty="0"/>
                <a:t>]</a:t>
              </a:r>
            </a:p>
          </p:txBody>
        </p:sp>
      </p:grpSp>
      <p:sp>
        <p:nvSpPr>
          <p:cNvPr id="31" name="TextBox 30"/>
          <p:cNvSpPr txBox="1"/>
          <p:nvPr/>
        </p:nvSpPr>
        <p:spPr>
          <a:xfrm>
            <a:off x="5985933" y="588920"/>
            <a:ext cx="3162043" cy="369332"/>
          </a:xfrm>
          <a:prstGeom prst="rect">
            <a:avLst/>
          </a:prstGeom>
          <a:noFill/>
        </p:spPr>
        <p:txBody>
          <a:bodyPr wrap="none" rtlCol="0">
            <a:spAutoFit/>
          </a:bodyPr>
          <a:lstStyle/>
          <a:p>
            <a:r>
              <a:rPr kumimoji="1" lang="en-US" altLang="ja-JP" dirty="0">
                <a:solidFill>
                  <a:srgbClr val="0000FF"/>
                </a:solidFill>
              </a:rPr>
              <a:t>http://</a:t>
            </a:r>
            <a:r>
              <a:rPr kumimoji="1" lang="en-US" altLang="ja-JP" dirty="0" err="1">
                <a:solidFill>
                  <a:srgbClr val="0000FF"/>
                </a:solidFill>
              </a:rPr>
              <a:t>mimp.materials.cmu.edu</a:t>
            </a:r>
            <a:endParaRPr kumimoji="1" lang="ja-JP" alt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a:noFill/>
        </p:spPr>
        <p:txBody>
          <a:bodyPr/>
          <a:lstStyle/>
          <a:p>
            <a:fld id="{D9A6D959-1567-6744-9F99-886C68B8603F}" type="slidenum">
              <a:rPr lang="en-US" smtClean="0"/>
              <a:pPr/>
              <a:t>90</a:t>
            </a:fld>
            <a:endParaRPr lang="en-US"/>
          </a:p>
        </p:txBody>
      </p:sp>
      <p:sp>
        <p:nvSpPr>
          <p:cNvPr id="62467" name="Rectangle 2"/>
          <p:cNvSpPr>
            <a:spLocks noGrp="1" noChangeArrowheads="1"/>
          </p:cNvSpPr>
          <p:nvPr>
            <p:ph type="title"/>
          </p:nvPr>
        </p:nvSpPr>
        <p:spPr/>
        <p:txBody>
          <a:bodyPr/>
          <a:lstStyle/>
          <a:p>
            <a:r>
              <a:rPr lang="en-US"/>
              <a:t>Supplemental Slides</a:t>
            </a:r>
          </a:p>
        </p:txBody>
      </p:sp>
      <p:sp>
        <p:nvSpPr>
          <p:cNvPr id="62468" name="Rectangle 3"/>
          <p:cNvSpPr>
            <a:spLocks noGrp="1" noChangeArrowheads="1"/>
          </p:cNvSpPr>
          <p:nvPr>
            <p:ph type="body" idx="1"/>
          </p:nvPr>
        </p:nvSpPr>
        <p:spPr/>
        <p:txBody>
          <a:bodyPr/>
          <a:lstStyle/>
          <a:p>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5" name="Slide Number Placeholder 5"/>
          <p:cNvSpPr>
            <a:spLocks noGrp="1"/>
          </p:cNvSpPr>
          <p:nvPr>
            <p:ph type="sldNum" sz="quarter" idx="12"/>
          </p:nvPr>
        </p:nvSpPr>
        <p:spPr>
          <a:noFill/>
        </p:spPr>
        <p:txBody>
          <a:bodyPr/>
          <a:lstStyle/>
          <a:p>
            <a:fld id="{E55441F9-D2FF-8E4A-93C8-8F3AF24FE04E}" type="slidenum">
              <a:rPr lang="en-US" smtClean="0"/>
              <a:pPr/>
              <a:t>91</a:t>
            </a:fld>
            <a:endParaRPr lang="en-US"/>
          </a:p>
        </p:txBody>
      </p:sp>
      <p:sp>
        <p:nvSpPr>
          <p:cNvPr id="102406" name="Rectangle 2"/>
          <p:cNvSpPr>
            <a:spLocks noGrp="1" noChangeArrowheads="1"/>
          </p:cNvSpPr>
          <p:nvPr>
            <p:ph type="title"/>
          </p:nvPr>
        </p:nvSpPr>
        <p:spPr/>
        <p:txBody>
          <a:bodyPr/>
          <a:lstStyle/>
          <a:p>
            <a:r>
              <a:rPr lang="en-US">
                <a:ea typeface="ＭＳ Ｐゴシック" charset="-128"/>
                <a:cs typeface="ＭＳ Ｐゴシック" charset="-128"/>
              </a:rPr>
              <a:t>Conversions for Axis</a:t>
            </a:r>
          </a:p>
        </p:txBody>
      </p:sp>
      <p:sp>
        <p:nvSpPr>
          <p:cNvPr id="102407" name="Rectangle 3"/>
          <p:cNvSpPr>
            <a:spLocks noGrp="1" noChangeArrowheads="1"/>
          </p:cNvSpPr>
          <p:nvPr>
            <p:ph type="body" idx="1"/>
          </p:nvPr>
        </p:nvSpPr>
        <p:spPr>
          <a:xfrm>
            <a:off x="685800" y="1447800"/>
            <a:ext cx="7696200" cy="674688"/>
          </a:xfrm>
        </p:spPr>
        <p:txBody>
          <a:bodyPr/>
          <a:lstStyle/>
          <a:p>
            <a:pPr>
              <a:buFontTx/>
              <a:buNone/>
            </a:pPr>
            <a:r>
              <a:rPr lang="en-US">
                <a:ea typeface="ＭＳ Ｐゴシック" charset="-128"/>
                <a:cs typeface="ＭＳ Ｐゴシック" charset="-128"/>
              </a:rPr>
              <a:t>Matrix representation, </a:t>
            </a:r>
            <a:r>
              <a:rPr lang="en-US" i="1">
                <a:latin typeface="Times New Roman" charset="0"/>
                <a:ea typeface="ＭＳ Ｐゴシック" charset="-128"/>
                <a:cs typeface="ＭＳ Ｐゴシック" charset="-128"/>
              </a:rPr>
              <a:t>a</a:t>
            </a:r>
            <a:r>
              <a:rPr lang="en-US">
                <a:ea typeface="ＭＳ Ｐゴシック" charset="-128"/>
                <a:cs typeface="ＭＳ Ｐゴシック" charset="-128"/>
              </a:rPr>
              <a:t>, to axis, </a:t>
            </a:r>
            <a:r>
              <a:rPr lang="en-US">
                <a:latin typeface="Times New Roman" charset="0"/>
                <a:ea typeface="ＭＳ Ｐゴシック" charset="-128"/>
                <a:cs typeface="ＭＳ Ｐゴシック" charset="-128"/>
              </a:rPr>
              <a:t>[</a:t>
            </a:r>
            <a:r>
              <a:rPr lang="en-US" i="1">
                <a:latin typeface="Times New Roman" charset="0"/>
                <a:ea typeface="ＭＳ Ｐゴシック" charset="-128"/>
                <a:cs typeface="ＭＳ Ｐゴシック" charset="-128"/>
              </a:rPr>
              <a:t>uvw</a:t>
            </a:r>
            <a:r>
              <a:rPr lang="en-US">
                <a:latin typeface="Times New Roman" charset="0"/>
                <a:ea typeface="ＭＳ Ｐゴシック" charset="-128"/>
                <a:cs typeface="ＭＳ Ｐゴシック" charset="-128"/>
              </a:rPr>
              <a:t>]=</a:t>
            </a:r>
            <a:r>
              <a:rPr lang="en-US" b="1">
                <a:latin typeface="Times New Roman" charset="0"/>
                <a:ea typeface="ＭＳ Ｐゴシック" charset="-128"/>
                <a:cs typeface="ＭＳ Ｐゴシック" charset="-128"/>
              </a:rPr>
              <a:t>v</a:t>
            </a:r>
            <a:r>
              <a:rPr lang="en-US">
                <a:ea typeface="ＭＳ Ｐゴシック" charset="-128"/>
                <a:cs typeface="ＭＳ Ｐゴシック" charset="-128"/>
              </a:rPr>
              <a:t>:</a:t>
            </a:r>
          </a:p>
        </p:txBody>
      </p:sp>
      <p:graphicFrame>
        <p:nvGraphicFramePr>
          <p:cNvPr id="102402" name="Object 2"/>
          <p:cNvGraphicFramePr>
            <a:graphicFrameLocks noChangeAspect="1"/>
          </p:cNvGraphicFramePr>
          <p:nvPr/>
        </p:nvGraphicFramePr>
        <p:xfrm>
          <a:off x="536575" y="2109788"/>
          <a:ext cx="8070850" cy="1358900"/>
        </p:xfrm>
        <a:graphic>
          <a:graphicData uri="http://schemas.openxmlformats.org/presentationml/2006/ole">
            <mc:AlternateContent xmlns:mc="http://schemas.openxmlformats.org/markup-compatibility/2006">
              <mc:Choice xmlns:v="urn:schemas-microsoft-com:vml" Requires="v">
                <p:oleObj name="Equation" r:id="rId3" imgW="2641600" imgH="444500" progId="Equation.3">
                  <p:embed/>
                </p:oleObj>
              </mc:Choice>
              <mc:Fallback>
                <p:oleObj name="Equation" r:id="rId3" imgW="2641600" imgH="4445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575" y="2109788"/>
                        <a:ext cx="8070850" cy="1358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403" name="Object 3"/>
          <p:cNvGraphicFramePr>
            <a:graphicFrameLocks noChangeAspect="1"/>
          </p:cNvGraphicFramePr>
          <p:nvPr/>
        </p:nvGraphicFramePr>
        <p:xfrm>
          <a:off x="3579813" y="3409950"/>
          <a:ext cx="4268787" cy="1320800"/>
        </p:xfrm>
        <a:graphic>
          <a:graphicData uri="http://schemas.openxmlformats.org/presentationml/2006/ole">
            <mc:AlternateContent xmlns:mc="http://schemas.openxmlformats.org/markup-compatibility/2006">
              <mc:Choice xmlns:v="urn:schemas-microsoft-com:vml" Requires="v">
                <p:oleObj name="Equation" r:id="rId5" imgW="1397000" imgH="431800" progId="Equation.3">
                  <p:embed/>
                </p:oleObj>
              </mc:Choice>
              <mc:Fallback>
                <p:oleObj name="Equation" r:id="rId5" imgW="1397000" imgH="431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9813" y="3409950"/>
                        <a:ext cx="4268787" cy="132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404" name="Object 4"/>
          <p:cNvGraphicFramePr>
            <a:graphicFrameLocks noChangeAspect="1"/>
          </p:cNvGraphicFramePr>
          <p:nvPr/>
        </p:nvGraphicFramePr>
        <p:xfrm>
          <a:off x="3657600" y="4699000"/>
          <a:ext cx="4113213" cy="1320800"/>
        </p:xfrm>
        <a:graphic>
          <a:graphicData uri="http://schemas.openxmlformats.org/presentationml/2006/ole">
            <mc:AlternateContent xmlns:mc="http://schemas.openxmlformats.org/markup-compatibility/2006">
              <mc:Choice xmlns:v="urn:schemas-microsoft-com:vml" Requires="v">
                <p:oleObj name="Equation" r:id="rId7" imgW="1346200" imgH="431800" progId="Equation.3">
                  <p:embed/>
                </p:oleObj>
              </mc:Choice>
              <mc:Fallback>
                <p:oleObj name="Equation" r:id="rId7" imgW="1346200" imgH="4318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4699000"/>
                        <a:ext cx="4113213" cy="132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2408" name="Text Box 7"/>
          <p:cNvSpPr txBox="1">
            <a:spLocks noChangeArrowheads="1"/>
          </p:cNvSpPr>
          <p:nvPr/>
        </p:nvSpPr>
        <p:spPr bwMode="auto">
          <a:xfrm>
            <a:off x="822325" y="3581400"/>
            <a:ext cx="2125663" cy="2041525"/>
          </a:xfrm>
          <a:prstGeom prst="rect">
            <a:avLst/>
          </a:prstGeom>
          <a:noFill/>
          <a:ln w="9525">
            <a:noFill/>
            <a:miter lim="800000"/>
            <a:headEnd/>
            <a:tailEnd/>
          </a:ln>
        </p:spPr>
        <p:txBody>
          <a:bodyPr wrap="none">
            <a:prstTxWarp prst="textNoShape">
              <a:avLst/>
            </a:prstTxWarp>
            <a:spAutoFit/>
          </a:bodyPr>
          <a:lstStyle/>
          <a:p>
            <a:r>
              <a:rPr lang="en-US" sz="3200">
                <a:latin typeface="Times" charset="0"/>
              </a:rPr>
              <a:t>Rodrigues </a:t>
            </a:r>
            <a:br>
              <a:rPr lang="en-US" sz="3200">
                <a:latin typeface="Times" charset="0"/>
              </a:rPr>
            </a:br>
            <a:r>
              <a:rPr lang="en-US" sz="3200">
                <a:latin typeface="Times" charset="0"/>
              </a:rPr>
              <a:t>vector:</a:t>
            </a:r>
            <a:br>
              <a:rPr lang="en-US" sz="3200">
                <a:latin typeface="Times" charset="0"/>
              </a:rPr>
            </a:br>
            <a:br>
              <a:rPr lang="en-US" sz="3200">
                <a:latin typeface="Times" charset="0"/>
              </a:rPr>
            </a:br>
            <a:r>
              <a:rPr lang="en-US" sz="3200">
                <a:latin typeface="Times" charset="0"/>
              </a:rPr>
              <a:t>Quaternion:</a:t>
            </a:r>
          </a:p>
        </p:txBody>
      </p:sp>
      <p:sp>
        <p:nvSpPr>
          <p:cNvPr id="102409" name="Text Box 9"/>
          <p:cNvSpPr txBox="1">
            <a:spLocks noChangeArrowheads="1"/>
          </p:cNvSpPr>
          <p:nvPr/>
        </p:nvSpPr>
        <p:spPr bwMode="auto">
          <a:xfrm>
            <a:off x="441325" y="6324600"/>
            <a:ext cx="6762750" cy="396875"/>
          </a:xfrm>
          <a:prstGeom prst="rect">
            <a:avLst/>
          </a:prstGeom>
          <a:noFill/>
          <a:ln w="9525">
            <a:noFill/>
            <a:miter lim="800000"/>
            <a:headEnd/>
            <a:tailEnd/>
          </a:ln>
        </p:spPr>
        <p:txBody>
          <a:bodyPr wrap="none">
            <a:prstTxWarp prst="textNoShape">
              <a:avLst/>
            </a:prstTxWarp>
            <a:spAutoFit/>
          </a:bodyPr>
          <a:lstStyle/>
          <a:p>
            <a:r>
              <a:rPr lang="en-US" sz="2000"/>
              <a:t>N.B. the axis is assumed to be from an axis transformation</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p:spPr>
        <p:txBody>
          <a:bodyPr/>
          <a:lstStyle/>
          <a:p>
            <a:fld id="{0BE7E5D7-ED13-2648-8D9C-8B4FE8FAE7CE}" type="slidenum">
              <a:rPr lang="en-US" smtClean="0"/>
              <a:pPr/>
              <a:t>92</a:t>
            </a:fld>
            <a:endParaRPr lang="en-US"/>
          </a:p>
        </p:txBody>
      </p:sp>
      <p:sp>
        <p:nvSpPr>
          <p:cNvPr id="51203" name="Rectangle 2"/>
          <p:cNvSpPr>
            <a:spLocks noGrp="1" noChangeArrowheads="1"/>
          </p:cNvSpPr>
          <p:nvPr>
            <p:ph type="title"/>
          </p:nvPr>
        </p:nvSpPr>
        <p:spPr/>
        <p:txBody>
          <a:bodyPr/>
          <a:lstStyle/>
          <a:p>
            <a:r>
              <a:rPr lang="en-US" dirty="0"/>
              <a:t>Maximum rotation: </a:t>
            </a:r>
            <a:r>
              <a:rPr lang="en-US" dirty="0" err="1"/>
              <a:t>cubics</a:t>
            </a:r>
            <a:endParaRPr lang="en-US" dirty="0"/>
          </a:p>
        </p:txBody>
      </p:sp>
      <p:sp>
        <p:nvSpPr>
          <p:cNvPr id="51204" name="Rectangle 3"/>
          <p:cNvSpPr>
            <a:spLocks noGrp="1" noChangeArrowheads="1"/>
          </p:cNvSpPr>
          <p:nvPr>
            <p:ph type="body" idx="1"/>
          </p:nvPr>
        </p:nvSpPr>
        <p:spPr>
          <a:xfrm>
            <a:off x="685800" y="1447800"/>
            <a:ext cx="7772400" cy="5029200"/>
          </a:xfrm>
        </p:spPr>
        <p:txBody>
          <a:bodyPr/>
          <a:lstStyle/>
          <a:p>
            <a:r>
              <a:rPr lang="en-US" dirty="0">
                <a:ea typeface="Times" charset="0"/>
                <a:cs typeface="Times" charset="0"/>
              </a:rPr>
              <a:t>The vertices of the triangular facets have coordinates (</a:t>
            </a:r>
            <a:r>
              <a:rPr lang="en-US" i="1" dirty="0">
                <a:ea typeface="Times" charset="0"/>
                <a:cs typeface="Times" charset="0"/>
              </a:rPr>
              <a:t>√2-1, √2-1, 3-2√2</a:t>
            </a:r>
            <a:r>
              <a:rPr lang="en-US" dirty="0">
                <a:ea typeface="Times" charset="0"/>
                <a:cs typeface="Times" charset="0"/>
              </a:rPr>
              <a:t>) (and their permutations), which lie at a distance √(</a:t>
            </a:r>
            <a:r>
              <a:rPr lang="en-US" i="1" dirty="0">
                <a:ea typeface="Times" charset="0"/>
                <a:cs typeface="Times" charset="0"/>
              </a:rPr>
              <a:t>23-16√2</a:t>
            </a:r>
            <a:r>
              <a:rPr lang="en-US" dirty="0">
                <a:ea typeface="Times" charset="0"/>
                <a:cs typeface="Times" charset="0"/>
              </a:rPr>
              <a:t>) from the origin.  This is equivalent to a rotation angle of 62.7994…°, which represents the greatest possible rotation angle, either for a grain rotated from the reference configuration (i.e. orientation), or between two grains (i.e. disorientation).</a:t>
            </a: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p:spPr>
        <p:txBody>
          <a:bodyPr/>
          <a:lstStyle/>
          <a:p>
            <a:fld id="{0ABA0860-3CF0-AC47-A410-C1508CD1941B}" type="slidenum">
              <a:rPr lang="en-US" smtClean="0"/>
              <a:pPr/>
              <a:t>93</a:t>
            </a:fld>
            <a:endParaRPr lang="en-US"/>
          </a:p>
        </p:txBody>
      </p:sp>
      <p:sp>
        <p:nvSpPr>
          <p:cNvPr id="54275" name="Rectangle 2"/>
          <p:cNvSpPr>
            <a:spLocks noGrp="1" noChangeArrowheads="1"/>
          </p:cNvSpPr>
          <p:nvPr>
            <p:ph type="title"/>
          </p:nvPr>
        </p:nvSpPr>
        <p:spPr>
          <a:xfrm>
            <a:off x="0" y="76200"/>
            <a:ext cx="9144000" cy="1143000"/>
          </a:xfrm>
        </p:spPr>
        <p:txBody>
          <a:bodyPr/>
          <a:lstStyle/>
          <a:p>
            <a:r>
              <a:rPr lang="en-US">
                <a:ea typeface="ＭＳ Ｐゴシック" charset="-128"/>
                <a:cs typeface="ＭＳ Ｐゴシック" charset="-128"/>
              </a:rPr>
              <a:t>How to Choose the </a:t>
            </a:r>
            <a:br>
              <a:rPr lang="en-US">
                <a:ea typeface="ＭＳ Ｐゴシック" charset="-128"/>
                <a:cs typeface="ＭＳ Ｐゴシック" charset="-128"/>
              </a:rPr>
            </a:br>
            <a:r>
              <a:rPr lang="en-US">
                <a:ea typeface="ＭＳ Ｐゴシック" charset="-128"/>
                <a:cs typeface="ＭＳ Ｐゴシック" charset="-128"/>
              </a:rPr>
              <a:t>Misorientation Angle: quaternions</a:t>
            </a:r>
          </a:p>
        </p:txBody>
      </p:sp>
      <p:sp>
        <p:nvSpPr>
          <p:cNvPr id="54276" name="Rectangle 3"/>
          <p:cNvSpPr>
            <a:spLocks noGrp="1" noChangeArrowheads="1"/>
          </p:cNvSpPr>
          <p:nvPr>
            <p:ph type="body" idx="1"/>
          </p:nvPr>
        </p:nvSpPr>
        <p:spPr>
          <a:xfrm>
            <a:off x="685800" y="1447800"/>
            <a:ext cx="7772400" cy="4572000"/>
          </a:xfrm>
        </p:spPr>
        <p:txBody>
          <a:bodyPr/>
          <a:lstStyle/>
          <a:p>
            <a:pPr>
              <a:lnSpc>
                <a:spcPct val="90000"/>
              </a:lnSpc>
            </a:pPr>
            <a:r>
              <a:rPr lang="en-US" sz="2400">
                <a:ea typeface="Times" charset="0"/>
                <a:cs typeface="Times" charset="0"/>
              </a:rPr>
              <a:t>This algorithm is valid </a:t>
            </a:r>
            <a:r>
              <a:rPr lang="en-US" sz="2400" b="1">
                <a:ea typeface="Times" charset="0"/>
                <a:cs typeface="Times" charset="0"/>
              </a:rPr>
              <a:t>only </a:t>
            </a:r>
            <a:r>
              <a:rPr lang="en-US" sz="2400">
                <a:ea typeface="Times" charset="0"/>
                <a:cs typeface="Times" charset="0"/>
              </a:rPr>
              <a:t>for cubic-cubic misorientations and for obtaining </a:t>
            </a:r>
            <a:r>
              <a:rPr lang="en-US" sz="2400" i="1">
                <a:ea typeface="Times" charset="0"/>
                <a:cs typeface="Times" charset="0"/>
              </a:rPr>
              <a:t>only </a:t>
            </a:r>
            <a:r>
              <a:rPr lang="en-US" sz="2400">
                <a:ea typeface="Times" charset="0"/>
                <a:cs typeface="Times" charset="0"/>
              </a:rPr>
              <a:t>the angle (not the axis).</a:t>
            </a:r>
          </a:p>
          <a:p>
            <a:pPr>
              <a:lnSpc>
                <a:spcPct val="90000"/>
              </a:lnSpc>
            </a:pPr>
            <a:r>
              <a:rPr lang="en-US" sz="2400">
                <a:ea typeface="Times" charset="0"/>
                <a:cs typeface="Times" charset="0"/>
              </a:rPr>
              <a:t>Arrange </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4</a:t>
            </a:r>
            <a:r>
              <a:rPr lang="en-US" sz="2400" i="1" baseline="-25000">
                <a:ea typeface="Times" charset="0"/>
                <a:cs typeface="Times" charset="0"/>
              </a:rPr>
              <a:t> </a:t>
            </a:r>
            <a:r>
              <a:rPr lang="en-US" sz="2400" i="1">
                <a:ea typeface="ＭＳ Ｐゴシック" charset="-128"/>
                <a:cs typeface="ＭＳ Ｐゴシック" charset="-128"/>
                <a:sym typeface="Symbol" charset="2"/>
              </a:rPr>
              <a:t></a:t>
            </a:r>
            <a:r>
              <a:rPr lang="en-US" sz="2400" i="1">
                <a:latin typeface="Times New Roman" charset="0"/>
                <a:ea typeface="Times" charset="0"/>
                <a:cs typeface="Times" charset="0"/>
              </a:rPr>
              <a:t> q</a:t>
            </a:r>
            <a:r>
              <a:rPr lang="en-US" sz="2400" i="1" baseline="-25000">
                <a:latin typeface="Times New Roman" charset="0"/>
                <a:ea typeface="Times" charset="0"/>
                <a:cs typeface="Times" charset="0"/>
              </a:rPr>
              <a:t>3 </a:t>
            </a:r>
            <a:r>
              <a:rPr lang="en-US" sz="2400" i="1">
                <a:ea typeface="ＭＳ Ｐゴシック" charset="-128"/>
                <a:cs typeface="ＭＳ Ｐゴシック" charset="-128"/>
                <a:sym typeface="Symbol" charset="2"/>
              </a:rPr>
              <a:t></a:t>
            </a:r>
            <a:r>
              <a:rPr lang="en-US" sz="2400" i="1">
                <a:ea typeface="Times" charset="0"/>
                <a:cs typeface="Times" charset="0"/>
              </a:rPr>
              <a:t> </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2 </a:t>
            </a:r>
            <a:r>
              <a:rPr lang="en-US" sz="2400" i="1">
                <a:ea typeface="ＭＳ Ｐゴシック" charset="-128"/>
                <a:cs typeface="ＭＳ Ｐゴシック" charset="-128"/>
                <a:sym typeface="Symbol" charset="2"/>
              </a:rPr>
              <a:t></a:t>
            </a:r>
            <a:r>
              <a:rPr lang="en-US" sz="2400" i="1">
                <a:ea typeface="Times" charset="0"/>
                <a:cs typeface="Times" charset="0"/>
              </a:rPr>
              <a:t> </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1 </a:t>
            </a:r>
            <a:r>
              <a:rPr lang="en-US" sz="2400" i="1">
                <a:ea typeface="ＭＳ Ｐゴシック" charset="-128"/>
                <a:cs typeface="ＭＳ Ｐゴシック" charset="-128"/>
                <a:sym typeface="Symbol" charset="2"/>
              </a:rPr>
              <a:t></a:t>
            </a:r>
            <a:r>
              <a:rPr lang="en-US" sz="2400" i="1">
                <a:ea typeface="Times" charset="0"/>
                <a:cs typeface="Times" charset="0"/>
              </a:rPr>
              <a:t> </a:t>
            </a:r>
            <a:r>
              <a:rPr lang="en-US" sz="2400" i="1">
                <a:latin typeface="Times New Roman" charset="0"/>
                <a:ea typeface="Times" charset="0"/>
                <a:cs typeface="Times" charset="0"/>
              </a:rPr>
              <a:t>0</a:t>
            </a:r>
            <a:r>
              <a:rPr lang="en-US" sz="2400">
                <a:latin typeface="Times New Roman" charset="0"/>
                <a:ea typeface="Times" charset="0"/>
                <a:cs typeface="Times" charset="0"/>
              </a:rPr>
              <a:t>.</a:t>
            </a:r>
            <a:r>
              <a:rPr lang="en-US" sz="2400">
                <a:ea typeface="Times" charset="0"/>
                <a:cs typeface="Times" charset="0"/>
              </a:rPr>
              <a:t> </a:t>
            </a:r>
            <a:br>
              <a:rPr lang="en-US" sz="2400">
                <a:ea typeface="Times" charset="0"/>
                <a:cs typeface="Times" charset="0"/>
              </a:rPr>
            </a:br>
            <a:r>
              <a:rPr lang="en-US" sz="2400">
                <a:ea typeface="Times" charset="0"/>
                <a:cs typeface="Times" charset="0"/>
              </a:rPr>
              <a:t>Choose the maximum value of the fourth component, </a:t>
            </a:r>
            <a:r>
              <a:rPr lang="en-US" sz="2400">
                <a:latin typeface="Times New Roman" charset="0"/>
                <a:ea typeface="Times" charset="0"/>
                <a:cs typeface="Times" charset="0"/>
              </a:rPr>
              <a:t>q</a:t>
            </a:r>
            <a:r>
              <a:rPr lang="en-US" sz="2400" baseline="-25000">
                <a:latin typeface="Times New Roman" charset="0"/>
                <a:ea typeface="Times" charset="0"/>
                <a:cs typeface="Times" charset="0"/>
              </a:rPr>
              <a:t>4</a:t>
            </a:r>
            <a:r>
              <a:rPr lang="en-US" sz="2400" baseline="30000">
                <a:latin typeface="Times New Roman" charset="0"/>
                <a:ea typeface="Times" charset="0"/>
                <a:cs typeface="Times" charset="0"/>
              </a:rPr>
              <a:t>’</a:t>
            </a:r>
            <a:r>
              <a:rPr lang="en-US" sz="2400">
                <a:ea typeface="Times" charset="0"/>
                <a:cs typeface="Times" charset="0"/>
              </a:rPr>
              <a:t>, from three variants as follows:</a:t>
            </a:r>
            <a:br>
              <a:rPr lang="en-US" sz="2400">
                <a:ea typeface="Times" charset="0"/>
                <a:cs typeface="Times" charset="0"/>
              </a:rPr>
            </a:br>
            <a:r>
              <a:rPr lang="en-US" sz="2400">
                <a:ea typeface="Times" charset="0"/>
                <a:cs typeface="Times" charset="0"/>
              </a:rPr>
              <a:t>[i]  </a:t>
            </a:r>
            <a:r>
              <a:rPr lang="en-US" sz="2400">
                <a:latin typeface="Times New Roman" charset="0"/>
                <a:ea typeface="Times" charset="0"/>
                <a:cs typeface="Times" charset="0"/>
              </a:rPr>
              <a:t>(</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1</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2</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3</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4</a:t>
            </a:r>
            <a:r>
              <a:rPr lang="en-US" sz="2400">
                <a:latin typeface="Times New Roman" charset="0"/>
                <a:ea typeface="Times" charset="0"/>
                <a:cs typeface="Times" charset="0"/>
              </a:rPr>
              <a:t>)</a:t>
            </a:r>
            <a:br>
              <a:rPr lang="en-US" sz="2400">
                <a:latin typeface="Times New Roman" charset="0"/>
                <a:ea typeface="Times" charset="0"/>
                <a:cs typeface="Times" charset="0"/>
              </a:rPr>
            </a:br>
            <a:r>
              <a:rPr lang="en-US" sz="2400">
                <a:ea typeface="Times" charset="0"/>
                <a:cs typeface="Times" charset="0"/>
              </a:rPr>
              <a:t>[ii] </a:t>
            </a:r>
            <a:r>
              <a:rPr lang="en-US" sz="2400">
                <a:latin typeface="Times New Roman" charset="0"/>
                <a:ea typeface="Times" charset="0"/>
                <a:cs typeface="Times" charset="0"/>
              </a:rPr>
              <a:t>(</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1</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2</a:t>
            </a:r>
            <a:r>
              <a:rPr lang="en-US" sz="2400" i="1">
                <a:latin typeface="Times New Roman" charset="0"/>
                <a:ea typeface="Times" charset="0"/>
                <a:cs typeface="Times" charset="0"/>
              </a:rPr>
              <a:t>, q</a:t>
            </a:r>
            <a:r>
              <a:rPr lang="en-US" sz="2400" i="1" baseline="-25000">
                <a:latin typeface="Times New Roman" charset="0"/>
                <a:ea typeface="Times" charset="0"/>
                <a:cs typeface="Times" charset="0"/>
              </a:rPr>
              <a:t>1</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2</a:t>
            </a:r>
            <a:r>
              <a:rPr lang="en-US" sz="2400" i="1">
                <a:latin typeface="Times New Roman" charset="0"/>
                <a:ea typeface="Times" charset="0"/>
                <a:cs typeface="Times" charset="0"/>
              </a:rPr>
              <a:t>, q</a:t>
            </a:r>
            <a:r>
              <a:rPr lang="en-US" sz="2400" i="1" baseline="-25000">
                <a:latin typeface="Times New Roman" charset="0"/>
                <a:ea typeface="Times" charset="0"/>
                <a:cs typeface="Times" charset="0"/>
              </a:rPr>
              <a:t>3</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4</a:t>
            </a:r>
            <a:r>
              <a:rPr lang="en-US" sz="2400" i="1">
                <a:latin typeface="Times New Roman" charset="0"/>
                <a:ea typeface="Times" charset="0"/>
                <a:cs typeface="Times" charset="0"/>
              </a:rPr>
              <a:t>, q</a:t>
            </a:r>
            <a:r>
              <a:rPr lang="en-US" sz="2400" i="1" baseline="-25000">
                <a:latin typeface="Times New Roman" charset="0"/>
                <a:ea typeface="Times" charset="0"/>
                <a:cs typeface="Times" charset="0"/>
              </a:rPr>
              <a:t>3</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4</a:t>
            </a:r>
            <a:r>
              <a:rPr lang="en-US" sz="2400">
                <a:latin typeface="Times New Roman" charset="0"/>
                <a:ea typeface="Times" charset="0"/>
                <a:cs typeface="Times" charset="0"/>
              </a:rPr>
              <a:t>)/</a:t>
            </a:r>
            <a:r>
              <a:rPr lang="en-US" sz="2400">
                <a:ea typeface="Times" charset="0"/>
                <a:cs typeface="Times" charset="0"/>
              </a:rPr>
              <a:t>√2</a:t>
            </a:r>
            <a:br>
              <a:rPr lang="en-US" sz="2400">
                <a:ea typeface="Times" charset="0"/>
                <a:cs typeface="Times" charset="0"/>
              </a:rPr>
            </a:br>
            <a:r>
              <a:rPr lang="en-US" sz="2400">
                <a:ea typeface="Times" charset="0"/>
                <a:cs typeface="Times" charset="0"/>
              </a:rPr>
              <a:t>[iii] </a:t>
            </a:r>
            <a:r>
              <a:rPr lang="en-US" sz="2400">
                <a:latin typeface="Times New Roman" charset="0"/>
                <a:ea typeface="Times" charset="0"/>
                <a:cs typeface="Times" charset="0"/>
              </a:rPr>
              <a:t>(</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1</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2</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3</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4</a:t>
            </a:r>
            <a:r>
              <a:rPr lang="en-US" sz="2400" i="1">
                <a:latin typeface="Times New Roman" charset="0"/>
                <a:ea typeface="Times" charset="0"/>
                <a:cs typeface="Times" charset="0"/>
              </a:rPr>
              <a:t>, q</a:t>
            </a:r>
            <a:r>
              <a:rPr lang="en-US" sz="2400" i="1" baseline="-25000">
                <a:latin typeface="Times New Roman" charset="0"/>
                <a:ea typeface="Times" charset="0"/>
                <a:cs typeface="Times" charset="0"/>
              </a:rPr>
              <a:t>1</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2</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3</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4</a:t>
            </a:r>
            <a:r>
              <a:rPr lang="en-US" sz="2400" i="1">
                <a:latin typeface="Times New Roman" charset="0"/>
                <a:ea typeface="Times" charset="0"/>
                <a:cs typeface="Times" charset="0"/>
              </a:rPr>
              <a:t>, -q</a:t>
            </a:r>
            <a:r>
              <a:rPr lang="en-US" sz="2400" i="1" baseline="-25000">
                <a:latin typeface="Times New Roman" charset="0"/>
                <a:ea typeface="Times" charset="0"/>
                <a:cs typeface="Times" charset="0"/>
              </a:rPr>
              <a:t>1</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2</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3</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4</a:t>
            </a:r>
            <a:r>
              <a:rPr lang="en-US" sz="2400" i="1">
                <a:latin typeface="Times New Roman" charset="0"/>
                <a:ea typeface="Times" charset="0"/>
                <a:cs typeface="Times" charset="0"/>
              </a:rPr>
              <a:t>, q</a:t>
            </a:r>
            <a:r>
              <a:rPr lang="en-US" sz="2400" i="1" baseline="-25000">
                <a:latin typeface="Times New Roman" charset="0"/>
                <a:ea typeface="Times" charset="0"/>
                <a:cs typeface="Times" charset="0"/>
              </a:rPr>
              <a:t>1</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2</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3</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4</a:t>
            </a:r>
            <a:r>
              <a:rPr lang="en-US" sz="2400">
                <a:latin typeface="Times New Roman" charset="0"/>
                <a:ea typeface="Times" charset="0"/>
                <a:cs typeface="Times" charset="0"/>
              </a:rPr>
              <a:t>)/2</a:t>
            </a:r>
            <a:endParaRPr lang="en-US" sz="2400">
              <a:ea typeface="Times" charset="0"/>
              <a:cs typeface="Times" charset="0"/>
            </a:endParaRPr>
          </a:p>
          <a:p>
            <a:pPr>
              <a:lnSpc>
                <a:spcPct val="90000"/>
              </a:lnSpc>
            </a:pPr>
            <a:r>
              <a:rPr lang="en-US" sz="2400">
                <a:ea typeface="ＭＳ Ｐゴシック" charset="-128"/>
                <a:cs typeface="ＭＳ Ｐゴシック" charset="-128"/>
              </a:rPr>
              <a:t>Reference: Sutton &amp; Balluffi, section 1.3.3.4; see also H. Grimmer, </a:t>
            </a:r>
            <a:r>
              <a:rPr lang="en-US" sz="2400" i="1">
                <a:ea typeface="ＭＳ Ｐゴシック" charset="-128"/>
                <a:cs typeface="ＭＳ Ｐゴシック" charset="-128"/>
              </a:rPr>
              <a:t>Acta Cryst</a:t>
            </a:r>
            <a:r>
              <a:rPr lang="en-US" sz="2400">
                <a:ea typeface="ＭＳ Ｐゴシック" charset="-128"/>
                <a:cs typeface="ＭＳ Ｐゴシック" charset="-128"/>
              </a:rPr>
              <a:t>., </a:t>
            </a:r>
            <a:r>
              <a:rPr lang="en-US" sz="2400" b="1">
                <a:ea typeface="ＭＳ Ｐゴシック" charset="-128"/>
                <a:cs typeface="ＭＳ Ｐゴシック" charset="-128"/>
              </a:rPr>
              <a:t>A30</a:t>
            </a:r>
            <a:r>
              <a:rPr lang="en-US" sz="2400">
                <a:ea typeface="ＭＳ Ｐゴシック" charset="-128"/>
                <a:cs typeface="ＭＳ Ｐゴシック" charset="-128"/>
              </a:rPr>
              <a:t>, 685 (1974) for more detail.</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5"/>
          <p:cNvSpPr>
            <a:spLocks noGrp="1"/>
          </p:cNvSpPr>
          <p:nvPr>
            <p:ph type="sldNum" sz="quarter" idx="12"/>
          </p:nvPr>
        </p:nvSpPr>
        <p:spPr>
          <a:noFill/>
        </p:spPr>
        <p:txBody>
          <a:bodyPr/>
          <a:lstStyle/>
          <a:p>
            <a:fld id="{02B3E3EE-17D3-7549-8F7B-7B41C855D5F1}" type="slidenum">
              <a:rPr lang="en-US" smtClean="0"/>
              <a:pPr/>
              <a:t>94</a:t>
            </a:fld>
            <a:endParaRPr lang="en-US"/>
          </a:p>
        </p:txBody>
      </p:sp>
      <p:sp>
        <p:nvSpPr>
          <p:cNvPr id="40964" name="Rectangle 2"/>
          <p:cNvSpPr>
            <a:spLocks noGrp="1" noChangeArrowheads="1"/>
          </p:cNvSpPr>
          <p:nvPr>
            <p:ph type="title"/>
          </p:nvPr>
        </p:nvSpPr>
        <p:spPr>
          <a:xfrm>
            <a:off x="685800" y="0"/>
            <a:ext cx="7772400" cy="1143000"/>
          </a:xfrm>
        </p:spPr>
        <p:txBody>
          <a:bodyPr/>
          <a:lstStyle/>
          <a:p>
            <a:r>
              <a:rPr lang="en-US"/>
              <a:t>Various Symmetry Combinations</a:t>
            </a:r>
          </a:p>
        </p:txBody>
      </p:sp>
      <p:sp>
        <p:nvSpPr>
          <p:cNvPr id="40965" name="Rectangle 3"/>
          <p:cNvSpPr>
            <a:spLocks noGrp="1" noChangeArrowheads="1"/>
          </p:cNvSpPr>
          <p:nvPr>
            <p:ph type="body" idx="1"/>
          </p:nvPr>
        </p:nvSpPr>
        <p:spPr>
          <a:xfrm>
            <a:off x="685800" y="990600"/>
            <a:ext cx="7924800" cy="2286000"/>
          </a:xfrm>
        </p:spPr>
        <p:txBody>
          <a:bodyPr/>
          <a:lstStyle/>
          <a:p>
            <a:r>
              <a:rPr lang="en-US" sz="2400" dirty="0">
                <a:latin typeface="Calibri" panose="020F0502020204030204" pitchFamily="34" charset="0"/>
                <a:cs typeface="Calibri" panose="020F0502020204030204" pitchFamily="34" charset="0"/>
              </a:rPr>
              <a:t>Fundamental zones in </a:t>
            </a:r>
            <a:r>
              <a:rPr lang="en-US" sz="2400" dirty="0" err="1">
                <a:latin typeface="Calibri" panose="020F0502020204030204" pitchFamily="34" charset="0"/>
                <a:cs typeface="Calibri" panose="020F0502020204030204" pitchFamily="34" charset="0"/>
              </a:rPr>
              <a:t>Rodrigues</a:t>
            </a:r>
            <a:r>
              <a:rPr lang="en-US" sz="2400" dirty="0">
                <a:latin typeface="Calibri" panose="020F0502020204030204" pitchFamily="34" charset="0"/>
                <a:cs typeface="Calibri" panose="020F0502020204030204" pitchFamily="34" charset="0"/>
              </a:rPr>
              <a:t> space: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(a) no sample symmetry with cubic crystal symmetry;</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b</a:t>
            </a:r>
            <a:r>
              <a:rPr lang="en-US" sz="2400" dirty="0">
                <a:latin typeface="Calibri" panose="020F0502020204030204" pitchFamily="34" charset="0"/>
                <a:cs typeface="Calibri" panose="020F0502020204030204" pitchFamily="34" charset="0"/>
              </a:rPr>
              <a:t>) orthorhombic sample symmetry (divide the space by 4 because of the 4 symmetry operators in 222), see next slide for details;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c</a:t>
            </a:r>
            <a:r>
              <a:rPr lang="en-US" sz="2400" dirty="0">
                <a:latin typeface="Calibri" panose="020F0502020204030204" pitchFamily="34" charset="0"/>
                <a:cs typeface="Calibri" panose="020F0502020204030204" pitchFamily="34" charset="0"/>
              </a:rPr>
              <a:t>) cubic-cubic symmetry for disorientations.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[after Neumann, 1991]</a:t>
            </a:r>
          </a:p>
        </p:txBody>
      </p:sp>
      <p:graphicFrame>
        <p:nvGraphicFramePr>
          <p:cNvPr id="40962" name="Object 2"/>
          <p:cNvGraphicFramePr>
            <a:graphicFrameLocks noChangeAspect="1"/>
          </p:cNvGraphicFramePr>
          <p:nvPr/>
        </p:nvGraphicFramePr>
        <p:xfrm>
          <a:off x="1066800" y="3751262"/>
          <a:ext cx="7615238" cy="2649538"/>
        </p:xfrm>
        <a:graphic>
          <a:graphicData uri="http://schemas.openxmlformats.org/presentationml/2006/ole">
            <mc:AlternateContent xmlns:mc="http://schemas.openxmlformats.org/markup-compatibility/2006">
              <mc:Choice xmlns:v="urn:schemas-microsoft-com:vml" Requires="v">
                <p:oleObj name="Document" r:id="rId2" imgW="0" imgH="0" progId="Word.Document.8">
                  <p:embed/>
                </p:oleObj>
              </mc:Choice>
              <mc:Fallback>
                <p:oleObj name="Document" r:id="rId2" imgW="0" imgH="0" progId="Word.Documen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751262"/>
                        <a:ext cx="7615238" cy="2649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of 2-fold </a:t>
            </a:r>
            <a:r>
              <a:rPr lang="en-US" dirty="0" err="1"/>
              <a:t>Diads</a:t>
            </a:r>
            <a:r>
              <a:rPr lang="en-US" dirty="0"/>
              <a:t> - schematic</a:t>
            </a:r>
          </a:p>
        </p:txBody>
      </p:sp>
      <p:sp>
        <p:nvSpPr>
          <p:cNvPr id="4" name="Slide Number Placeholder 3"/>
          <p:cNvSpPr>
            <a:spLocks noGrp="1"/>
          </p:cNvSpPr>
          <p:nvPr>
            <p:ph type="sldNum" sz="quarter" idx="12"/>
          </p:nvPr>
        </p:nvSpPr>
        <p:spPr/>
        <p:txBody>
          <a:bodyPr/>
          <a:lstStyle/>
          <a:p>
            <a:pPr>
              <a:defRPr/>
            </a:pPr>
            <a:fld id="{7F38E55D-414E-9D41-ABD6-D8AE16B00153}" type="slidenum">
              <a:rPr lang="en-US" smtClean="0"/>
              <a:pPr>
                <a:defRPr/>
              </a:pPr>
              <a:t>95</a:t>
            </a:fld>
            <a:endParaRPr lang="en-US"/>
          </a:p>
        </p:txBody>
      </p:sp>
      <p:grpSp>
        <p:nvGrpSpPr>
          <p:cNvPr id="21" name="Group 20"/>
          <p:cNvGrpSpPr/>
          <p:nvPr/>
        </p:nvGrpSpPr>
        <p:grpSpPr>
          <a:xfrm>
            <a:off x="2971800" y="4732867"/>
            <a:ext cx="1896533" cy="1667933"/>
            <a:chOff x="2133600" y="2523067"/>
            <a:chExt cx="1896533" cy="1667933"/>
          </a:xfrm>
        </p:grpSpPr>
        <p:sp>
          <p:nvSpPr>
            <p:cNvPr id="7" name="Cube 6"/>
            <p:cNvSpPr/>
            <p:nvPr/>
          </p:nvSpPr>
          <p:spPr bwMode="auto">
            <a:xfrm>
              <a:off x="2353733" y="3141134"/>
              <a:ext cx="1676400" cy="838200"/>
            </a:xfrm>
            <a:prstGeom prst="cube">
              <a:avLst/>
            </a:prstGeom>
            <a:solidFill>
              <a:schemeClr val="bg2">
                <a:lumMod val="40000"/>
                <a:lumOff val="60000"/>
              </a:schemeClr>
            </a:solidFill>
            <a:ln w="9525" cap="flat" cmpd="sng" algn="ctr">
              <a:solidFill>
                <a:schemeClr val="tx1">
                  <a:alpha val="21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8" name="Cube 7"/>
            <p:cNvSpPr/>
            <p:nvPr/>
          </p:nvSpPr>
          <p:spPr bwMode="auto">
            <a:xfrm>
              <a:off x="2345263" y="2523067"/>
              <a:ext cx="1676400" cy="838200"/>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5" name="Cube 4"/>
            <p:cNvSpPr/>
            <p:nvPr/>
          </p:nvSpPr>
          <p:spPr bwMode="auto">
            <a:xfrm>
              <a:off x="2142067" y="3352800"/>
              <a:ext cx="1676400" cy="838200"/>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6" name="Cube 5"/>
            <p:cNvSpPr/>
            <p:nvPr/>
          </p:nvSpPr>
          <p:spPr bwMode="auto">
            <a:xfrm>
              <a:off x="2133600" y="2734733"/>
              <a:ext cx="1676400" cy="838200"/>
            </a:xfrm>
            <a:prstGeom prst="cube">
              <a:avLst/>
            </a:prstGeom>
            <a:solidFill>
              <a:schemeClr val="bg2">
                <a:lumMod val="40000"/>
                <a:lumOff val="60000"/>
              </a:schemeClr>
            </a:solidFill>
            <a:ln w="9525" cap="flat" cmpd="sng" algn="ctr">
              <a:solidFill>
                <a:schemeClr val="tx1">
                  <a:alpha val="21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grpSp>
      <p:grpSp>
        <p:nvGrpSpPr>
          <p:cNvPr id="16" name="Group 15"/>
          <p:cNvGrpSpPr/>
          <p:nvPr/>
        </p:nvGrpSpPr>
        <p:grpSpPr>
          <a:xfrm>
            <a:off x="914400" y="4343400"/>
            <a:ext cx="1600200" cy="1449388"/>
            <a:chOff x="1676400" y="2895600"/>
            <a:chExt cx="1600200" cy="1449388"/>
          </a:xfrm>
        </p:grpSpPr>
        <p:cxnSp>
          <p:nvCxnSpPr>
            <p:cNvPr id="10" name="Straight Arrow Connector 9"/>
            <p:cNvCxnSpPr/>
            <p:nvPr/>
          </p:nvCxnSpPr>
          <p:spPr bwMode="auto">
            <a:xfrm>
              <a:off x="1676400" y="4343400"/>
              <a:ext cx="16002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 name="Straight Arrow Connector 10"/>
            <p:cNvCxnSpPr/>
            <p:nvPr/>
          </p:nvCxnSpPr>
          <p:spPr bwMode="auto">
            <a:xfrm rot="5400000" flipH="1" flipV="1">
              <a:off x="953294" y="3618706"/>
              <a:ext cx="1447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flipV="1">
              <a:off x="1676400" y="3505200"/>
              <a:ext cx="1143000" cy="838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
        <p:nvSpPr>
          <p:cNvPr id="17" name="TextBox 16"/>
          <p:cNvSpPr txBox="1"/>
          <p:nvPr/>
        </p:nvSpPr>
        <p:spPr>
          <a:xfrm>
            <a:off x="2171537" y="5350934"/>
            <a:ext cx="343063" cy="338554"/>
          </a:xfrm>
          <a:prstGeom prst="rect">
            <a:avLst/>
          </a:prstGeom>
          <a:noFill/>
        </p:spPr>
        <p:txBody>
          <a:bodyPr wrap="none" rtlCol="0">
            <a:spAutoFit/>
          </a:bodyPr>
          <a:lstStyle/>
          <a:p>
            <a:r>
              <a:rPr lang="en-US" i="1" dirty="0" err="1">
                <a:latin typeface="+mj-lt"/>
              </a:rPr>
              <a:t>x</a:t>
            </a:r>
            <a:endParaRPr lang="en-US" i="1" dirty="0">
              <a:latin typeface="+mj-lt"/>
            </a:endParaRPr>
          </a:p>
        </p:txBody>
      </p:sp>
      <p:sp>
        <p:nvSpPr>
          <p:cNvPr id="18" name="TextBox 17"/>
          <p:cNvSpPr txBox="1"/>
          <p:nvPr/>
        </p:nvSpPr>
        <p:spPr>
          <a:xfrm>
            <a:off x="1703651" y="4648200"/>
            <a:ext cx="353749" cy="338554"/>
          </a:xfrm>
          <a:prstGeom prst="rect">
            <a:avLst/>
          </a:prstGeom>
          <a:noFill/>
        </p:spPr>
        <p:txBody>
          <a:bodyPr wrap="none" rtlCol="0">
            <a:spAutoFit/>
          </a:bodyPr>
          <a:lstStyle/>
          <a:p>
            <a:r>
              <a:rPr lang="en-US" i="1" dirty="0" err="1">
                <a:latin typeface="+mj-lt"/>
              </a:rPr>
              <a:t>y</a:t>
            </a:r>
            <a:endParaRPr lang="en-US" i="1" dirty="0">
              <a:latin typeface="+mj-lt"/>
            </a:endParaRPr>
          </a:p>
        </p:txBody>
      </p:sp>
      <p:sp>
        <p:nvSpPr>
          <p:cNvPr id="19" name="TextBox 18"/>
          <p:cNvSpPr txBox="1"/>
          <p:nvPr/>
        </p:nvSpPr>
        <p:spPr>
          <a:xfrm>
            <a:off x="533400" y="4114800"/>
            <a:ext cx="331842" cy="338554"/>
          </a:xfrm>
          <a:prstGeom prst="rect">
            <a:avLst/>
          </a:prstGeom>
          <a:noFill/>
        </p:spPr>
        <p:txBody>
          <a:bodyPr wrap="none" rtlCol="0">
            <a:spAutoFit/>
          </a:bodyPr>
          <a:lstStyle/>
          <a:p>
            <a:r>
              <a:rPr lang="en-US" i="1" dirty="0" err="1">
                <a:latin typeface="+mj-lt"/>
              </a:rPr>
              <a:t>z</a:t>
            </a:r>
            <a:endParaRPr lang="en-US" i="1" dirty="0">
              <a:latin typeface="+mj-lt"/>
            </a:endParaRPr>
          </a:p>
        </p:txBody>
      </p:sp>
      <p:grpSp>
        <p:nvGrpSpPr>
          <p:cNvPr id="40" name="Group 39"/>
          <p:cNvGrpSpPr/>
          <p:nvPr/>
        </p:nvGrpSpPr>
        <p:grpSpPr>
          <a:xfrm>
            <a:off x="457200" y="1905000"/>
            <a:ext cx="1667933" cy="1896533"/>
            <a:chOff x="457200" y="1905000"/>
            <a:chExt cx="1667933" cy="1896533"/>
          </a:xfrm>
        </p:grpSpPr>
        <p:sp>
          <p:nvSpPr>
            <p:cNvPr id="23" name="Cube 22"/>
            <p:cNvSpPr/>
            <p:nvPr/>
          </p:nvSpPr>
          <p:spPr bwMode="auto">
            <a:xfrm rot="16200000" flipV="1">
              <a:off x="249766" y="2324100"/>
              <a:ext cx="1676400" cy="838200"/>
            </a:xfrm>
            <a:prstGeom prst="cube">
              <a:avLst/>
            </a:prstGeom>
            <a:solidFill>
              <a:schemeClr val="bg2">
                <a:lumMod val="40000"/>
                <a:lumOff val="60000"/>
              </a:schemeClr>
            </a:solidFill>
            <a:ln w="9525" cap="flat" cmpd="sng" algn="ctr">
              <a:solidFill>
                <a:schemeClr val="tx1">
                  <a:alpha val="21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24" name="Cube 23"/>
            <p:cNvSpPr/>
            <p:nvPr/>
          </p:nvSpPr>
          <p:spPr bwMode="auto">
            <a:xfrm rot="16200000" flipV="1">
              <a:off x="867833" y="2332570"/>
              <a:ext cx="1676400" cy="838200"/>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25" name="Cube 24"/>
            <p:cNvSpPr/>
            <p:nvPr/>
          </p:nvSpPr>
          <p:spPr bwMode="auto">
            <a:xfrm rot="16200000" flipV="1">
              <a:off x="38100" y="2535766"/>
              <a:ext cx="1676400" cy="838200"/>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26" name="Cube 25"/>
            <p:cNvSpPr/>
            <p:nvPr/>
          </p:nvSpPr>
          <p:spPr bwMode="auto">
            <a:xfrm rot="16200000" flipV="1">
              <a:off x="656167" y="2544233"/>
              <a:ext cx="1676400" cy="838200"/>
            </a:xfrm>
            <a:prstGeom prst="cube">
              <a:avLst/>
            </a:prstGeom>
            <a:solidFill>
              <a:schemeClr val="bg2">
                <a:lumMod val="40000"/>
                <a:lumOff val="60000"/>
              </a:schemeClr>
            </a:solidFill>
            <a:ln w="9525" cap="flat" cmpd="sng" algn="ctr">
              <a:solidFill>
                <a:schemeClr val="tx1">
                  <a:alpha val="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grpSp>
      <p:grpSp>
        <p:nvGrpSpPr>
          <p:cNvPr id="36" name="Group 35"/>
          <p:cNvGrpSpPr/>
          <p:nvPr/>
        </p:nvGrpSpPr>
        <p:grpSpPr>
          <a:xfrm>
            <a:off x="2913366" y="1828800"/>
            <a:ext cx="1430034" cy="2573866"/>
            <a:chOff x="5644701" y="1785237"/>
            <a:chExt cx="1430034" cy="2573866"/>
          </a:xfrm>
        </p:grpSpPr>
        <p:sp>
          <p:nvSpPr>
            <p:cNvPr id="32" name="Cube 31"/>
            <p:cNvSpPr/>
            <p:nvPr/>
          </p:nvSpPr>
          <p:spPr bwMode="auto">
            <a:xfrm rot="2630245" flipV="1">
              <a:off x="5653074" y="2250526"/>
              <a:ext cx="964364" cy="1676400"/>
            </a:xfrm>
            <a:prstGeom prst="cube">
              <a:avLst>
                <a:gd name="adj" fmla="val 3386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33" name="Cube 32"/>
            <p:cNvSpPr/>
            <p:nvPr/>
          </p:nvSpPr>
          <p:spPr bwMode="auto">
            <a:xfrm rot="2630245" flipV="1">
              <a:off x="6110371" y="2682703"/>
              <a:ext cx="964364" cy="1676400"/>
            </a:xfrm>
            <a:prstGeom prst="cube">
              <a:avLst>
                <a:gd name="adj" fmla="val 33866"/>
              </a:avLst>
            </a:prstGeom>
            <a:solidFill>
              <a:srgbClr val="CCCC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34" name="Cube 33"/>
            <p:cNvSpPr/>
            <p:nvPr/>
          </p:nvSpPr>
          <p:spPr bwMode="auto">
            <a:xfrm rot="2630245" flipV="1">
              <a:off x="5644701" y="1785237"/>
              <a:ext cx="964364" cy="1676400"/>
            </a:xfrm>
            <a:prstGeom prst="cube">
              <a:avLst>
                <a:gd name="adj" fmla="val 33866"/>
              </a:avLst>
            </a:prstGeom>
            <a:solidFill>
              <a:srgbClr val="CCCC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35" name="Cube 34"/>
            <p:cNvSpPr/>
            <p:nvPr/>
          </p:nvSpPr>
          <p:spPr bwMode="auto">
            <a:xfrm rot="2630245" flipV="1">
              <a:off x="6099398" y="2225503"/>
              <a:ext cx="964364" cy="1676400"/>
            </a:xfrm>
            <a:prstGeom prst="cube">
              <a:avLst>
                <a:gd name="adj" fmla="val 3386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grpSp>
      <p:sp>
        <p:nvSpPr>
          <p:cNvPr id="37" name="TextBox 36"/>
          <p:cNvSpPr txBox="1"/>
          <p:nvPr/>
        </p:nvSpPr>
        <p:spPr>
          <a:xfrm>
            <a:off x="762000" y="1295400"/>
            <a:ext cx="799217" cy="338554"/>
          </a:xfrm>
          <a:prstGeom prst="rect">
            <a:avLst/>
          </a:prstGeom>
          <a:noFill/>
        </p:spPr>
        <p:txBody>
          <a:bodyPr wrap="none" rtlCol="0">
            <a:spAutoFit/>
          </a:bodyPr>
          <a:lstStyle/>
          <a:p>
            <a:r>
              <a:rPr lang="en-US" i="1" dirty="0">
                <a:latin typeface="+mj-lt"/>
              </a:rPr>
              <a:t>Z-</a:t>
            </a:r>
            <a:r>
              <a:rPr lang="en-US" i="1" dirty="0" err="1">
                <a:latin typeface="+mj-lt"/>
              </a:rPr>
              <a:t>diad</a:t>
            </a:r>
            <a:endParaRPr lang="en-US" i="1" dirty="0">
              <a:latin typeface="+mj-lt"/>
            </a:endParaRPr>
          </a:p>
        </p:txBody>
      </p:sp>
      <p:sp>
        <p:nvSpPr>
          <p:cNvPr id="38" name="TextBox 37"/>
          <p:cNvSpPr txBox="1"/>
          <p:nvPr/>
        </p:nvSpPr>
        <p:spPr>
          <a:xfrm>
            <a:off x="4343400" y="1981200"/>
            <a:ext cx="799217" cy="338554"/>
          </a:xfrm>
          <a:prstGeom prst="rect">
            <a:avLst/>
          </a:prstGeom>
          <a:noFill/>
        </p:spPr>
        <p:txBody>
          <a:bodyPr wrap="none" rtlCol="0">
            <a:spAutoFit/>
          </a:bodyPr>
          <a:lstStyle/>
          <a:p>
            <a:r>
              <a:rPr lang="en-US" i="1" dirty="0">
                <a:latin typeface="+mj-lt"/>
              </a:rPr>
              <a:t>Y-</a:t>
            </a:r>
            <a:r>
              <a:rPr lang="en-US" i="1" dirty="0" err="1">
                <a:latin typeface="+mj-lt"/>
              </a:rPr>
              <a:t>diad</a:t>
            </a:r>
            <a:endParaRPr lang="en-US" i="1" dirty="0">
              <a:latin typeface="+mj-lt"/>
            </a:endParaRPr>
          </a:p>
        </p:txBody>
      </p:sp>
      <p:sp>
        <p:nvSpPr>
          <p:cNvPr id="39" name="TextBox 38"/>
          <p:cNvSpPr txBox="1"/>
          <p:nvPr/>
        </p:nvSpPr>
        <p:spPr>
          <a:xfrm>
            <a:off x="4191000" y="4267200"/>
            <a:ext cx="810438" cy="338554"/>
          </a:xfrm>
          <a:prstGeom prst="rect">
            <a:avLst/>
          </a:prstGeom>
          <a:noFill/>
        </p:spPr>
        <p:txBody>
          <a:bodyPr wrap="none" rtlCol="0">
            <a:spAutoFit/>
          </a:bodyPr>
          <a:lstStyle/>
          <a:p>
            <a:r>
              <a:rPr lang="en-US" i="1" dirty="0">
                <a:latin typeface="+mj-lt"/>
              </a:rPr>
              <a:t>X-</a:t>
            </a:r>
            <a:r>
              <a:rPr lang="en-US" i="1" dirty="0" err="1">
                <a:latin typeface="+mj-lt"/>
              </a:rPr>
              <a:t>diad</a:t>
            </a:r>
            <a:endParaRPr lang="en-US" i="1" dirty="0">
              <a:latin typeface="+mj-lt"/>
            </a:endParaRPr>
          </a:p>
        </p:txBody>
      </p:sp>
      <p:grpSp>
        <p:nvGrpSpPr>
          <p:cNvPr id="51" name="Group 50"/>
          <p:cNvGrpSpPr/>
          <p:nvPr/>
        </p:nvGrpSpPr>
        <p:grpSpPr>
          <a:xfrm>
            <a:off x="6705600" y="2819400"/>
            <a:ext cx="1667930" cy="1667933"/>
            <a:chOff x="7027334" y="4030133"/>
            <a:chExt cx="1667930" cy="1667933"/>
          </a:xfrm>
        </p:grpSpPr>
        <p:sp>
          <p:nvSpPr>
            <p:cNvPr id="43" name="Cube 42"/>
            <p:cNvSpPr/>
            <p:nvPr/>
          </p:nvSpPr>
          <p:spPr bwMode="auto">
            <a:xfrm>
              <a:off x="7222069" y="4656667"/>
              <a:ext cx="838200" cy="838200"/>
            </a:xfrm>
            <a:prstGeom prst="cube">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44" name="Cube 43"/>
            <p:cNvSpPr/>
            <p:nvPr/>
          </p:nvSpPr>
          <p:spPr bwMode="auto">
            <a:xfrm>
              <a:off x="7857064" y="4656667"/>
              <a:ext cx="838200" cy="838200"/>
            </a:xfrm>
            <a:prstGeom prst="cube">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41" name="Cube 40"/>
            <p:cNvSpPr/>
            <p:nvPr/>
          </p:nvSpPr>
          <p:spPr bwMode="auto">
            <a:xfrm>
              <a:off x="7027334" y="4859866"/>
              <a:ext cx="838200" cy="838200"/>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42" name="Cube 41"/>
            <p:cNvSpPr/>
            <p:nvPr/>
          </p:nvSpPr>
          <p:spPr bwMode="auto">
            <a:xfrm>
              <a:off x="7653865" y="4859866"/>
              <a:ext cx="838200" cy="838200"/>
            </a:xfrm>
            <a:prstGeom prst="cube">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47" name="Cube 46"/>
            <p:cNvSpPr/>
            <p:nvPr/>
          </p:nvSpPr>
          <p:spPr bwMode="auto">
            <a:xfrm>
              <a:off x="7230536" y="4030133"/>
              <a:ext cx="838200" cy="838200"/>
            </a:xfrm>
            <a:prstGeom prst="cube">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48" name="Cube 47"/>
            <p:cNvSpPr/>
            <p:nvPr/>
          </p:nvSpPr>
          <p:spPr bwMode="auto">
            <a:xfrm>
              <a:off x="7027334" y="4241799"/>
              <a:ext cx="838200" cy="838200"/>
            </a:xfrm>
            <a:prstGeom prst="cube">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49" name="Cube 48"/>
            <p:cNvSpPr/>
            <p:nvPr/>
          </p:nvSpPr>
          <p:spPr bwMode="auto">
            <a:xfrm>
              <a:off x="7857058" y="4030136"/>
              <a:ext cx="838200" cy="838200"/>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50" name="Cube 49"/>
            <p:cNvSpPr/>
            <p:nvPr/>
          </p:nvSpPr>
          <p:spPr bwMode="auto">
            <a:xfrm>
              <a:off x="7653865" y="4241799"/>
              <a:ext cx="838200" cy="838200"/>
            </a:xfrm>
            <a:prstGeom prst="cube">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grpSp>
      <p:sp>
        <p:nvSpPr>
          <p:cNvPr id="52" name="TextBox 51"/>
          <p:cNvSpPr txBox="1"/>
          <p:nvPr/>
        </p:nvSpPr>
        <p:spPr>
          <a:xfrm>
            <a:off x="6400800" y="4648200"/>
            <a:ext cx="2057400" cy="2062103"/>
          </a:xfrm>
          <a:prstGeom prst="rect">
            <a:avLst/>
          </a:prstGeom>
          <a:noFill/>
        </p:spPr>
        <p:txBody>
          <a:bodyPr wrap="square" rtlCol="0">
            <a:spAutoFit/>
          </a:bodyPr>
          <a:lstStyle/>
          <a:p>
            <a:pPr algn="ctr"/>
            <a:r>
              <a:rPr lang="en-US" i="1" dirty="0">
                <a:latin typeface="+mj-lt"/>
              </a:rPr>
              <a:t>Y-</a:t>
            </a:r>
            <a:r>
              <a:rPr lang="en-US" i="1" dirty="0" err="1">
                <a:latin typeface="+mj-lt"/>
              </a:rPr>
              <a:t>diad</a:t>
            </a:r>
            <a:r>
              <a:rPr lang="en-US" i="1" dirty="0">
                <a:latin typeface="+mj-lt"/>
              </a:rPr>
              <a:t> + </a:t>
            </a:r>
            <a:r>
              <a:rPr lang="en-US" altLang="ja-JP" i="1" dirty="0">
                <a:latin typeface="+mj-lt"/>
              </a:rPr>
              <a:t>X-</a:t>
            </a:r>
            <a:r>
              <a:rPr lang="en-US" altLang="ja-JP" i="1" dirty="0" err="1">
                <a:latin typeface="+mj-lt"/>
              </a:rPr>
              <a:t>diad</a:t>
            </a:r>
            <a:endParaRPr lang="en-US" altLang="ja-JP" i="1" dirty="0">
              <a:latin typeface="+mj-lt"/>
            </a:endParaRPr>
          </a:p>
          <a:p>
            <a:pPr algn="ctr"/>
            <a:r>
              <a:rPr lang="en-US" i="1" dirty="0">
                <a:latin typeface="+mj-lt"/>
              </a:rPr>
              <a:t>or</a:t>
            </a:r>
          </a:p>
          <a:p>
            <a:pPr algn="ctr"/>
            <a:r>
              <a:rPr lang="en-US" altLang="ja-JP" i="1" dirty="0">
                <a:latin typeface="+mj-lt"/>
              </a:rPr>
              <a:t>Z-</a:t>
            </a:r>
            <a:r>
              <a:rPr lang="en-US" altLang="ja-JP" i="1" dirty="0" err="1">
                <a:latin typeface="+mj-lt"/>
              </a:rPr>
              <a:t>diad</a:t>
            </a:r>
            <a:r>
              <a:rPr lang="en-US" altLang="ja-JP" i="1" dirty="0">
                <a:latin typeface="+mj-lt"/>
              </a:rPr>
              <a:t> + X-</a:t>
            </a:r>
            <a:r>
              <a:rPr lang="en-US" altLang="ja-JP" i="1" dirty="0" err="1">
                <a:latin typeface="+mj-lt"/>
              </a:rPr>
              <a:t>diad</a:t>
            </a:r>
            <a:endParaRPr lang="en-US" altLang="ja-JP" i="1" dirty="0">
              <a:latin typeface="+mj-lt"/>
            </a:endParaRPr>
          </a:p>
          <a:p>
            <a:pPr algn="ctr"/>
            <a:r>
              <a:rPr lang="en-US" altLang="ja-JP" i="1" dirty="0">
                <a:latin typeface="+mj-lt"/>
              </a:rPr>
              <a:t>or</a:t>
            </a:r>
          </a:p>
          <a:p>
            <a:pPr algn="ctr"/>
            <a:r>
              <a:rPr lang="en-US" altLang="ja-JP" i="1" dirty="0">
                <a:latin typeface="+mj-lt"/>
              </a:rPr>
              <a:t>Y-</a:t>
            </a:r>
            <a:r>
              <a:rPr lang="en-US" altLang="ja-JP" i="1" dirty="0" err="1">
                <a:latin typeface="+mj-lt"/>
              </a:rPr>
              <a:t>diad</a:t>
            </a:r>
            <a:r>
              <a:rPr lang="en-US" altLang="ja-JP" i="1" dirty="0">
                <a:latin typeface="+mj-lt"/>
              </a:rPr>
              <a:t> + Z-</a:t>
            </a:r>
            <a:r>
              <a:rPr lang="en-US" altLang="ja-JP" i="1" dirty="0" err="1">
                <a:latin typeface="+mj-lt"/>
              </a:rPr>
              <a:t>diad</a:t>
            </a:r>
            <a:endParaRPr lang="en-US" altLang="ja-JP" i="1" dirty="0">
              <a:latin typeface="+mj-lt"/>
            </a:endParaRPr>
          </a:p>
          <a:p>
            <a:pPr algn="ctr"/>
            <a:r>
              <a:rPr lang="en-US" altLang="ja-JP" dirty="0">
                <a:latin typeface="+mn-lt"/>
              </a:rPr>
              <a:t>ANY combination of two </a:t>
            </a:r>
            <a:r>
              <a:rPr lang="en-US" altLang="ja-JP" dirty="0" err="1">
                <a:latin typeface="+mn-lt"/>
              </a:rPr>
              <a:t>diads</a:t>
            </a:r>
            <a:r>
              <a:rPr lang="en-US" altLang="ja-JP" dirty="0">
                <a:latin typeface="+mn-lt"/>
              </a:rPr>
              <a:t> leads to the same result.</a:t>
            </a:r>
          </a:p>
        </p:txBody>
      </p:sp>
      <p:sp>
        <p:nvSpPr>
          <p:cNvPr id="53" name="TextBox 52"/>
          <p:cNvSpPr txBox="1"/>
          <p:nvPr/>
        </p:nvSpPr>
        <p:spPr>
          <a:xfrm>
            <a:off x="5715000" y="1295400"/>
            <a:ext cx="2895600" cy="1323439"/>
          </a:xfrm>
          <a:prstGeom prst="rect">
            <a:avLst/>
          </a:prstGeom>
          <a:noFill/>
        </p:spPr>
        <p:txBody>
          <a:bodyPr wrap="square" rtlCol="0">
            <a:spAutoFit/>
          </a:bodyPr>
          <a:lstStyle/>
          <a:p>
            <a:r>
              <a:rPr lang="en-US" dirty="0"/>
              <a:t>Green indicates region not excluded by the symmetry operator; when combining two operators, only the union of the green regions is kept.</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Fundamental Zones for Orientations</a:t>
            </a:r>
          </a:p>
        </p:txBody>
      </p:sp>
      <p:sp>
        <p:nvSpPr>
          <p:cNvPr id="4" name="Slide Number Placeholder 3"/>
          <p:cNvSpPr>
            <a:spLocks noGrp="1"/>
          </p:cNvSpPr>
          <p:nvPr>
            <p:ph type="sldNum" sz="quarter" idx="12"/>
          </p:nvPr>
        </p:nvSpPr>
        <p:spPr/>
        <p:txBody>
          <a:bodyPr/>
          <a:lstStyle/>
          <a:p>
            <a:pPr>
              <a:defRPr/>
            </a:pPr>
            <a:fld id="{7F38E55D-414E-9D41-ABD6-D8AE16B00153}" type="slidenum">
              <a:rPr lang="en-US" smtClean="0"/>
              <a:pPr>
                <a:defRPr/>
              </a:pPr>
              <a:t>96</a:t>
            </a:fld>
            <a:endParaRPr lang="en-US"/>
          </a:p>
        </p:txBody>
      </p:sp>
      <p:pic>
        <p:nvPicPr>
          <p:cNvPr id="5" name="Picture 4" descr="Fig_1.5-p16-Sutton-Balluffi-FZs.png"/>
          <p:cNvPicPr>
            <a:picLocks noChangeAspect="1"/>
          </p:cNvPicPr>
          <p:nvPr/>
        </p:nvPicPr>
        <p:blipFill>
          <a:blip r:embed="rId2"/>
          <a:stretch>
            <a:fillRect/>
          </a:stretch>
        </p:blipFill>
        <p:spPr>
          <a:xfrm>
            <a:off x="1219200" y="1371600"/>
            <a:ext cx="6629400" cy="4410517"/>
          </a:xfrm>
          <a:prstGeom prst="rect">
            <a:avLst/>
          </a:prstGeom>
        </p:spPr>
      </p:pic>
      <p:sp>
        <p:nvSpPr>
          <p:cNvPr id="6" name="TextBox 5"/>
          <p:cNvSpPr txBox="1"/>
          <p:nvPr/>
        </p:nvSpPr>
        <p:spPr>
          <a:xfrm>
            <a:off x="3200400" y="5943600"/>
            <a:ext cx="1807579" cy="338554"/>
          </a:xfrm>
          <a:prstGeom prst="rect">
            <a:avLst/>
          </a:prstGeom>
          <a:noFill/>
        </p:spPr>
        <p:txBody>
          <a:bodyPr wrap="none" rtlCol="0">
            <a:spAutoFit/>
          </a:bodyPr>
          <a:lstStyle/>
          <a:p>
            <a:r>
              <a:rPr lang="en-US" dirty="0">
                <a:solidFill>
                  <a:srgbClr val="7030A0"/>
                </a:solidFill>
                <a:latin typeface="+mj-lt"/>
              </a:rPr>
              <a:t>[Sutton &amp; </a:t>
            </a:r>
            <a:r>
              <a:rPr lang="en-US" dirty="0" err="1">
                <a:solidFill>
                  <a:srgbClr val="7030A0"/>
                </a:solidFill>
                <a:latin typeface="+mj-lt"/>
              </a:rPr>
              <a:t>Balluffi</a:t>
            </a:r>
            <a:r>
              <a:rPr lang="en-US" dirty="0">
                <a:solidFill>
                  <a:srgbClr val="7030A0"/>
                </a:solidFill>
                <a:latin typeface="+mj-lt"/>
              </a:rPr>
              <a:t>]</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22ACD67-1731-C0A4-3E04-8E82A04FA962}"/>
              </a:ext>
            </a:extLst>
          </p:cNvPr>
          <p:cNvPicPr>
            <a:picLocks noChangeAspect="1"/>
          </p:cNvPicPr>
          <p:nvPr/>
        </p:nvPicPr>
        <p:blipFill>
          <a:blip r:embed="rId2"/>
          <a:stretch>
            <a:fillRect/>
          </a:stretch>
        </p:blipFill>
        <p:spPr>
          <a:xfrm>
            <a:off x="3879850" y="228600"/>
            <a:ext cx="2520950" cy="1432818"/>
          </a:xfrm>
          <a:prstGeom prst="rect">
            <a:avLst/>
          </a:prstGeom>
        </p:spPr>
      </p:pic>
      <p:sp>
        <p:nvSpPr>
          <p:cNvPr id="2" name="Title 1"/>
          <p:cNvSpPr>
            <a:spLocks noGrp="1"/>
          </p:cNvSpPr>
          <p:nvPr>
            <p:ph type="title"/>
          </p:nvPr>
        </p:nvSpPr>
        <p:spPr>
          <a:xfrm>
            <a:off x="0" y="152400"/>
            <a:ext cx="4191000" cy="1600200"/>
          </a:xfrm>
        </p:spPr>
        <p:txBody>
          <a:bodyPr/>
          <a:lstStyle/>
          <a:p>
            <a:r>
              <a:rPr lang="en-US" dirty="0"/>
              <a:t>Maximum rotation angles</a:t>
            </a:r>
          </a:p>
        </p:txBody>
      </p:sp>
      <p:sp>
        <p:nvSpPr>
          <p:cNvPr id="3" name="Content Placeholder 2"/>
          <p:cNvSpPr>
            <a:spLocks noGrp="1"/>
          </p:cNvSpPr>
          <p:nvPr>
            <p:ph idx="1"/>
          </p:nvPr>
        </p:nvSpPr>
        <p:spPr>
          <a:xfrm>
            <a:off x="271104" y="2133600"/>
            <a:ext cx="6205896" cy="4648200"/>
          </a:xfrm>
        </p:spPr>
        <p:txBody>
          <a:bodyPr/>
          <a:lstStyle/>
          <a:p>
            <a:r>
              <a:rPr lang="en-US" sz="2400" dirty="0">
                <a:latin typeface="Cambria Math" panose="02040503050406030204" pitchFamily="18" charset="0"/>
                <a:ea typeface="Cambria Math" panose="02040503050406030204" pitchFamily="18" charset="0"/>
              </a:rPr>
              <a:t>6-fold axis on c (hexagonal): maximum angle = 93°50’ (e.g., Krakow </a:t>
            </a:r>
            <a:r>
              <a:rPr lang="en-US" sz="2400" i="1" dirty="0">
                <a:latin typeface="Cambria Math" panose="02040503050406030204" pitchFamily="18" charset="0"/>
                <a:ea typeface="Cambria Math" panose="02040503050406030204" pitchFamily="18" charset="0"/>
              </a:rPr>
              <a:t>et al</a:t>
            </a:r>
            <a:r>
              <a:rPr lang="en-US" sz="2400" dirty="0">
                <a:latin typeface="Cambria Math" panose="02040503050406030204" pitchFamily="18" charset="0"/>
                <a:ea typeface="Cambria Math" panose="02040503050406030204" pitchFamily="18" charset="0"/>
              </a:rPr>
              <a:t>. 2017; </a:t>
            </a:r>
            <a:r>
              <a:rPr lang="en-US" sz="2400" dirty="0" err="1">
                <a:latin typeface="Cambria Math" panose="02040503050406030204" pitchFamily="18" charset="0"/>
                <a:ea typeface="Cambria Math" panose="02040503050406030204" pitchFamily="18" charset="0"/>
              </a:rPr>
              <a:t>Skrytnyy</a:t>
            </a:r>
            <a:r>
              <a:rPr lang="en-US" sz="2400" dirty="0">
                <a:latin typeface="Cambria Math" panose="02040503050406030204" pitchFamily="18" charset="0"/>
                <a:ea typeface="Cambria Math" panose="02040503050406030204" pitchFamily="18" charset="0"/>
              </a:rPr>
              <a:t> &amp; </a:t>
            </a:r>
            <a:r>
              <a:rPr lang="en-US" sz="2400" dirty="0" err="1">
                <a:latin typeface="Cambria Math" panose="02040503050406030204" pitchFamily="18" charset="0"/>
                <a:ea typeface="Cambria Math" panose="02040503050406030204" pitchFamily="18" charset="0"/>
              </a:rPr>
              <a:t>Yaltzev</a:t>
            </a:r>
            <a:r>
              <a:rPr lang="en-US" sz="2400" dirty="0">
                <a:latin typeface="Cambria Math" panose="02040503050406030204" pitchFamily="18" charset="0"/>
                <a:ea typeface="Cambria Math" panose="02040503050406030204" pitchFamily="18" charset="0"/>
              </a:rPr>
              <a:t> 2016).</a:t>
            </a:r>
          </a:p>
          <a:p>
            <a:r>
              <a:rPr lang="en-US" sz="2400" dirty="0">
                <a:latin typeface="Cambria Math" panose="02040503050406030204" pitchFamily="18" charset="0"/>
                <a:ea typeface="Cambria Math" panose="02040503050406030204" pitchFamily="18" charset="0"/>
              </a:rPr>
              <a:t>3-fold axis on c (trigonal systems):</a:t>
            </a:r>
            <a:br>
              <a:rPr lang="en-US" sz="2400" dirty="0">
                <a:latin typeface="Cambria Math" panose="02040503050406030204" pitchFamily="18" charset="0"/>
                <a:ea typeface="Cambria Math" panose="02040503050406030204" pitchFamily="18" charset="0"/>
              </a:rPr>
            </a:br>
            <a:r>
              <a:rPr lang="en-US" sz="2400" dirty="0">
                <a:latin typeface="Cambria Math" panose="02040503050406030204" pitchFamily="18" charset="0"/>
                <a:ea typeface="Cambria Math" panose="02040503050406030204" pitchFamily="18" charset="0"/>
              </a:rPr>
              <a:t>The coordinates of the point of interest (projection onto R3=0 shown as a red dot) are: {1,tan(30°),tan(30°)}={1,1/√3,1/√3}.  Distance from the origin =√[1+1/3+1/3].  Corresponding maximum rotation angle</a:t>
            </a:r>
            <a:br>
              <a:rPr lang="en-US" sz="2400" dirty="0">
                <a:latin typeface="Cambria Math" panose="02040503050406030204" pitchFamily="18" charset="0"/>
                <a:ea typeface="Cambria Math" panose="02040503050406030204" pitchFamily="18" charset="0"/>
              </a:rPr>
            </a:br>
            <a:r>
              <a:rPr lang="en-US" sz="2400" dirty="0">
                <a:latin typeface="Cambria Math" panose="02040503050406030204" pitchFamily="18" charset="0"/>
                <a:ea typeface="Cambria Math" panose="02040503050406030204" pitchFamily="18" charset="0"/>
              </a:rPr>
              <a:t>= 2*arctangent(√1.6667) </a:t>
            </a:r>
            <a:br>
              <a:rPr lang="en-US" sz="2400" dirty="0">
                <a:latin typeface="Cambria Math" panose="02040503050406030204" pitchFamily="18" charset="0"/>
                <a:ea typeface="Cambria Math" panose="02040503050406030204" pitchFamily="18" charset="0"/>
              </a:rPr>
            </a:br>
            <a:r>
              <a:rPr lang="en-US" sz="2400" dirty="0">
                <a:latin typeface="Cambria Math" panose="02040503050406030204" pitchFamily="18" charset="0"/>
                <a:ea typeface="Cambria Math" panose="02040503050406030204" pitchFamily="18" charset="0"/>
              </a:rPr>
              <a:t>= 2*52.239°=104.475°</a:t>
            </a:r>
          </a:p>
        </p:txBody>
      </p:sp>
      <p:sp>
        <p:nvSpPr>
          <p:cNvPr id="4" name="Slide Number Placeholder 3"/>
          <p:cNvSpPr>
            <a:spLocks noGrp="1"/>
          </p:cNvSpPr>
          <p:nvPr>
            <p:ph type="sldNum" sz="quarter" idx="12"/>
          </p:nvPr>
        </p:nvSpPr>
        <p:spPr/>
        <p:txBody>
          <a:bodyPr/>
          <a:lstStyle/>
          <a:p>
            <a:pPr>
              <a:defRPr/>
            </a:pPr>
            <a:fld id="{7F38E55D-414E-9D41-ABD6-D8AE16B00153}" type="slidenum">
              <a:rPr lang="en-US" smtClean="0"/>
              <a:pPr>
                <a:defRPr/>
              </a:pPr>
              <a:t>97</a:t>
            </a:fld>
            <a:endParaRPr lang="en-US"/>
          </a:p>
        </p:txBody>
      </p:sp>
      <p:pic>
        <p:nvPicPr>
          <p:cNvPr id="5" name="Picture 4" descr="Fig_1.5-p16-Sutton-Balluffi-FZs.png"/>
          <p:cNvPicPr>
            <a:picLocks noChangeAspect="1"/>
          </p:cNvPicPr>
          <p:nvPr/>
        </p:nvPicPr>
        <p:blipFill rotWithShape="1">
          <a:blip r:embed="rId3"/>
          <a:srcRect l="31545" r="38187" b="64294"/>
          <a:stretch/>
        </p:blipFill>
        <p:spPr>
          <a:xfrm>
            <a:off x="6172200" y="2463800"/>
            <a:ext cx="2880443" cy="2260600"/>
          </a:xfrm>
          <a:prstGeom prst="rect">
            <a:avLst/>
          </a:prstGeom>
        </p:spPr>
      </p:pic>
      <p:grpSp>
        <p:nvGrpSpPr>
          <p:cNvPr id="8" name="Group 7"/>
          <p:cNvGrpSpPr/>
          <p:nvPr/>
        </p:nvGrpSpPr>
        <p:grpSpPr>
          <a:xfrm>
            <a:off x="6629400" y="4817534"/>
            <a:ext cx="2222244" cy="1659466"/>
            <a:chOff x="6629400" y="3429000"/>
            <a:chExt cx="2222244" cy="1659466"/>
          </a:xfrm>
        </p:grpSpPr>
        <p:pic>
          <p:nvPicPr>
            <p:cNvPr id="6" name="Picture 5"/>
            <p:cNvPicPr>
              <a:picLocks noChangeAspect="1"/>
            </p:cNvPicPr>
            <p:nvPr/>
          </p:nvPicPr>
          <p:blipFill rotWithShape="1">
            <a:blip r:embed="rId4"/>
            <a:srcRect t="67407" r="63094" b="11297"/>
            <a:stretch/>
          </p:blipFill>
          <p:spPr>
            <a:xfrm>
              <a:off x="6629400" y="3429000"/>
              <a:ext cx="2222244" cy="1659466"/>
            </a:xfrm>
            <a:prstGeom prst="rect">
              <a:avLst/>
            </a:prstGeom>
          </p:spPr>
        </p:pic>
        <p:sp>
          <p:nvSpPr>
            <p:cNvPr id="7" name="Oval 6"/>
            <p:cNvSpPr/>
            <p:nvPr/>
          </p:nvSpPr>
          <p:spPr bwMode="auto">
            <a:xfrm>
              <a:off x="8636001" y="3920065"/>
              <a:ext cx="152400" cy="152400"/>
            </a:xfrm>
            <a:prstGeom prst="ellipse">
              <a:avLst/>
            </a:prstGeom>
            <a:solidFill>
              <a:srgbClr val="FF0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grpSp>
      <p:pic>
        <p:nvPicPr>
          <p:cNvPr id="9" name="Picture 8">
            <a:extLst>
              <a:ext uri="{FF2B5EF4-FFF2-40B4-BE49-F238E27FC236}">
                <a16:creationId xmlns:a16="http://schemas.microsoft.com/office/drawing/2014/main" id="{C62E4593-5905-89DA-7201-A8D34A7A389D}"/>
              </a:ext>
            </a:extLst>
          </p:cNvPr>
          <p:cNvPicPr>
            <a:picLocks noChangeAspect="1"/>
          </p:cNvPicPr>
          <p:nvPr/>
        </p:nvPicPr>
        <p:blipFill>
          <a:blip r:embed="rId5"/>
          <a:stretch>
            <a:fillRect/>
          </a:stretch>
        </p:blipFill>
        <p:spPr>
          <a:xfrm>
            <a:off x="6199546" y="208858"/>
            <a:ext cx="2825750" cy="2070100"/>
          </a:xfrm>
          <a:prstGeom prst="rect">
            <a:avLst/>
          </a:prstGeom>
        </p:spPr>
      </p:pic>
      <p:sp>
        <p:nvSpPr>
          <p:cNvPr id="11" name="TextBox 10">
            <a:extLst>
              <a:ext uri="{FF2B5EF4-FFF2-40B4-BE49-F238E27FC236}">
                <a16:creationId xmlns:a16="http://schemas.microsoft.com/office/drawing/2014/main" id="{7A823FCA-F6A7-BB9A-B6DB-8ABDAB2998D6}"/>
              </a:ext>
            </a:extLst>
          </p:cNvPr>
          <p:cNvSpPr txBox="1"/>
          <p:nvPr/>
        </p:nvSpPr>
        <p:spPr>
          <a:xfrm>
            <a:off x="7982875" y="4495800"/>
            <a:ext cx="856325" cy="338554"/>
          </a:xfrm>
          <a:prstGeom prst="rect">
            <a:avLst/>
          </a:prstGeom>
          <a:noFill/>
        </p:spPr>
        <p:txBody>
          <a:bodyPr wrap="none" rtlCol="0">
            <a:spAutoFit/>
          </a:bodyPr>
          <a:lstStyle/>
          <a:p>
            <a:r>
              <a:rPr lang="en-US" dirty="0">
                <a:solidFill>
                  <a:schemeClr val="accent1">
                    <a:lumMod val="50000"/>
                  </a:schemeClr>
                </a:solidFill>
              </a:rPr>
              <a:t>trigonal</a:t>
            </a:r>
          </a:p>
        </p:txBody>
      </p:sp>
      <p:sp>
        <p:nvSpPr>
          <p:cNvPr id="12" name="TextBox 11">
            <a:extLst>
              <a:ext uri="{FF2B5EF4-FFF2-40B4-BE49-F238E27FC236}">
                <a16:creationId xmlns:a16="http://schemas.microsoft.com/office/drawing/2014/main" id="{9890CCA1-698A-61BF-51A2-A97AE2433109}"/>
              </a:ext>
            </a:extLst>
          </p:cNvPr>
          <p:cNvSpPr txBox="1"/>
          <p:nvPr/>
        </p:nvSpPr>
        <p:spPr>
          <a:xfrm>
            <a:off x="5043365" y="1642646"/>
            <a:ext cx="1128835" cy="338554"/>
          </a:xfrm>
          <a:prstGeom prst="rect">
            <a:avLst/>
          </a:prstGeom>
          <a:noFill/>
        </p:spPr>
        <p:txBody>
          <a:bodyPr wrap="none" rtlCol="0">
            <a:spAutoFit/>
          </a:bodyPr>
          <a:lstStyle/>
          <a:p>
            <a:r>
              <a:rPr lang="en-US" dirty="0">
                <a:solidFill>
                  <a:schemeClr val="accent1">
                    <a:lumMod val="50000"/>
                  </a:schemeClr>
                </a:solidFill>
              </a:rPr>
              <a:t>hexagonal</a:t>
            </a:r>
          </a:p>
        </p:txBody>
      </p:sp>
    </p:spTree>
    <p:extLst>
      <p:ext uri="{BB962C8B-B14F-4D97-AF65-F5344CB8AC3E}">
        <p14:creationId xmlns:p14="http://schemas.microsoft.com/office/powerpoint/2010/main" val="190469106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304800" y="304800"/>
            <a:ext cx="3810000" cy="2438400"/>
          </a:xfrm>
        </p:spPr>
        <p:txBody>
          <a:bodyPr/>
          <a:lstStyle/>
          <a:p>
            <a:pPr algn="l"/>
            <a:r>
              <a:rPr lang="en-US" sz="4000"/>
              <a:t>Rolling Texture </a:t>
            </a:r>
            <a:r>
              <a:rPr lang="en-US" sz="4000" dirty="0"/>
              <a:t>Components for </a:t>
            </a:r>
            <a:r>
              <a:rPr lang="en-US" sz="4000" dirty="0" err="1"/>
              <a:t>fcc</a:t>
            </a:r>
            <a:r>
              <a:rPr lang="en-US" sz="4000" dirty="0"/>
              <a:t> in RF Space</a:t>
            </a:r>
          </a:p>
        </p:txBody>
      </p:sp>
      <p:pic>
        <p:nvPicPr>
          <p:cNvPr id="41987" name="Content Placeholder 4" descr="RF_MAP_odf.jpg"/>
          <p:cNvPicPr>
            <a:picLocks noGrp="1" noChangeAspect="1"/>
          </p:cNvPicPr>
          <p:nvPr>
            <p:ph idx="1"/>
          </p:nvPr>
        </p:nvPicPr>
        <p:blipFill>
          <a:blip r:embed="rId2"/>
          <a:srcRect l="-327" t="16667" r="16449"/>
          <a:stretch>
            <a:fillRect/>
          </a:stretch>
        </p:blipFill>
        <p:spPr>
          <a:xfrm>
            <a:off x="3886200" y="0"/>
            <a:ext cx="5257800" cy="6759575"/>
          </a:xfrm>
        </p:spPr>
      </p:pic>
      <p:sp>
        <p:nvSpPr>
          <p:cNvPr id="41988" name="Slide Number Placeholder 3"/>
          <p:cNvSpPr>
            <a:spLocks noGrp="1"/>
          </p:cNvSpPr>
          <p:nvPr>
            <p:ph type="sldNum" sz="quarter" idx="12"/>
          </p:nvPr>
        </p:nvSpPr>
        <p:spPr>
          <a:noFill/>
        </p:spPr>
        <p:txBody>
          <a:bodyPr/>
          <a:lstStyle/>
          <a:p>
            <a:fld id="{D0F0E88C-6603-C341-9934-BD0177FCD1C0}" type="slidenum">
              <a:rPr lang="en-US" smtClean="0"/>
              <a:pPr/>
              <a:t>98</a:t>
            </a:fld>
            <a:endParaRPr lang="en-US"/>
          </a:p>
        </p:txBody>
      </p:sp>
      <p:sp>
        <p:nvSpPr>
          <p:cNvPr id="41989" name="Rectangle 3"/>
          <p:cNvSpPr txBox="1">
            <a:spLocks noChangeArrowheads="1"/>
          </p:cNvSpPr>
          <p:nvPr/>
        </p:nvSpPr>
        <p:spPr bwMode="auto">
          <a:xfrm>
            <a:off x="228600" y="2895600"/>
            <a:ext cx="3505200" cy="38862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2000"/>
              <a:t>Note how many of the standard components are located, either in the R</a:t>
            </a:r>
            <a:r>
              <a:rPr lang="en-US" sz="2000" baseline="-25000"/>
              <a:t>3</a:t>
            </a:r>
            <a:r>
              <a:rPr lang="en-US" sz="2000"/>
              <a:t>=0 plane, or at the top/bottom of the space.</a:t>
            </a:r>
          </a:p>
          <a:p>
            <a:pPr marL="342900" indent="-342900">
              <a:spcBef>
                <a:spcPct val="20000"/>
              </a:spcBef>
              <a:buFontTx/>
              <a:buChar char="•"/>
            </a:pPr>
            <a:r>
              <a:rPr lang="en-US" sz="2000"/>
              <a:t>Note that the Cube appears only once, Goss appears twice, and Copper and Brass appear 4 times.</a:t>
            </a:r>
          </a:p>
        </p:txBody>
      </p:sp>
      <p:sp>
        <p:nvSpPr>
          <p:cNvPr id="41990" name="TextBox 6"/>
          <p:cNvSpPr txBox="1">
            <a:spLocks noChangeArrowheads="1"/>
          </p:cNvSpPr>
          <p:nvPr/>
        </p:nvSpPr>
        <p:spPr bwMode="auto">
          <a:xfrm>
            <a:off x="5867400" y="1143000"/>
            <a:ext cx="544513" cy="276225"/>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Goss</a:t>
            </a:r>
          </a:p>
        </p:txBody>
      </p:sp>
      <p:sp>
        <p:nvSpPr>
          <p:cNvPr id="41991" name="TextBox 8"/>
          <p:cNvSpPr txBox="1">
            <a:spLocks noChangeArrowheads="1"/>
          </p:cNvSpPr>
          <p:nvPr/>
        </p:nvSpPr>
        <p:spPr bwMode="auto">
          <a:xfrm>
            <a:off x="7497763" y="1773238"/>
            <a:ext cx="688975" cy="276225"/>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Copper</a:t>
            </a:r>
          </a:p>
        </p:txBody>
      </p:sp>
      <p:sp>
        <p:nvSpPr>
          <p:cNvPr id="41992" name="TextBox 10"/>
          <p:cNvSpPr txBox="1">
            <a:spLocks noChangeArrowheads="1"/>
          </p:cNvSpPr>
          <p:nvPr/>
        </p:nvSpPr>
        <p:spPr bwMode="auto">
          <a:xfrm>
            <a:off x="8305800" y="2735263"/>
            <a:ext cx="582613" cy="277812"/>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Brass</a:t>
            </a:r>
          </a:p>
        </p:txBody>
      </p:sp>
      <p:sp>
        <p:nvSpPr>
          <p:cNvPr id="41993" name="TextBox 11"/>
          <p:cNvSpPr txBox="1">
            <a:spLocks noChangeArrowheads="1"/>
          </p:cNvSpPr>
          <p:nvPr/>
        </p:nvSpPr>
        <p:spPr bwMode="auto">
          <a:xfrm>
            <a:off x="4237038" y="5664200"/>
            <a:ext cx="582612" cy="276225"/>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Brass</a:t>
            </a:r>
          </a:p>
        </p:txBody>
      </p:sp>
      <p:sp>
        <p:nvSpPr>
          <p:cNvPr id="41994" name="TextBox 12"/>
          <p:cNvSpPr txBox="1">
            <a:spLocks noChangeArrowheads="1"/>
          </p:cNvSpPr>
          <p:nvPr/>
        </p:nvSpPr>
        <p:spPr bwMode="auto">
          <a:xfrm>
            <a:off x="5029200" y="6019800"/>
            <a:ext cx="688975" cy="276225"/>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Copper</a:t>
            </a:r>
          </a:p>
        </p:txBody>
      </p:sp>
      <p:sp>
        <p:nvSpPr>
          <p:cNvPr id="41995" name="TextBox 13"/>
          <p:cNvSpPr txBox="1">
            <a:spLocks noChangeArrowheads="1"/>
          </p:cNvSpPr>
          <p:nvPr/>
        </p:nvSpPr>
        <p:spPr bwMode="auto">
          <a:xfrm>
            <a:off x="3657600" y="762000"/>
            <a:ext cx="544513" cy="276225"/>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Goss</a:t>
            </a:r>
          </a:p>
        </p:txBody>
      </p:sp>
      <p:sp>
        <p:nvSpPr>
          <p:cNvPr id="41996" name="TextBox 14"/>
          <p:cNvSpPr txBox="1">
            <a:spLocks noChangeArrowheads="1"/>
          </p:cNvSpPr>
          <p:nvPr/>
        </p:nvSpPr>
        <p:spPr bwMode="auto">
          <a:xfrm>
            <a:off x="7026275" y="2921000"/>
            <a:ext cx="688975" cy="276225"/>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Copper</a:t>
            </a:r>
          </a:p>
        </p:txBody>
      </p:sp>
      <p:sp>
        <p:nvSpPr>
          <p:cNvPr id="41997" name="TextBox 15"/>
          <p:cNvSpPr txBox="1">
            <a:spLocks noChangeArrowheads="1"/>
          </p:cNvSpPr>
          <p:nvPr/>
        </p:nvSpPr>
        <p:spPr bwMode="auto">
          <a:xfrm>
            <a:off x="6345238" y="2362200"/>
            <a:ext cx="582612" cy="276225"/>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Brass</a:t>
            </a:r>
          </a:p>
        </p:txBody>
      </p:sp>
      <p:sp>
        <p:nvSpPr>
          <p:cNvPr id="41998" name="TextBox 16"/>
          <p:cNvSpPr txBox="1">
            <a:spLocks noChangeArrowheads="1"/>
          </p:cNvSpPr>
          <p:nvPr/>
        </p:nvSpPr>
        <p:spPr bwMode="auto">
          <a:xfrm>
            <a:off x="5684838" y="5486400"/>
            <a:ext cx="582612" cy="276225"/>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Brass</a:t>
            </a:r>
          </a:p>
        </p:txBody>
      </p:sp>
      <p:sp>
        <p:nvSpPr>
          <p:cNvPr id="41999" name="TextBox 17"/>
          <p:cNvSpPr txBox="1">
            <a:spLocks noChangeArrowheads="1"/>
          </p:cNvSpPr>
          <p:nvPr/>
        </p:nvSpPr>
        <p:spPr bwMode="auto">
          <a:xfrm>
            <a:off x="4492625" y="5210175"/>
            <a:ext cx="688975" cy="276225"/>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Copper</a:t>
            </a:r>
          </a:p>
        </p:txBody>
      </p:sp>
      <p:sp>
        <p:nvSpPr>
          <p:cNvPr id="42000" name="TextBox 18"/>
          <p:cNvSpPr txBox="1">
            <a:spLocks noChangeArrowheads="1"/>
          </p:cNvSpPr>
          <p:nvPr/>
        </p:nvSpPr>
        <p:spPr bwMode="auto">
          <a:xfrm>
            <a:off x="4745038" y="828675"/>
            <a:ext cx="552450" cy="276225"/>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Cube</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p:spPr>
        <p:txBody>
          <a:bodyPr/>
          <a:lstStyle/>
          <a:p>
            <a:fld id="{2AE131BD-A4F5-844F-ABA2-3F4D7C236504}" type="slidenum">
              <a:rPr lang="en-US" smtClean="0"/>
              <a:pPr/>
              <a:t>99</a:t>
            </a:fld>
            <a:endParaRPr lang="en-US"/>
          </a:p>
        </p:txBody>
      </p:sp>
      <p:sp>
        <p:nvSpPr>
          <p:cNvPr id="52227" name="Rectangle 2"/>
          <p:cNvSpPr>
            <a:spLocks noGrp="1" noChangeArrowheads="1"/>
          </p:cNvSpPr>
          <p:nvPr>
            <p:ph type="title"/>
          </p:nvPr>
        </p:nvSpPr>
        <p:spPr/>
        <p:txBody>
          <a:bodyPr/>
          <a:lstStyle/>
          <a:p>
            <a:r>
              <a:rPr lang="en-US" dirty="0"/>
              <a:t>Another view of RF Space</a:t>
            </a:r>
          </a:p>
        </p:txBody>
      </p:sp>
      <p:sp>
        <p:nvSpPr>
          <p:cNvPr id="52228" name="Rectangle 3"/>
          <p:cNvSpPr>
            <a:spLocks noGrp="1" noChangeArrowheads="1"/>
          </p:cNvSpPr>
          <p:nvPr>
            <p:ph type="body" idx="1"/>
          </p:nvPr>
        </p:nvSpPr>
        <p:spPr>
          <a:xfrm>
            <a:off x="381000" y="1600200"/>
            <a:ext cx="3276600" cy="4724400"/>
          </a:xfrm>
        </p:spPr>
        <p:txBody>
          <a:bodyPr/>
          <a:lstStyle/>
          <a:p>
            <a:r>
              <a:rPr lang="en-US" sz="2000" dirty="0">
                <a:latin typeface="Calibri" panose="020F0502020204030204" pitchFamily="34" charset="0"/>
                <a:cs typeface="Calibri" panose="020F0502020204030204" pitchFamily="34" charset="0"/>
              </a:rPr>
              <a:t>This gives another view of the Rodrigues space for disorientations in cubic materials, with low-sigma value CSL locations noted.</a:t>
            </a:r>
          </a:p>
          <a:p>
            <a:r>
              <a:rPr lang="en-US" sz="2000" dirty="0">
                <a:latin typeface="Calibri" panose="020F0502020204030204" pitchFamily="34" charset="0"/>
                <a:cs typeface="Calibri" panose="020F0502020204030204" pitchFamily="34" charset="0"/>
              </a:rPr>
              <a:t>In this case, the &lt;100&gt; misorientations are located along the </a:t>
            </a:r>
            <a:r>
              <a:rPr lang="en-US" sz="2000" i="1" dirty="0">
                <a:latin typeface="Times New Roman" charset="0"/>
              </a:rPr>
              <a:t>r</a:t>
            </a:r>
            <a:r>
              <a:rPr lang="en-US" sz="2000" i="1" baseline="30000" dirty="0">
                <a:latin typeface="Times New Roman" charset="0"/>
              </a:rPr>
              <a:t>2</a:t>
            </a:r>
            <a:r>
              <a:rPr lang="en-US" sz="2000" dirty="0"/>
              <a:t> </a:t>
            </a:r>
            <a:r>
              <a:rPr lang="en-US" sz="2000" dirty="0">
                <a:latin typeface="Calibri" panose="020F0502020204030204" pitchFamily="34" charset="0"/>
                <a:cs typeface="Calibri" panose="020F0502020204030204" pitchFamily="34" charset="0"/>
              </a:rPr>
              <a:t>line.</a:t>
            </a:r>
          </a:p>
          <a:p>
            <a:r>
              <a:rPr lang="en-US" sz="2000" dirty="0">
                <a:latin typeface="Calibri" panose="020F0502020204030204" pitchFamily="34" charset="0"/>
                <a:cs typeface="Calibri" panose="020F0502020204030204" pitchFamily="34" charset="0"/>
              </a:rPr>
              <a:t>This also includes the locations of the most common Orientation Relationships found in phase transformations.</a:t>
            </a:r>
          </a:p>
        </p:txBody>
      </p:sp>
      <p:pic>
        <p:nvPicPr>
          <p:cNvPr id="52229" name="Picture 4" descr="Rodrigues_space_Morawiec"/>
          <p:cNvPicPr>
            <a:picLocks noChangeAspect="1" noChangeArrowheads="1"/>
          </p:cNvPicPr>
          <p:nvPr/>
        </p:nvPicPr>
        <p:blipFill>
          <a:blip r:embed="rId2"/>
          <a:srcRect/>
          <a:stretch>
            <a:fillRect/>
          </a:stretch>
        </p:blipFill>
        <p:spPr bwMode="auto">
          <a:xfrm>
            <a:off x="3810000" y="1449388"/>
            <a:ext cx="5081588" cy="4570412"/>
          </a:xfrm>
          <a:prstGeom prst="rect">
            <a:avLst/>
          </a:prstGeom>
          <a:noFill/>
          <a:ln w="9525">
            <a:noFill/>
            <a:miter lim="800000"/>
            <a:headEnd/>
            <a:tailEnd/>
          </a:ln>
        </p:spPr>
      </p:pic>
      <p:sp>
        <p:nvSpPr>
          <p:cNvPr id="6" name="TextBox 5"/>
          <p:cNvSpPr txBox="1"/>
          <p:nvPr/>
        </p:nvSpPr>
        <p:spPr>
          <a:xfrm>
            <a:off x="5376576" y="6096000"/>
            <a:ext cx="1176624" cy="338554"/>
          </a:xfrm>
          <a:prstGeom prst="rect">
            <a:avLst/>
          </a:prstGeom>
          <a:noFill/>
        </p:spPr>
        <p:txBody>
          <a:bodyPr wrap="none" rtlCol="0">
            <a:spAutoFit/>
          </a:bodyPr>
          <a:lstStyle/>
          <a:p>
            <a:r>
              <a:rPr lang="en-US" dirty="0">
                <a:solidFill>
                  <a:srgbClr val="7030A0"/>
                </a:solidFill>
                <a:latin typeface="Times New Roman" panose="02020603050405020304" pitchFamily="18" charset="0"/>
                <a:cs typeface="Times New Roman" panose="02020603050405020304" pitchFamily="18" charset="0"/>
              </a:rPr>
              <a:t>[</a:t>
            </a:r>
            <a:r>
              <a:rPr lang="en-US" dirty="0" err="1">
                <a:solidFill>
                  <a:srgbClr val="7030A0"/>
                </a:solidFill>
                <a:latin typeface="Times New Roman" panose="02020603050405020304" pitchFamily="18" charset="0"/>
                <a:cs typeface="Times New Roman" panose="02020603050405020304" pitchFamily="18" charset="0"/>
              </a:rPr>
              <a:t>Morawiec</a:t>
            </a:r>
            <a:r>
              <a:rPr lang="en-US" dirty="0">
                <a:solidFill>
                  <a:srgbClr val="7030A0"/>
                </a:solidFill>
                <a:latin typeface="Times New Roman" panose="02020603050405020304" pitchFamily="18" charset="0"/>
                <a:cs typeface="Times New Roman" panose="02020603050405020304" pitchFamily="18" charset="0"/>
              </a:rPr>
              <a:t>]</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4890</TotalTime>
  <Words>13377</Words>
  <Application>Microsoft Macintosh PowerPoint</Application>
  <PresentationFormat>On-screen Show (4:3)</PresentationFormat>
  <Paragraphs>1096</Paragraphs>
  <Slides>116</Slides>
  <Notes>41</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3</vt:i4>
      </vt:variant>
      <vt:variant>
        <vt:lpstr>Slide Titles</vt:lpstr>
      </vt:variant>
      <vt:variant>
        <vt:i4>116</vt:i4>
      </vt:variant>
    </vt:vector>
  </HeadingPairs>
  <TitlesOfParts>
    <vt:vector size="133" baseType="lpstr">
      <vt:lpstr>ＭＳ Ｐゴシック</vt:lpstr>
      <vt:lpstr>Aptos</vt:lpstr>
      <vt:lpstr>Arial</vt:lpstr>
      <vt:lpstr>Calibri</vt:lpstr>
      <vt:lpstr>Cambria Math</vt:lpstr>
      <vt:lpstr>Courier</vt:lpstr>
      <vt:lpstr>Courier New</vt:lpstr>
      <vt:lpstr>Helvetica</vt:lpstr>
      <vt:lpstr>Palatino</vt:lpstr>
      <vt:lpstr>Symbol</vt:lpstr>
      <vt:lpstr>Times</vt:lpstr>
      <vt:lpstr>Times New Roman</vt:lpstr>
      <vt:lpstr>Wingdings</vt:lpstr>
      <vt:lpstr>Blank Presentation</vt:lpstr>
      <vt:lpstr>Equation</vt:lpstr>
      <vt:lpstr>Document</vt:lpstr>
      <vt:lpstr>Image</vt:lpstr>
      <vt:lpstr>Grain Boundaries,  Misorientation Distributions, Rodrigues space, Symmetry</vt:lpstr>
      <vt:lpstr>Objectives</vt:lpstr>
      <vt:lpstr>Reading</vt:lpstr>
      <vt:lpstr>Grain Boundaries</vt:lpstr>
      <vt:lpstr>Axis Transformations  at a Grain Boundary</vt:lpstr>
      <vt:lpstr>Misorientation</vt:lpstr>
      <vt:lpstr>Why are grain boundaries interesting, important?</vt:lpstr>
      <vt:lpstr>Degrees of (Geometric) Freedom</vt:lpstr>
      <vt:lpstr>PowerPoint Presentation</vt:lpstr>
      <vt:lpstr>Boundary Type</vt:lpstr>
      <vt:lpstr>Tilt versus Twist Boundary Types</vt:lpstr>
      <vt:lpstr>How to construct a grain boundary</vt:lpstr>
      <vt:lpstr>Differences in Orientation</vt:lpstr>
      <vt:lpstr>Alternate Diagram</vt:lpstr>
      <vt:lpstr>Switching Symmetry</vt:lpstr>
      <vt:lpstr>Switching Symmetry: Details</vt:lpstr>
      <vt:lpstr>Representations of Misorientation</vt:lpstr>
      <vt:lpstr>Grain Boundaries vs. Texture</vt:lpstr>
      <vt:lpstr>Disorientation</vt:lpstr>
      <vt:lpstr>Grain Boundary Representation</vt:lpstr>
      <vt:lpstr>How to Choose the  Misorientation Angle: matrix</vt:lpstr>
      <vt:lpstr>How to Choose the  Misorientation Angle: quaternions</vt:lpstr>
      <vt:lpstr>Crystal vs Sample Frame</vt:lpstr>
      <vt:lpstr>Worked Example</vt:lpstr>
      <vt:lpstr>Worked Example</vt:lpstr>
      <vt:lpstr>Detail Output</vt:lpstr>
      <vt:lpstr>Basics</vt:lpstr>
      <vt:lpstr>Objective</vt:lpstr>
      <vt:lpstr>Matrices</vt:lpstr>
      <vt:lpstr>Worked example: active rotations</vt:lpstr>
      <vt:lpstr>Active rotations example</vt:lpstr>
      <vt:lpstr>Active rotations</vt:lpstr>
      <vt:lpstr>Active rotations example</vt:lpstr>
      <vt:lpstr>Texture+Symmetry</vt:lpstr>
      <vt:lpstr>Groups:  Sample+Crystal Symmetry</vt:lpstr>
      <vt:lpstr>Misorientations</vt:lpstr>
      <vt:lpstr>Notation</vt:lpstr>
      <vt:lpstr>Misorientation+Symmetry</vt:lpstr>
      <vt:lpstr>Switching Symmetry, v2</vt:lpstr>
      <vt:lpstr>Symmetry: how many equivalent representations of misorientation?</vt:lpstr>
      <vt:lpstr>Passive &lt;-&gt; Active</vt:lpstr>
      <vt:lpstr>Disorientation Choice?</vt:lpstr>
      <vt:lpstr>Disorientation Choice, contd.</vt:lpstr>
      <vt:lpstr>Apply the Disorientation to One of the Orientations</vt:lpstr>
      <vt:lpstr>Pseudo-code for Disorientation</vt:lpstr>
      <vt:lpstr>Misorientation Distributions </vt:lpstr>
      <vt:lpstr>MD for Annealed Copper</vt:lpstr>
      <vt:lpstr>Misorientation Distributions</vt:lpstr>
      <vt:lpstr>Area Fractions</vt:lpstr>
      <vt:lpstr>Normalization of MDF</vt:lpstr>
      <vt:lpstr>Estimation of MDF from ODF</vt:lpstr>
      <vt:lpstr>Differences in Orientation</vt:lpstr>
      <vt:lpstr>Example: Twin Boundary in fcc</vt:lpstr>
      <vt:lpstr>Coherent vs. Incoherent Twin</vt:lpstr>
      <vt:lpstr>Grain Boundary Representation</vt:lpstr>
      <vt:lpstr>Misorientation +Symmetry</vt:lpstr>
      <vt:lpstr>Symmetry: how many equivalent representations of misorientation?</vt:lpstr>
      <vt:lpstr>Rodrigues vector, contd.</vt:lpstr>
      <vt:lpstr>Examples of symmetry operators in various parameterizations</vt:lpstr>
      <vt:lpstr>Cubic Crystal Symmetry Operators</vt:lpstr>
      <vt:lpstr>Symmetry in Rodrigues space</vt:lpstr>
      <vt:lpstr>Example: 90° &lt;100&gt;</vt:lpstr>
      <vt:lpstr>Action of 90° about [100]</vt:lpstr>
      <vt:lpstr>Symmetry planes in RF space</vt:lpstr>
      <vt:lpstr>Fundamental Zone, FZ</vt:lpstr>
      <vt:lpstr>Size, Shape of the Fundamental Zone</vt:lpstr>
      <vt:lpstr>Size, Shape of the Fundamental Zone</vt:lpstr>
      <vt:lpstr>Delimiting planes</vt:lpstr>
      <vt:lpstr>Symmetry planes in RF space</vt:lpstr>
      <vt:lpstr>Truncated pyramid for cubic-cubic misorientations</vt:lpstr>
      <vt:lpstr>Range of Values of RF vector components for grain boundaries in cubic materials</vt:lpstr>
      <vt:lpstr>Shape of RF Space for cubic-cubic</vt:lpstr>
      <vt:lpstr>Range of  RF vector components</vt:lpstr>
      <vt:lpstr>Alternate Notation: (R1 R2 R3)</vt:lpstr>
      <vt:lpstr>Sections through RF-space</vt:lpstr>
      <vt:lpstr>RF-space</vt:lpstr>
      <vt:lpstr>Density of points in RF space</vt:lpstr>
      <vt:lpstr>Mackenzie Distribution for cubic-cubic</vt:lpstr>
      <vt:lpstr>Experimental Example</vt:lpstr>
      <vt:lpstr>Experimental Distributions by Angle</vt:lpstr>
      <vt:lpstr>Ideal Fiber Textures &gt; MDF</vt:lpstr>
      <vt:lpstr>Choices for MDF Plots</vt:lpstr>
      <vt:lpstr>MDF for Annealed Copper</vt:lpstr>
      <vt:lpstr>Summary</vt:lpstr>
      <vt:lpstr>Summary</vt:lpstr>
      <vt:lpstr>Summary, contd.</vt:lpstr>
      <vt:lpstr>Questions</vt:lpstr>
      <vt:lpstr>Questions: 2</vt:lpstr>
      <vt:lpstr>References</vt:lpstr>
      <vt:lpstr>Supplemental Slides</vt:lpstr>
      <vt:lpstr>Conversions for Axis</vt:lpstr>
      <vt:lpstr>Maximum rotation: cubics</vt:lpstr>
      <vt:lpstr>How to Choose the  Misorientation Angle: quaternions</vt:lpstr>
      <vt:lpstr>Various Symmetry Combinations</vt:lpstr>
      <vt:lpstr>Effect of 2-fold Diads - schematic</vt:lpstr>
      <vt:lpstr>Fundamental Zones for Orientations</vt:lpstr>
      <vt:lpstr>Maximum rotation angles</vt:lpstr>
      <vt:lpstr>Rolling Texture Components for fcc in RF Space</vt:lpstr>
      <vt:lpstr>Another view of RF Space</vt:lpstr>
      <vt:lpstr>PowerPoint Presentation</vt:lpstr>
      <vt:lpstr>Rodrigues vector normalization</vt:lpstr>
      <vt:lpstr>Density in the SST</vt:lpstr>
      <vt:lpstr>ID of symmetry operator(s)</vt:lpstr>
      <vt:lpstr>Successive misorientations</vt:lpstr>
      <vt:lpstr>Successive Twins</vt:lpstr>
      <vt:lpstr>Successive twins: simple example</vt:lpstr>
      <vt:lpstr>Successive twins: simple example</vt:lpstr>
      <vt:lpstr>Successive twins: Zr, CT-TT2</vt:lpstr>
      <vt:lpstr>Successive twins: Zr, CT-TT2</vt:lpstr>
      <vt:lpstr>Successive twins: Zr, CT-TT2</vt:lpstr>
      <vt:lpstr>Successive twins: Zr, TT2-CT</vt:lpstr>
      <vt:lpstr>Order of twins, PFs, ∆g</vt:lpstr>
      <vt:lpstr>Order of twins, PFs, ∆g, contd.</vt:lpstr>
      <vt:lpstr>Order of twins, PFs, ∆g, contd.</vt:lpstr>
      <vt:lpstr>Calculation with rexgbs</vt:lpstr>
      <vt:lpstr>rexgbs output</vt:lpstr>
    </vt:vector>
  </TitlesOfParts>
  <Company>mse/cmu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Grain Boundaries</dc:title>
  <dc:creator>a. d. rollett</dc:creator>
  <cp:lastModifiedBy>Anthony D Rollett</cp:lastModifiedBy>
  <cp:revision>190</cp:revision>
  <cp:lastPrinted>2011-10-30T23:04:39Z</cp:lastPrinted>
  <dcterms:created xsi:type="dcterms:W3CDTF">2011-11-02T23:16:43Z</dcterms:created>
  <dcterms:modified xsi:type="dcterms:W3CDTF">2024-06-20T18:20:40Z</dcterms:modified>
</cp:coreProperties>
</file>