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346" r:id="rId4"/>
    <p:sldId id="363" r:id="rId5"/>
    <p:sldId id="364" r:id="rId6"/>
    <p:sldId id="370" r:id="rId7"/>
    <p:sldId id="365" r:id="rId8"/>
    <p:sldId id="371" r:id="rId9"/>
    <p:sldId id="372" r:id="rId10"/>
    <p:sldId id="366" r:id="rId11"/>
    <p:sldId id="367" r:id="rId12"/>
    <p:sldId id="368" r:id="rId13"/>
    <p:sldId id="306" r:id="rId14"/>
    <p:sldId id="345" r:id="rId15"/>
    <p:sldId id="369" r:id="rId16"/>
    <p:sldId id="294" r:id="rId17"/>
    <p:sldId id="295" r:id="rId18"/>
    <p:sldId id="298" r:id="rId19"/>
    <p:sldId id="296" r:id="rId20"/>
    <p:sldId id="297" r:id="rId21"/>
    <p:sldId id="305" r:id="rId22"/>
    <p:sldId id="300" r:id="rId23"/>
    <p:sldId id="301" r:id="rId24"/>
    <p:sldId id="299" r:id="rId25"/>
    <p:sldId id="304" r:id="rId26"/>
    <p:sldId id="350" r:id="rId27"/>
    <p:sldId id="317" r:id="rId28"/>
    <p:sldId id="355" r:id="rId29"/>
    <p:sldId id="356" r:id="rId30"/>
    <p:sldId id="357" r:id="rId31"/>
    <p:sldId id="292" r:id="rId32"/>
    <p:sldId id="270" r:id="rId33"/>
    <p:sldId id="309" r:id="rId34"/>
    <p:sldId id="310" r:id="rId35"/>
    <p:sldId id="311" r:id="rId36"/>
    <p:sldId id="359" r:id="rId37"/>
    <p:sldId id="360" r:id="rId38"/>
    <p:sldId id="361" r:id="rId39"/>
    <p:sldId id="362" r:id="rId40"/>
    <p:sldId id="318" r:id="rId41"/>
    <p:sldId id="351" r:id="rId42"/>
    <p:sldId id="352" r:id="rId43"/>
    <p:sldId id="353" r:id="rId44"/>
    <p:sldId id="358" r:id="rId45"/>
    <p:sldId id="354"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ABC"/>
    <a:srgbClr val="E5FFFD"/>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27" autoAdjust="0"/>
    <p:restoredTop sz="50000" autoAdjust="0"/>
  </p:normalViewPr>
  <p:slideViewPr>
    <p:cSldViewPr>
      <p:cViewPr varScale="1">
        <p:scale>
          <a:sx n="146" d="100"/>
          <a:sy n="146" d="100"/>
        </p:scale>
        <p:origin x="12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endParaRPr 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endParaRPr 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fld id="{8B66E95B-B6CA-0645-AF15-945E32110BCF}" type="slidenum">
              <a:rPr lang="en-US" smtClean="0"/>
              <a:pPr/>
              <a:t>‹#›</a:t>
            </a:fld>
            <a:endParaRPr lang="en-US" dirty="0"/>
          </a:p>
        </p:txBody>
      </p:sp>
    </p:spTree>
    <p:extLst>
      <p:ext uri="{BB962C8B-B14F-4D97-AF65-F5344CB8AC3E}">
        <p14:creationId xmlns:p14="http://schemas.microsoft.com/office/powerpoint/2010/main" val="205117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mn-ea"/>
        <a:cs typeface="+mn-cs"/>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E027E-448C-6B4D-8F15-ACD0EF5CD14C}" type="slidenum">
              <a:rPr lang="en-US"/>
              <a:pPr/>
              <a:t>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a:t>New coefficients</a:t>
            </a:r>
            <a:r>
              <a:rPr lang="en-US" baseline="0" dirty="0"/>
              <a:t> in the new set of axes for the SAME vector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A1D9F-B934-0B49-8788-A70434E2FE62}"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Physically, the vector does not change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11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12</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D679AC2-29BE-EE43-808C-4AB9E742F4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8EC7577-7616-3740-BC1E-725748545F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C27DCEE-2B80-BA4E-9DF2-B6FB68A899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C8D14F-2CDD-FB4A-83AD-2A276C53DA6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02BAF1A-B550-BA4B-A9EB-0A079BF839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144384D-992F-CB49-A7C9-9F3D767B36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30DA19F8-FCDE-4549-9575-CB040FD7EB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5371276-EDDF-4A48-8D3D-E0600A0768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0D465C9-F66E-1545-A0D8-1743A26831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90A47E3-1BFD-044A-A7D7-6EB8884741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81EB5B2-24BF-804E-9798-3386269E0C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endParaRPr lang="en-US" dirty="0"/>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fld id="{9C8D2813-77F5-7D41-BBBC-EC6652E56B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Cambria"/>
          <a:ea typeface="+mj-ea"/>
          <a:cs typeface="+mj-cs"/>
        </a:defRPr>
      </a:lvl1pPr>
      <a:lvl2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2pPr>
      <a:lvl3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3pPr>
      <a:lvl4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4pPr>
      <a:lvl5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5pPr>
      <a:lvl6pPr marL="4572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3.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emf"/><Relationship Id="rId5" Type="http://schemas.openxmlformats.org/officeDocument/2006/relationships/oleObject" Target="../embeddings/oleObject16.bin"/><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png"/><Relationship Id="rId5" Type="http://schemas.openxmlformats.org/officeDocument/2006/relationships/oleObject" Target="../embeddings/oleObject18.bin"/><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emf"/><Relationship Id="rId3" Type="http://schemas.openxmlformats.org/officeDocument/2006/relationships/notesSlide" Target="../notesSlides/notesSlide1.xml"/><Relationship Id="rId7" Type="http://schemas.openxmlformats.org/officeDocument/2006/relationships/image" Target="../media/image6.emf"/><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3E7FC46-E9CC-794D-BEDA-E1941A0C8554}" type="slidenum">
              <a:rPr lang="en-US"/>
              <a:pPr/>
              <a:t>1</a:t>
            </a:fld>
            <a:endParaRPr lang="en-US"/>
          </a:p>
        </p:txBody>
      </p:sp>
      <p:sp>
        <p:nvSpPr>
          <p:cNvPr id="3074" name="Rectangle 2"/>
          <p:cNvSpPr>
            <a:spLocks noGrp="1" noChangeArrowheads="1"/>
          </p:cNvSpPr>
          <p:nvPr>
            <p:ph type="ctrTitle"/>
          </p:nvPr>
        </p:nvSpPr>
        <p:spPr>
          <a:xfrm>
            <a:off x="685800" y="1600200"/>
            <a:ext cx="7848600" cy="2057400"/>
          </a:xfrm>
          <a:solidFill>
            <a:srgbClr val="FFFF99"/>
          </a:solidFill>
          <a:ln w="38100" cmpd="dbl">
            <a:solidFill>
              <a:schemeClr val="tx1"/>
            </a:solidFill>
          </a:ln>
        </p:spPr>
        <p:txBody>
          <a:bodyPr/>
          <a:lstStyle/>
          <a:p>
            <a:r>
              <a:rPr lang="en-US" sz="4800" dirty="0">
                <a:solidFill>
                  <a:schemeClr val="tx1"/>
                </a:solidFill>
                <a:effectLst>
                  <a:outerShdw blurRad="38100" dist="38100" dir="2700000" algn="tl">
                    <a:srgbClr val="FFFFFF"/>
                  </a:outerShdw>
                </a:effectLst>
                <a:latin typeface="Cambria"/>
                <a:cs typeface="Cambria"/>
              </a:rPr>
              <a:t>Texture Components </a:t>
            </a:r>
            <a:br>
              <a:rPr lang="en-US" sz="4800" dirty="0">
                <a:solidFill>
                  <a:schemeClr val="tx1"/>
                </a:solidFill>
                <a:effectLst>
                  <a:outerShdw blurRad="38100" dist="38100" dir="2700000" algn="tl">
                    <a:srgbClr val="FFFFFF"/>
                  </a:outerShdw>
                </a:effectLst>
                <a:latin typeface="Cambria"/>
                <a:cs typeface="Cambria"/>
              </a:rPr>
            </a:br>
            <a:r>
              <a:rPr lang="en-US" sz="4800" dirty="0">
                <a:solidFill>
                  <a:schemeClr val="tx1"/>
                </a:solidFill>
                <a:effectLst>
                  <a:outerShdw blurRad="38100" dist="38100" dir="2700000" algn="tl">
                    <a:srgbClr val="FFFFFF"/>
                  </a:outerShdw>
                </a:effectLst>
                <a:latin typeface="Cambria"/>
                <a:cs typeface="Cambria"/>
              </a:rPr>
              <a:t>and Euler Angles</a:t>
            </a:r>
            <a:endParaRPr lang="en-US" sz="4800" dirty="0">
              <a:effectLst>
                <a:outerShdw blurRad="38100" dist="38100" dir="2700000" algn="tl">
                  <a:srgbClr val="000000"/>
                </a:outerShdw>
              </a:effectLst>
              <a:latin typeface="Cambria"/>
              <a:cs typeface="Cambria"/>
            </a:endParaRPr>
          </a:p>
        </p:txBody>
      </p:sp>
      <p:sp>
        <p:nvSpPr>
          <p:cNvPr id="3080" name="Rectangle 8"/>
          <p:cNvSpPr>
            <a:spLocks noGrp="1" noChangeArrowheads="1"/>
          </p:cNvSpPr>
          <p:nvPr>
            <p:ph type="subTitle" idx="1"/>
          </p:nvPr>
        </p:nvSpPr>
        <p:spPr>
          <a:xfrm>
            <a:off x="914400" y="4114800"/>
            <a:ext cx="7239000" cy="1811138"/>
          </a:xfrm>
          <a:noFill/>
          <a:ln/>
        </p:spPr>
        <p:txBody>
          <a:bodyPr/>
          <a:lstStyle/>
          <a:p>
            <a:r>
              <a:rPr lang="en-US" dirty="0"/>
              <a:t>27-731 (normally, 27-750)</a:t>
            </a:r>
            <a:br>
              <a:rPr lang="en-US" dirty="0"/>
            </a:br>
            <a:r>
              <a:rPr lang="en-US" dirty="0"/>
              <a:t>Texture, Microstructure &amp; Anisotropy</a:t>
            </a:r>
          </a:p>
          <a:p>
            <a:r>
              <a:rPr lang="en-US" dirty="0"/>
              <a:t>A.D. (Tony) Rollett</a:t>
            </a:r>
          </a:p>
        </p:txBody>
      </p:sp>
      <p:sp>
        <p:nvSpPr>
          <p:cNvPr id="8" name="TextBox 7"/>
          <p:cNvSpPr txBox="1"/>
          <p:nvPr/>
        </p:nvSpPr>
        <p:spPr>
          <a:xfrm>
            <a:off x="1182490" y="6096000"/>
            <a:ext cx="3537571" cy="461665"/>
          </a:xfrm>
          <a:prstGeom prst="rect">
            <a:avLst/>
          </a:prstGeom>
          <a:noFill/>
        </p:spPr>
        <p:txBody>
          <a:bodyPr wrap="none" rtlCol="0">
            <a:spAutoFit/>
          </a:bodyPr>
          <a:lstStyle/>
          <a:p>
            <a:r>
              <a:rPr lang="en-US" i="1" dirty="0">
                <a:latin typeface="Calibri"/>
              </a:rPr>
              <a:t>Last revised: 23</a:t>
            </a:r>
            <a:r>
              <a:rPr lang="en-US" i="1" baseline="30000" dirty="0">
                <a:latin typeface="Calibri"/>
              </a:rPr>
              <a:t>rd</a:t>
            </a:r>
            <a:r>
              <a:rPr lang="en-US" i="1" dirty="0">
                <a:latin typeface="Calibri"/>
              </a:rPr>
              <a:t> Jan. 2022</a:t>
            </a:r>
          </a:p>
        </p:txBody>
      </p:sp>
      <p:pic>
        <p:nvPicPr>
          <p:cNvPr id="12" name="Picture 11"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13" name="Picture 12"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241F110F-07CC-C44F-9B99-E06C33A82416}" type="slidenum">
              <a:rPr lang="en-US"/>
              <a:pPr/>
              <a:t>10</a:t>
            </a:fld>
            <a:endParaRPr lang="en-US"/>
          </a:p>
        </p:txBody>
      </p:sp>
      <p:sp>
        <p:nvSpPr>
          <p:cNvPr id="84994" name="Rectangle 2"/>
          <p:cNvSpPr>
            <a:spLocks noGrp="1" noChangeArrowheads="1"/>
          </p:cNvSpPr>
          <p:nvPr>
            <p:ph type="title"/>
          </p:nvPr>
        </p:nvSpPr>
        <p:spPr>
          <a:xfrm>
            <a:off x="381000" y="152400"/>
            <a:ext cx="8686800" cy="1143000"/>
          </a:xfrm>
        </p:spPr>
        <p:txBody>
          <a:bodyPr/>
          <a:lstStyle/>
          <a:p>
            <a:r>
              <a:rPr lang="en-US" sz="4000" dirty="0"/>
              <a:t>Definition of an Axis Transformation:</a:t>
            </a:r>
            <a:br>
              <a:rPr lang="en-US" sz="4000" dirty="0"/>
            </a:br>
            <a:r>
              <a:rPr lang="en-US" sz="4000" b="1" dirty="0" err="1">
                <a:solidFill>
                  <a:srgbClr val="FF0000"/>
                </a:solidFill>
              </a:rPr>
              <a:t>ê</a:t>
            </a:r>
            <a:r>
              <a:rPr lang="en-US" sz="4000" dirty="0">
                <a:solidFill>
                  <a:srgbClr val="FF0000"/>
                </a:solidFill>
              </a:rPr>
              <a:t> = old axes</a:t>
            </a:r>
            <a:r>
              <a:rPr lang="en-US" sz="4000" dirty="0"/>
              <a:t>; </a:t>
            </a:r>
            <a:r>
              <a:rPr lang="en-US" sz="4000" b="1" dirty="0" err="1"/>
              <a:t>ê</a:t>
            </a:r>
            <a:r>
              <a:rPr lang="en-US" sz="4000" b="1" dirty="0"/>
              <a:t>′</a:t>
            </a:r>
            <a:r>
              <a:rPr lang="en-US" sz="4000" dirty="0"/>
              <a:t>= new axes</a:t>
            </a:r>
          </a:p>
        </p:txBody>
      </p:sp>
      <p:graphicFrame>
        <p:nvGraphicFramePr>
          <p:cNvPr id="84995" name="Object 3"/>
          <p:cNvGraphicFramePr>
            <a:graphicFrameLocks noChangeAspect="1"/>
          </p:cNvGraphicFramePr>
          <p:nvPr/>
        </p:nvGraphicFramePr>
        <p:xfrm>
          <a:off x="879475" y="2695575"/>
          <a:ext cx="3127375" cy="944563"/>
        </p:xfrm>
        <a:graphic>
          <a:graphicData uri="http://schemas.openxmlformats.org/presentationml/2006/ole">
            <mc:AlternateContent xmlns:mc="http://schemas.openxmlformats.org/markup-compatibility/2006">
              <mc:Choice xmlns:v="urn:schemas-microsoft-com:vml" Requires="v">
                <p:oleObj spid="_x0000_s112698" name="Equation" r:id="rId4" imgW="673100" imgH="203200" progId="Equation.3">
                  <p:embed/>
                </p:oleObj>
              </mc:Choice>
              <mc:Fallback>
                <p:oleObj name="Equation" r:id="rId4" imgW="6731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695575"/>
                        <a:ext cx="3127375" cy="9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5014" name="Text Box 22"/>
          <p:cNvSpPr txBox="1">
            <a:spLocks noChangeArrowheads="1"/>
          </p:cNvSpPr>
          <p:nvPr/>
        </p:nvSpPr>
        <p:spPr bwMode="auto">
          <a:xfrm>
            <a:off x="823913" y="1920875"/>
            <a:ext cx="2374118" cy="830997"/>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From Sample </a:t>
            </a:r>
            <a:r>
              <a:rPr lang="en-US" dirty="0">
                <a:latin typeface="Cambria"/>
              </a:rPr>
              <a:t>to </a:t>
            </a:r>
            <a:br>
              <a:rPr lang="en-US" dirty="0">
                <a:latin typeface="Cambria"/>
              </a:rPr>
            </a:br>
            <a:r>
              <a:rPr lang="en-US" dirty="0">
                <a:solidFill>
                  <a:schemeClr val="accent2"/>
                </a:solidFill>
                <a:latin typeface="Cambria"/>
              </a:rPr>
              <a:t>Crystal (primed)</a:t>
            </a:r>
            <a:endParaRPr lang="en-US" dirty="0">
              <a:latin typeface="Cambria"/>
            </a:endParaRPr>
          </a:p>
        </p:txBody>
      </p:sp>
      <p:graphicFrame>
        <p:nvGraphicFramePr>
          <p:cNvPr id="85015" name="Object 23"/>
          <p:cNvGraphicFramePr>
            <a:graphicFrameLocks noChangeAspect="1"/>
          </p:cNvGraphicFramePr>
          <p:nvPr/>
        </p:nvGraphicFramePr>
        <p:xfrm>
          <a:off x="533400" y="3886200"/>
          <a:ext cx="3568700" cy="2008188"/>
        </p:xfrm>
        <a:graphic>
          <a:graphicData uri="http://schemas.openxmlformats.org/presentationml/2006/ole">
            <mc:AlternateContent xmlns:mc="http://schemas.openxmlformats.org/markup-compatibility/2006">
              <mc:Choice xmlns:v="urn:schemas-microsoft-com:vml" Requires="v">
                <p:oleObj spid="_x0000_s112699" name="Equation" r:id="rId6" imgW="1219200" imgH="685800" progId="Equation.3">
                  <p:embed/>
                </p:oleObj>
              </mc:Choice>
              <mc:Fallback>
                <p:oleObj name="Equation" r:id="rId6" imgW="1219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86200"/>
                        <a:ext cx="3568700" cy="2008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5016" name="Text Box 24"/>
          <p:cNvSpPr txBox="1">
            <a:spLocks noChangeArrowheads="1"/>
          </p:cNvSpPr>
          <p:nvPr/>
        </p:nvSpPr>
        <p:spPr bwMode="auto">
          <a:xfrm>
            <a:off x="7620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4495800" y="1905000"/>
            <a:ext cx="4360895" cy="4267200"/>
            <a:chOff x="4495800" y="1905000"/>
            <a:chExt cx="4360895" cy="4267200"/>
          </a:xfrm>
        </p:grpSpPr>
        <p:sp>
          <p:nvSpPr>
            <p:cNvPr id="84996" name="Line 4"/>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7" name="Line 5"/>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8" name="Line 6"/>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9" name="Line 7"/>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0" name="Line 8"/>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1" name="Line 9"/>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2" name="Text Box 10"/>
            <p:cNvSpPr txBox="1">
              <a:spLocks noChangeArrowheads="1"/>
            </p:cNvSpPr>
            <p:nvPr/>
          </p:nvSpPr>
          <p:spPr bwMode="auto">
            <a:xfrm>
              <a:off x="4495800" y="55874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a:solidFill>
                    <a:srgbClr val="FF0000"/>
                  </a:solidFill>
                  <a:latin typeface="Cambria"/>
                </a:rPr>
                <a:t>1</a:t>
              </a:r>
              <a:endParaRPr lang="en-US" sz="3200" dirty="0">
                <a:solidFill>
                  <a:srgbClr val="FF0000"/>
                </a:solidFill>
                <a:latin typeface="Cambria"/>
              </a:endParaRPr>
            </a:p>
          </p:txBody>
        </p:sp>
        <p:sp>
          <p:nvSpPr>
            <p:cNvPr id="85004" name="Text Box 12"/>
            <p:cNvSpPr txBox="1">
              <a:spLocks noChangeArrowheads="1"/>
            </p:cNvSpPr>
            <p:nvPr/>
          </p:nvSpPr>
          <p:spPr bwMode="auto">
            <a:xfrm>
              <a:off x="6324600" y="5435024"/>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5006" name="Text Box 14"/>
            <p:cNvSpPr txBox="1">
              <a:spLocks noChangeArrowheads="1"/>
            </p:cNvSpPr>
            <p:nvPr/>
          </p:nvSpPr>
          <p:spPr bwMode="auto">
            <a:xfrm>
              <a:off x="8229600" y="42158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a:solidFill>
                    <a:srgbClr val="FF0000"/>
                  </a:solidFill>
                  <a:latin typeface="Cambria"/>
                </a:rPr>
                <a:t>2</a:t>
              </a:r>
              <a:endParaRPr lang="en-US" sz="3200" dirty="0">
                <a:solidFill>
                  <a:srgbClr val="FF0000"/>
                </a:solidFill>
                <a:latin typeface="Cambria"/>
              </a:endParaRPr>
            </a:p>
          </p:txBody>
        </p:sp>
        <p:sp>
          <p:nvSpPr>
            <p:cNvPr id="85008" name="Text Box 16"/>
            <p:cNvSpPr txBox="1">
              <a:spLocks noChangeArrowheads="1"/>
            </p:cNvSpPr>
            <p:nvPr/>
          </p:nvSpPr>
          <p:spPr bwMode="auto">
            <a:xfrm>
              <a:off x="8229600" y="33528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5010" name="Text Box 18"/>
            <p:cNvSpPr txBox="1">
              <a:spLocks noChangeArrowheads="1"/>
            </p:cNvSpPr>
            <p:nvPr/>
          </p:nvSpPr>
          <p:spPr bwMode="auto">
            <a:xfrm>
              <a:off x="6096000" y="1905000"/>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a:solidFill>
                    <a:srgbClr val="FF0000"/>
                  </a:solidFill>
                  <a:latin typeface="Cambria"/>
                </a:rPr>
                <a:t>3</a:t>
              </a:r>
              <a:endParaRPr lang="en-US" sz="3200" dirty="0">
                <a:solidFill>
                  <a:srgbClr val="FF0000"/>
                </a:solidFill>
                <a:latin typeface="Cambria"/>
              </a:endParaRPr>
            </a:p>
          </p:txBody>
        </p:sp>
        <p:sp>
          <p:nvSpPr>
            <p:cNvPr id="85012" name="Text Box 20"/>
            <p:cNvSpPr txBox="1">
              <a:spLocks noChangeArrowheads="1"/>
            </p:cNvSpPr>
            <p:nvPr/>
          </p:nvSpPr>
          <p:spPr bwMode="auto">
            <a:xfrm>
              <a:off x="4541347" y="20574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5017" name="Line 25"/>
            <p:cNvSpPr>
              <a:spLocks noChangeShapeType="1"/>
            </p:cNvSpPr>
            <p:nvPr/>
          </p:nvSpPr>
          <p:spPr bwMode="auto">
            <a:xfrm flipV="1">
              <a:off x="5911850" y="2227263"/>
              <a:ext cx="1447800" cy="2286000"/>
            </a:xfrm>
            <a:prstGeom prst="line">
              <a:avLst/>
            </a:prstGeom>
            <a:noFill/>
            <a:ln w="38100">
              <a:solidFill>
                <a:srgbClr val="008000"/>
              </a:solidFill>
              <a:round/>
              <a:headEnd/>
              <a:tailEnd type="triangle" w="med" len="med"/>
            </a:ln>
            <a:effectLst/>
          </p:spPr>
          <p:txBody>
            <a:bodyPr wrap="none" anchor="ctr">
              <a:prstTxWarp prst="textNoShape">
                <a:avLst/>
              </a:prstTxWarp>
            </a:bodyPr>
            <a:lstStyle/>
            <a:p>
              <a:endParaRPr lang="en-US"/>
            </a:p>
          </p:txBody>
        </p:sp>
      </p:grpSp>
      <p:sp>
        <p:nvSpPr>
          <p:cNvPr id="85018" name="Text Box 26"/>
          <p:cNvSpPr txBox="1">
            <a:spLocks noChangeArrowheads="1"/>
          </p:cNvSpPr>
          <p:nvPr/>
        </p:nvSpPr>
        <p:spPr bwMode="auto">
          <a:xfrm>
            <a:off x="7419975" y="1663700"/>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solidFill>
                  <a:srgbClr val="008000"/>
                </a:solidFill>
                <a:latin typeface="Cambria"/>
              </a:rPr>
              <a:t>v</a:t>
            </a:r>
            <a:endParaRPr lang="en-US" i="1" dirty="0">
              <a:solidFill>
                <a:srgbClr val="008000"/>
              </a:solidFill>
              <a:latin typeface="Cambria"/>
            </a:endParaRPr>
          </a:p>
        </p:txBody>
      </p:sp>
      <p:sp>
        <p:nvSpPr>
          <p:cNvPr id="85019" name="Text Box 27"/>
          <p:cNvSpPr txBox="1">
            <a:spLocks noChangeArrowheads="1"/>
          </p:cNvSpPr>
          <p:nvPr/>
        </p:nvSpPr>
        <p:spPr bwMode="auto">
          <a:xfrm>
            <a:off x="393700" y="1295400"/>
            <a:ext cx="8550275" cy="642937"/>
          </a:xfrm>
          <a:prstGeom prst="rect">
            <a:avLst/>
          </a:prstGeom>
          <a:noFill/>
          <a:ln w="9525">
            <a:noFill/>
            <a:miter lim="800000"/>
            <a:headEnd/>
            <a:tailEnd/>
          </a:ln>
          <a:effectLst/>
        </p:spPr>
        <p:txBody>
          <a:bodyPr wrap="square">
            <a:prstTxWarp prst="textNoShape">
              <a:avLst/>
            </a:prstTxWarp>
            <a:spAutoFit/>
          </a:bodyPr>
          <a:lstStyle/>
          <a:p>
            <a:r>
              <a:rPr lang="en-US" sz="1800" dirty="0"/>
              <a:t>We transform the coefficients of, e.g., </a:t>
            </a:r>
            <a:r>
              <a:rPr lang="en-US" sz="1800" dirty="0">
                <a:solidFill>
                  <a:srgbClr val="008000"/>
                </a:solidFill>
              </a:rPr>
              <a:t>a vector, </a:t>
            </a:r>
            <a:r>
              <a:rPr lang="en-US" sz="1800" i="1" dirty="0">
                <a:solidFill>
                  <a:srgbClr val="008000"/>
                </a:solidFill>
              </a:rPr>
              <a:t>v</a:t>
            </a:r>
            <a:r>
              <a:rPr lang="en-US" sz="1800" dirty="0"/>
              <a:t>, from </a:t>
            </a:r>
            <a:r>
              <a:rPr lang="en-US" sz="1800" dirty="0">
                <a:solidFill>
                  <a:srgbClr val="FF0000"/>
                </a:solidFill>
              </a:rPr>
              <a:t>one set (un-primed)</a:t>
            </a:r>
            <a:r>
              <a:rPr lang="en-US" sz="1800" dirty="0"/>
              <a:t> of axes to </a:t>
            </a:r>
            <a:r>
              <a:rPr lang="en-US" sz="1800" dirty="0">
                <a:solidFill>
                  <a:schemeClr val="accent2"/>
                </a:solidFill>
              </a:rPr>
              <a:t>another (primed)</a:t>
            </a:r>
            <a:r>
              <a:rPr lang="en-US" sz="1800" dirty="0"/>
              <a:t>; note that the vector does </a:t>
            </a:r>
            <a:r>
              <a:rPr lang="en-US" sz="1800" i="1" dirty="0"/>
              <a:t>not</a:t>
            </a:r>
            <a:r>
              <a:rPr lang="en-US" sz="1800" dirty="0"/>
              <a:t> change position in real space</a:t>
            </a:r>
          </a:p>
        </p:txBody>
      </p:sp>
    </p:spTree>
    <p:extLst>
      <p:ext uri="{BB962C8B-B14F-4D97-AF65-F5344CB8AC3E}">
        <p14:creationId xmlns:p14="http://schemas.microsoft.com/office/powerpoint/2010/main" val="232955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11</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t>Miller index</a:t>
            </a:r>
            <a:br>
              <a:rPr lang="en-US" sz="2000" dirty="0"/>
            </a:br>
            <a:r>
              <a:rPr lang="en-US" sz="2000" dirty="0"/>
              <a:t>notation of</a:t>
            </a:r>
            <a:br>
              <a:rPr lang="en-US" sz="2000" dirty="0"/>
            </a:br>
            <a:r>
              <a:rPr lang="en-US" sz="2000" dirty="0"/>
              <a:t>texture component</a:t>
            </a:r>
            <a:br>
              <a:rPr lang="en-US" sz="2000" dirty="0"/>
            </a:br>
            <a:r>
              <a:rPr lang="en-US" sz="2000" dirty="0"/>
              <a:t>specifies direction</a:t>
            </a:r>
            <a:br>
              <a:rPr lang="en-US" sz="2000" dirty="0"/>
            </a:br>
            <a:r>
              <a:rPr lang="en-US" sz="2000" dirty="0"/>
              <a:t>cosines of crystal</a:t>
            </a:r>
            <a:br>
              <a:rPr lang="en-US" sz="2000" dirty="0"/>
            </a:br>
            <a:r>
              <a:rPr lang="en-US" sz="2000" dirty="0"/>
              <a:t>directions // to</a:t>
            </a:r>
            <a:br>
              <a:rPr lang="en-US" sz="2000" dirty="0"/>
            </a:br>
            <a:r>
              <a:rPr lang="en-US" sz="2000" dirty="0"/>
              <a:t>sample axes.  Form the second axis from the cross-product of the 3</a:t>
            </a:r>
            <a:r>
              <a:rPr lang="en-US" sz="2000" baseline="30000" dirty="0"/>
              <a:t>rd</a:t>
            </a:r>
            <a:r>
              <a:rPr lang="en-US" sz="2000" dirty="0"/>
              <a:t> and 1</a:t>
            </a:r>
            <a:r>
              <a:rPr lang="en-US" sz="2000" baseline="30000" dirty="0"/>
              <a:t>st</a:t>
            </a:r>
            <a:r>
              <a:rPr lang="en-US" sz="2000" dirty="0"/>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Helvetica" pitchFamily="-112" charset="0"/>
              </a:rPr>
              <a:t>x</a:t>
            </a:r>
            <a:r>
              <a:rPr lang="en-US" sz="3200" dirty="0">
                <a:latin typeface="Cambria"/>
              </a:rPr>
              <a:t> </a:t>
            </a:r>
            <a:r>
              <a:rPr lang="en-US" sz="3200" b="1" dirty="0" err="1">
                <a:latin typeface="Cambria"/>
              </a:rPr>
              <a:t>uvw</a:t>
            </a:r>
            <a:endParaRPr lang="en-US" sz="3200" b="1" dirty="0">
              <a:latin typeface="Cambria"/>
            </a:endParaRPr>
          </a:p>
        </p:txBody>
      </p:sp>
      <p:sp>
        <p:nvSpPr>
          <p:cNvPr id="86044" name="Text Box 28"/>
          <p:cNvSpPr txBox="1">
            <a:spLocks noChangeArrowheads="1"/>
          </p:cNvSpPr>
          <p:nvPr/>
        </p:nvSpPr>
        <p:spPr bwMode="auto">
          <a:xfrm>
            <a:off x="841544" y="638169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41305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12</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3774"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3775"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3776"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926982034"/>
              </p:ext>
            </p:extLst>
          </p:nvPr>
        </p:nvGraphicFramePr>
        <p:xfrm>
          <a:off x="3190875" y="3416300"/>
          <a:ext cx="5299075" cy="3228975"/>
        </p:xfrm>
        <a:graphic>
          <a:graphicData uri="http://schemas.openxmlformats.org/presentationml/2006/ole">
            <mc:AlternateContent xmlns:mc="http://schemas.openxmlformats.org/markup-compatibility/2006">
              <mc:Choice xmlns:v="urn:schemas-microsoft-com:vml" Requires="v">
                <p:oleObj spid="_x0000_s113777"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190875" y="3416300"/>
                        <a:ext cx="5299075" cy="322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9" name="Text Box 7"/>
          <p:cNvSpPr txBox="1">
            <a:spLocks noChangeArrowheads="1"/>
          </p:cNvSpPr>
          <p:nvPr/>
        </p:nvSpPr>
        <p:spPr bwMode="auto">
          <a:xfrm>
            <a:off x="765344" y="644942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a:solidFill>
                  <a:srgbClr val="FF0000"/>
                </a:solidFill>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6926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D4B24D5-0CE3-E342-BCA6-5F1ABCC6BAA1}" type="slidenum">
              <a:rPr lang="en-US"/>
              <a:pPr/>
              <a:t>13</a:t>
            </a:fld>
            <a:endParaRPr lang="en-US"/>
          </a:p>
        </p:txBody>
      </p:sp>
      <p:sp>
        <p:nvSpPr>
          <p:cNvPr id="55298" name="Rectangle 2"/>
          <p:cNvSpPr>
            <a:spLocks noGrp="1" noChangeArrowheads="1"/>
          </p:cNvSpPr>
          <p:nvPr>
            <p:ph type="title"/>
          </p:nvPr>
        </p:nvSpPr>
        <p:spPr>
          <a:xfrm>
            <a:off x="381000" y="76200"/>
            <a:ext cx="8610600" cy="914400"/>
          </a:xfrm>
        </p:spPr>
        <p:txBody>
          <a:bodyPr/>
          <a:lstStyle/>
          <a:p>
            <a:r>
              <a:rPr lang="en-US" dirty="0"/>
              <a:t>(Bunge) Euler Angle Definition</a:t>
            </a:r>
          </a:p>
        </p:txBody>
      </p:sp>
      <p:graphicFrame>
        <p:nvGraphicFramePr>
          <p:cNvPr id="55299" name="Object 3"/>
          <p:cNvGraphicFramePr>
            <a:graphicFrameLocks noChangeAspect="1"/>
          </p:cNvGraphicFramePr>
          <p:nvPr/>
        </p:nvGraphicFramePr>
        <p:xfrm>
          <a:off x="4038600" y="1152836"/>
          <a:ext cx="5105400" cy="5463864"/>
        </p:xfrm>
        <a:graphic>
          <a:graphicData uri="http://schemas.openxmlformats.org/presentationml/2006/ole">
            <mc:AlternateContent xmlns:mc="http://schemas.openxmlformats.org/markup-compatibility/2006">
              <mc:Choice xmlns:v="urn:schemas-microsoft-com:vml" Requires="v">
                <p:oleObj spid="_x0000_s55341" name="Document" r:id="rId3" imgW="5473700" imgH="6896100" progId="Word.Document.8">
                  <p:embed/>
                </p:oleObj>
              </mc:Choice>
              <mc:Fallback>
                <p:oleObj name="Document" r:id="rId3" imgW="5473700" imgH="68961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t="6630" r="8353" b="15514"/>
                      <a:stretch>
                        <a:fillRect/>
                      </a:stretch>
                    </p:blipFill>
                    <p:spPr bwMode="auto">
                      <a:xfrm>
                        <a:off x="4038600" y="1152836"/>
                        <a:ext cx="5105400" cy="54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55302" name="Rectangle 6"/>
          <p:cNvSpPr>
            <a:spLocks noGrp="1" noChangeArrowheads="1"/>
          </p:cNvSpPr>
          <p:nvPr>
            <p:ph type="body" idx="1"/>
          </p:nvPr>
        </p:nvSpPr>
        <p:spPr>
          <a:xfrm>
            <a:off x="457200" y="1295400"/>
            <a:ext cx="3581400" cy="4572000"/>
          </a:xfrm>
          <a:solidFill>
            <a:srgbClr val="E5FFFD"/>
          </a:solidFill>
          <a:ln/>
        </p:spPr>
        <p:txBody>
          <a:bodyPr/>
          <a:lstStyle/>
          <a:p>
            <a:r>
              <a:rPr lang="en-US" sz="1800" dirty="0"/>
              <a:t>The three reference axes are labeled as </a:t>
            </a:r>
            <a:r>
              <a:rPr lang="en-US" sz="1800" b="1" dirty="0"/>
              <a:t>X, Y &amp; Z</a:t>
            </a:r>
            <a:r>
              <a:rPr lang="en-US" sz="1800" dirty="0"/>
              <a:t>; also commonly known as ND, RD, and TD.</a:t>
            </a:r>
          </a:p>
          <a:p>
            <a:r>
              <a:rPr lang="en-US" sz="1800" dirty="0"/>
              <a:t>The three crystal axes are labeled as </a:t>
            </a:r>
            <a:r>
              <a:rPr lang="en-US" sz="1800" b="1" dirty="0"/>
              <a:t>X’, Y’ &amp; Z’ </a:t>
            </a:r>
            <a:r>
              <a:rPr lang="en-US" sz="1800" dirty="0"/>
              <a:t>; also commonly known as [100], [010] &amp; [001] in cubic crystals.</a:t>
            </a:r>
          </a:p>
          <a:p>
            <a:r>
              <a:rPr lang="en-US" sz="1800" dirty="0"/>
              <a:t>The reference (sample) frame is labeled as “K</a:t>
            </a:r>
            <a:r>
              <a:rPr lang="en-US" sz="1800" baseline="-25000" dirty="0"/>
              <a:t>A</a:t>
            </a:r>
            <a:r>
              <a:rPr lang="en-US" sz="1800" dirty="0"/>
              <a:t>” in the figure, and the crystal frame as “K</a:t>
            </a:r>
            <a:r>
              <a:rPr lang="en-US" sz="1800" baseline="-25000" dirty="0"/>
              <a:t>B</a:t>
            </a:r>
            <a:r>
              <a:rPr lang="en-US" sz="1800" dirty="0"/>
              <a:t>”.</a:t>
            </a:r>
          </a:p>
          <a:p>
            <a:r>
              <a:rPr lang="en-US" sz="1800" dirty="0"/>
              <a:t>Each diagram shows successive rotations, more properly thought of as transformations of axes.</a:t>
            </a:r>
          </a:p>
        </p:txBody>
      </p:sp>
      <p:sp>
        <p:nvSpPr>
          <p:cNvPr id="7" name="TextBox 6"/>
          <p:cNvSpPr txBox="1"/>
          <p:nvPr/>
        </p:nvSpPr>
        <p:spPr>
          <a:xfrm>
            <a:off x="7848600" y="990600"/>
            <a:ext cx="917852" cy="369332"/>
          </a:xfrm>
          <a:prstGeom prst="rect">
            <a:avLst/>
          </a:prstGeom>
          <a:noFill/>
        </p:spPr>
        <p:txBody>
          <a:bodyPr wrap="none" rtlCol="0">
            <a:spAutoFit/>
          </a:bodyPr>
          <a:lstStyle/>
          <a:p>
            <a:r>
              <a:rPr kumimoji="1" lang="en-US" altLang="ja-JP" sz="1800" dirty="0">
                <a:solidFill>
                  <a:srgbClr val="660066"/>
                </a:solidFill>
                <a:latin typeface="Calibri"/>
              </a:rPr>
              <a:t>[Bunge]</a:t>
            </a:r>
            <a:endParaRPr kumimoji="1" lang="ja-JP" altLang="en-US" sz="1800" dirty="0">
              <a:solidFill>
                <a:srgbClr val="660066"/>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2E5BDB7D-CF2B-8B4B-BDB5-D304FFF2F4BA}" type="slidenum">
              <a:rPr lang="en-US"/>
              <a:pPr/>
              <a:t>14</a:t>
            </a:fld>
            <a:endParaRPr lang="en-US"/>
          </a:p>
        </p:txBody>
      </p:sp>
      <p:sp>
        <p:nvSpPr>
          <p:cNvPr id="98306" name="Rectangle 2"/>
          <p:cNvSpPr>
            <a:spLocks noGrp="1" noChangeArrowheads="1"/>
          </p:cNvSpPr>
          <p:nvPr>
            <p:ph type="title"/>
          </p:nvPr>
        </p:nvSpPr>
        <p:spPr>
          <a:xfrm>
            <a:off x="685800" y="76200"/>
            <a:ext cx="7772400" cy="1143000"/>
          </a:xfrm>
          <a:ln/>
        </p:spPr>
        <p:txBody>
          <a:bodyPr/>
          <a:lstStyle/>
          <a:p>
            <a:r>
              <a:rPr lang="en-US"/>
              <a:t>Euler Angles, Animated</a:t>
            </a:r>
          </a:p>
        </p:txBody>
      </p:sp>
      <p:grpSp>
        <p:nvGrpSpPr>
          <p:cNvPr id="98307" name="Group 3"/>
          <p:cNvGrpSpPr>
            <a:grpSpLocks/>
          </p:cNvGrpSpPr>
          <p:nvPr/>
        </p:nvGrpSpPr>
        <p:grpSpPr bwMode="auto">
          <a:xfrm>
            <a:off x="3276600" y="2895600"/>
            <a:ext cx="2057400" cy="2667000"/>
            <a:chOff x="2064" y="1824"/>
            <a:chExt cx="1296" cy="1680"/>
          </a:xfrm>
        </p:grpSpPr>
        <p:sp>
          <p:nvSpPr>
            <p:cNvPr id="98308"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09"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10"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11" name="Group 7"/>
          <p:cNvGrpSpPr>
            <a:grpSpLocks/>
          </p:cNvGrpSpPr>
          <p:nvPr/>
        </p:nvGrpSpPr>
        <p:grpSpPr bwMode="auto">
          <a:xfrm>
            <a:off x="228600" y="2057400"/>
            <a:ext cx="8601075" cy="3059113"/>
            <a:chOff x="144" y="1296"/>
            <a:chExt cx="5418" cy="1927"/>
          </a:xfrm>
        </p:grpSpPr>
        <p:grpSp>
          <p:nvGrpSpPr>
            <p:cNvPr id="98312" name="Group 8"/>
            <p:cNvGrpSpPr>
              <a:grpSpLocks/>
            </p:cNvGrpSpPr>
            <p:nvPr/>
          </p:nvGrpSpPr>
          <p:grpSpPr bwMode="auto">
            <a:xfrm>
              <a:off x="144" y="1296"/>
              <a:ext cx="5418" cy="1927"/>
              <a:chOff x="144" y="1296"/>
              <a:chExt cx="5418" cy="1927"/>
            </a:xfrm>
          </p:grpSpPr>
          <p:sp>
            <p:nvSpPr>
              <p:cNvPr id="98313"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98314"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98315"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98316"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7"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8"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19"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98320" name="Group 16"/>
          <p:cNvGrpSpPr>
            <a:grpSpLocks/>
          </p:cNvGrpSpPr>
          <p:nvPr/>
        </p:nvGrpSpPr>
        <p:grpSpPr bwMode="auto">
          <a:xfrm>
            <a:off x="152400" y="1751013"/>
            <a:ext cx="7697788" cy="4802187"/>
            <a:chOff x="96" y="1103"/>
            <a:chExt cx="4849" cy="3025"/>
          </a:xfrm>
        </p:grpSpPr>
        <p:grpSp>
          <p:nvGrpSpPr>
            <p:cNvPr id="98321" name="Group 17"/>
            <p:cNvGrpSpPr>
              <a:grpSpLocks/>
            </p:cNvGrpSpPr>
            <p:nvPr/>
          </p:nvGrpSpPr>
          <p:grpSpPr bwMode="auto">
            <a:xfrm>
              <a:off x="96" y="1103"/>
              <a:ext cx="4849" cy="3025"/>
              <a:chOff x="96" y="1103"/>
              <a:chExt cx="4849" cy="3025"/>
            </a:xfrm>
          </p:grpSpPr>
          <p:grpSp>
            <p:nvGrpSpPr>
              <p:cNvPr id="98322" name="Group 18"/>
              <p:cNvGrpSpPr>
                <a:grpSpLocks/>
              </p:cNvGrpSpPr>
              <p:nvPr/>
            </p:nvGrpSpPr>
            <p:grpSpPr bwMode="auto">
              <a:xfrm>
                <a:off x="1448" y="1103"/>
                <a:ext cx="3497" cy="2826"/>
                <a:chOff x="1448" y="1103"/>
                <a:chExt cx="3497" cy="2826"/>
              </a:xfrm>
            </p:grpSpPr>
            <p:grpSp>
              <p:nvGrpSpPr>
                <p:cNvPr id="98323" name="Group 19"/>
                <p:cNvGrpSpPr>
                  <a:grpSpLocks/>
                </p:cNvGrpSpPr>
                <p:nvPr/>
              </p:nvGrpSpPr>
              <p:grpSpPr bwMode="auto">
                <a:xfrm>
                  <a:off x="1448" y="1103"/>
                  <a:ext cx="3497" cy="2678"/>
                  <a:chOff x="1448" y="1103"/>
                  <a:chExt cx="3497" cy="2678"/>
                </a:xfrm>
              </p:grpSpPr>
              <p:grpSp>
                <p:nvGrpSpPr>
                  <p:cNvPr id="98324" name="Group 20"/>
                  <p:cNvGrpSpPr>
                    <a:grpSpLocks/>
                  </p:cNvGrpSpPr>
                  <p:nvPr/>
                </p:nvGrpSpPr>
                <p:grpSpPr bwMode="auto">
                  <a:xfrm>
                    <a:off x="2256" y="1392"/>
                    <a:ext cx="1392" cy="2208"/>
                    <a:chOff x="2256" y="1392"/>
                    <a:chExt cx="1392" cy="2208"/>
                  </a:xfrm>
                </p:grpSpPr>
                <p:sp>
                  <p:nvSpPr>
                    <p:cNvPr id="98325"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6"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7"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28"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1</a:t>
                    </a:r>
                    <a:r>
                      <a:rPr lang="en-US" dirty="0">
                        <a:latin typeface="Cambria Math"/>
                        <a:cs typeface="Cambria Math"/>
                      </a:rPr>
                      <a:t>=</a:t>
                    </a:r>
                    <a:r>
                      <a:rPr lang="en-US" dirty="0" err="1">
                        <a:latin typeface="Cambria Math"/>
                        <a:cs typeface="Cambria Math"/>
                      </a:rPr>
                      <a:t>X</a:t>
                    </a:r>
                    <a:r>
                      <a:rPr lang="en-US" baseline="-25000" dirty="0" err="1">
                        <a:latin typeface="Cambria Math"/>
                        <a:cs typeface="Cambria Math"/>
                      </a:rPr>
                      <a:t>sample</a:t>
                    </a:r>
                    <a:r>
                      <a:rPr lang="en-US" dirty="0">
                        <a:latin typeface="Cambria Math"/>
                        <a:cs typeface="Cambria Math"/>
                      </a:rPr>
                      <a:t>=RD</a:t>
                    </a:r>
                  </a:p>
                </p:txBody>
              </p:sp>
              <p:sp>
                <p:nvSpPr>
                  <p:cNvPr id="98329"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2</a:t>
                    </a:r>
                    <a:r>
                      <a:rPr lang="en-US" dirty="0">
                        <a:latin typeface="Cambria Math"/>
                        <a:cs typeface="Cambria Math"/>
                      </a:rPr>
                      <a:t>=</a:t>
                    </a:r>
                    <a:r>
                      <a:rPr lang="en-US" dirty="0" err="1">
                        <a:latin typeface="Cambria Math"/>
                        <a:cs typeface="Cambria Math"/>
                      </a:rPr>
                      <a:t>Y</a:t>
                    </a:r>
                    <a:r>
                      <a:rPr lang="en-US" baseline="-25000" dirty="0" err="1">
                        <a:latin typeface="Cambria Math"/>
                        <a:cs typeface="Cambria Math"/>
                      </a:rPr>
                      <a:t>sample</a:t>
                    </a:r>
                    <a:r>
                      <a:rPr lang="en-US" dirty="0">
                        <a:latin typeface="Cambria Math"/>
                        <a:cs typeface="Cambria Math"/>
                      </a:rPr>
                      <a:t>=TD</a:t>
                    </a:r>
                  </a:p>
                </p:txBody>
              </p:sp>
              <p:sp>
                <p:nvSpPr>
                  <p:cNvPr id="98330"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3</a:t>
                    </a:r>
                    <a:r>
                      <a:rPr lang="en-US" dirty="0">
                        <a:latin typeface="Cambria Math"/>
                        <a:cs typeface="Cambria Math"/>
                      </a:rPr>
                      <a:t>=</a:t>
                    </a:r>
                    <a:r>
                      <a:rPr lang="en-US" dirty="0" err="1">
                        <a:latin typeface="Cambria Math"/>
                        <a:cs typeface="Cambria Math"/>
                      </a:rPr>
                      <a:t>Z</a:t>
                    </a:r>
                    <a:r>
                      <a:rPr lang="en-US" baseline="-25000" dirty="0" err="1">
                        <a:latin typeface="Cambria Math"/>
                        <a:cs typeface="Cambria Math"/>
                      </a:rPr>
                      <a:t>sample</a:t>
                    </a:r>
                    <a:r>
                      <a:rPr lang="en-US" dirty="0">
                        <a:latin typeface="Cambria Math"/>
                        <a:cs typeface="Cambria Math"/>
                      </a:rPr>
                      <a:t>=ND</a:t>
                    </a:r>
                  </a:p>
                </p:txBody>
              </p:sp>
            </p:grpSp>
            <p:sp>
              <p:nvSpPr>
                <p:cNvPr id="98331"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98332"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98333" name="Group 29"/>
              <p:cNvGrpSpPr>
                <a:grpSpLocks/>
              </p:cNvGrpSpPr>
              <p:nvPr/>
            </p:nvGrpSpPr>
            <p:grpSpPr bwMode="auto">
              <a:xfrm>
                <a:off x="384" y="2880"/>
                <a:ext cx="672" cy="672"/>
                <a:chOff x="384" y="2880"/>
                <a:chExt cx="672" cy="672"/>
              </a:xfrm>
            </p:grpSpPr>
            <p:sp>
              <p:nvSpPr>
                <p:cNvPr id="98334"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35"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98336"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98337"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98338"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39" name="Group 35"/>
          <p:cNvGrpSpPr>
            <a:grpSpLocks/>
          </p:cNvGrpSpPr>
          <p:nvPr/>
        </p:nvGrpSpPr>
        <p:grpSpPr bwMode="auto">
          <a:xfrm>
            <a:off x="990599" y="2209800"/>
            <a:ext cx="7656513" cy="3643313"/>
            <a:chOff x="624" y="1392"/>
            <a:chExt cx="4823" cy="2295"/>
          </a:xfrm>
        </p:grpSpPr>
        <p:grpSp>
          <p:nvGrpSpPr>
            <p:cNvPr id="98340" name="Group 36"/>
            <p:cNvGrpSpPr>
              <a:grpSpLocks/>
            </p:cNvGrpSpPr>
            <p:nvPr/>
          </p:nvGrpSpPr>
          <p:grpSpPr bwMode="auto">
            <a:xfrm>
              <a:off x="845" y="1392"/>
              <a:ext cx="4602" cy="2162"/>
              <a:chOff x="845" y="1392"/>
              <a:chExt cx="4602" cy="2162"/>
            </a:xfrm>
          </p:grpSpPr>
          <p:grpSp>
            <p:nvGrpSpPr>
              <p:cNvPr id="98341" name="Group 37"/>
              <p:cNvGrpSpPr>
                <a:grpSpLocks/>
              </p:cNvGrpSpPr>
              <p:nvPr/>
            </p:nvGrpSpPr>
            <p:grpSpPr bwMode="auto">
              <a:xfrm>
                <a:off x="845" y="1805"/>
                <a:ext cx="3503" cy="1749"/>
                <a:chOff x="845" y="1805"/>
                <a:chExt cx="3503" cy="1749"/>
              </a:xfrm>
            </p:grpSpPr>
            <p:sp>
              <p:nvSpPr>
                <p:cNvPr id="98342"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3"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4" name="Rectangle 40"/>
                <p:cNvSpPr>
                  <a:spLocks noChangeArrowheads="1"/>
                </p:cNvSpPr>
                <p:nvPr/>
              </p:nvSpPr>
              <p:spPr bwMode="auto">
                <a:xfrm>
                  <a:off x="3154" y="1967"/>
                  <a:ext cx="35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2</a:t>
                  </a:r>
                </a:p>
              </p:txBody>
            </p:sp>
            <p:sp>
              <p:nvSpPr>
                <p:cNvPr id="98345" name="Rectangle 41"/>
                <p:cNvSpPr>
                  <a:spLocks noChangeArrowheads="1"/>
                </p:cNvSpPr>
                <p:nvPr/>
              </p:nvSpPr>
              <p:spPr bwMode="auto">
                <a:xfrm>
                  <a:off x="845" y="1805"/>
                  <a:ext cx="35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3</a:t>
                  </a:r>
                </a:p>
              </p:txBody>
            </p:sp>
            <p:sp>
              <p:nvSpPr>
                <p:cNvPr id="98346" name="Rectangle 42"/>
                <p:cNvSpPr>
                  <a:spLocks noChangeArrowheads="1"/>
                </p:cNvSpPr>
                <p:nvPr/>
              </p:nvSpPr>
              <p:spPr bwMode="auto">
                <a:xfrm>
                  <a:off x="3848" y="3263"/>
                  <a:ext cx="500"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1</a:t>
                  </a:r>
                </a:p>
              </p:txBody>
            </p:sp>
          </p:grpSp>
          <p:sp>
            <p:nvSpPr>
              <p:cNvPr id="98347"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98348"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49"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50"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51" name="Group 47"/>
          <p:cNvGrpSpPr>
            <a:grpSpLocks/>
          </p:cNvGrpSpPr>
          <p:nvPr/>
        </p:nvGrpSpPr>
        <p:grpSpPr bwMode="auto">
          <a:xfrm>
            <a:off x="1052513" y="1828800"/>
            <a:ext cx="8137523" cy="4357688"/>
            <a:chOff x="663" y="1152"/>
            <a:chExt cx="5126" cy="2745"/>
          </a:xfrm>
        </p:grpSpPr>
        <p:grpSp>
          <p:nvGrpSpPr>
            <p:cNvPr id="98352" name="Group 48"/>
            <p:cNvGrpSpPr>
              <a:grpSpLocks/>
            </p:cNvGrpSpPr>
            <p:nvPr/>
          </p:nvGrpSpPr>
          <p:grpSpPr bwMode="auto">
            <a:xfrm>
              <a:off x="663" y="1152"/>
              <a:ext cx="5126" cy="2066"/>
              <a:chOff x="663" y="1152"/>
              <a:chExt cx="5126" cy="2066"/>
            </a:xfrm>
          </p:grpSpPr>
          <p:grpSp>
            <p:nvGrpSpPr>
              <p:cNvPr id="98353" name="Group 49"/>
              <p:cNvGrpSpPr>
                <a:grpSpLocks/>
              </p:cNvGrpSpPr>
              <p:nvPr/>
            </p:nvGrpSpPr>
            <p:grpSpPr bwMode="auto">
              <a:xfrm>
                <a:off x="663" y="1594"/>
                <a:ext cx="4008" cy="1624"/>
                <a:chOff x="663" y="1594"/>
                <a:chExt cx="4008" cy="1624"/>
              </a:xfrm>
            </p:grpSpPr>
            <p:sp>
              <p:nvSpPr>
                <p:cNvPr id="98354"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5" name="Rectangle 51"/>
                <p:cNvSpPr>
                  <a:spLocks noChangeArrowheads="1"/>
                </p:cNvSpPr>
                <p:nvPr/>
              </p:nvSpPr>
              <p:spPr bwMode="auto">
                <a:xfrm>
                  <a:off x="2880" y="1727"/>
                  <a:ext cx="1027" cy="291"/>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y</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2</a:t>
                  </a:r>
                  <a:r>
                    <a:rPr lang="en-US" dirty="0">
                      <a:solidFill>
                        <a:srgbClr val="000099"/>
                      </a:solidFill>
                      <a:latin typeface="Cambria Math"/>
                      <a:cs typeface="Cambria Math"/>
                    </a:rPr>
                    <a:t>’’’</a:t>
                  </a:r>
                </a:p>
              </p:txBody>
            </p:sp>
            <p:sp>
              <p:nvSpPr>
                <p:cNvPr id="98356"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7"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98358" name="Rectangle 54"/>
                <p:cNvSpPr>
                  <a:spLocks noChangeArrowheads="1"/>
                </p:cNvSpPr>
                <p:nvPr/>
              </p:nvSpPr>
              <p:spPr bwMode="auto">
                <a:xfrm>
                  <a:off x="3648" y="2927"/>
                  <a:ext cx="1023" cy="291"/>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x</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1</a:t>
                  </a:r>
                  <a:r>
                    <a:rPr lang="en-US" dirty="0">
                      <a:solidFill>
                        <a:srgbClr val="000099"/>
                      </a:solidFill>
                      <a:latin typeface="Cambria Math"/>
                      <a:cs typeface="Cambria Math"/>
                    </a:rPr>
                    <a:t>’’’</a:t>
                  </a:r>
                  <a:endParaRPr lang="en-US" baseline="-25000" dirty="0">
                    <a:solidFill>
                      <a:srgbClr val="000099"/>
                    </a:solidFill>
                    <a:latin typeface="Cambria Math"/>
                    <a:cs typeface="Cambria Math"/>
                  </a:endParaRPr>
                </a:p>
              </p:txBody>
            </p:sp>
            <p:sp>
              <p:nvSpPr>
                <p:cNvPr id="98359" name="Rectangle 55"/>
                <p:cNvSpPr>
                  <a:spLocks noChangeArrowheads="1"/>
                </p:cNvSpPr>
                <p:nvPr/>
              </p:nvSpPr>
              <p:spPr bwMode="auto">
                <a:xfrm>
                  <a:off x="663" y="1594"/>
                  <a:ext cx="1017" cy="523"/>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z</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3</a:t>
                  </a:r>
                  <a:r>
                    <a:rPr lang="en-US" dirty="0">
                      <a:solidFill>
                        <a:srgbClr val="000099"/>
                      </a:solidFill>
                      <a:latin typeface="Cambria Math"/>
                      <a:cs typeface="Cambria Math"/>
                    </a:rPr>
                    <a:t>’’’</a:t>
                  </a:r>
                  <a:br>
                    <a:rPr lang="en-US" dirty="0">
                      <a:solidFill>
                        <a:srgbClr val="000099"/>
                      </a:solidFill>
                      <a:latin typeface="Cambria Math"/>
                      <a:cs typeface="Cambria Math"/>
                    </a:rPr>
                  </a:br>
                  <a:r>
                    <a:rPr lang="en-US" dirty="0">
                      <a:solidFill>
                        <a:srgbClr val="000099"/>
                      </a:solidFill>
                      <a:latin typeface="Cambria Math"/>
                      <a:cs typeface="Cambria Math"/>
                    </a:rPr>
                    <a:t>=</a:t>
                  </a:r>
                </a:p>
              </p:txBody>
            </p:sp>
            <p:sp>
              <p:nvSpPr>
                <p:cNvPr id="98360"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61"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98362"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3"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4"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65" name="Group 61"/>
          <p:cNvGrpSpPr>
            <a:grpSpLocks/>
          </p:cNvGrpSpPr>
          <p:nvPr/>
        </p:nvGrpSpPr>
        <p:grpSpPr bwMode="auto">
          <a:xfrm>
            <a:off x="500063" y="1768475"/>
            <a:ext cx="8440738" cy="3979863"/>
            <a:chOff x="315" y="1114"/>
            <a:chExt cx="5317" cy="2507"/>
          </a:xfrm>
        </p:grpSpPr>
        <p:grpSp>
          <p:nvGrpSpPr>
            <p:cNvPr id="98366" name="Group 62"/>
            <p:cNvGrpSpPr>
              <a:grpSpLocks/>
            </p:cNvGrpSpPr>
            <p:nvPr/>
          </p:nvGrpSpPr>
          <p:grpSpPr bwMode="auto">
            <a:xfrm>
              <a:off x="315" y="1114"/>
              <a:ext cx="5317" cy="2507"/>
              <a:chOff x="315" y="1114"/>
              <a:chExt cx="5317" cy="2507"/>
            </a:xfrm>
          </p:grpSpPr>
          <p:grpSp>
            <p:nvGrpSpPr>
              <p:cNvPr id="98367" name="Group 63"/>
              <p:cNvGrpSpPr>
                <a:grpSpLocks/>
              </p:cNvGrpSpPr>
              <p:nvPr/>
            </p:nvGrpSpPr>
            <p:grpSpPr bwMode="auto">
              <a:xfrm>
                <a:off x="1058" y="1114"/>
                <a:ext cx="4574" cy="2440"/>
                <a:chOff x="1058" y="1114"/>
                <a:chExt cx="4574" cy="2440"/>
              </a:xfrm>
            </p:grpSpPr>
            <p:grpSp>
              <p:nvGrpSpPr>
                <p:cNvPr id="98368" name="Group 64"/>
                <p:cNvGrpSpPr>
                  <a:grpSpLocks/>
                </p:cNvGrpSpPr>
                <p:nvPr/>
              </p:nvGrpSpPr>
              <p:grpSpPr bwMode="auto">
                <a:xfrm>
                  <a:off x="1058" y="1114"/>
                  <a:ext cx="2874" cy="2440"/>
                  <a:chOff x="1058" y="1114"/>
                  <a:chExt cx="2874" cy="2440"/>
                </a:xfrm>
              </p:grpSpPr>
              <p:grpSp>
                <p:nvGrpSpPr>
                  <p:cNvPr id="98369" name="Group 65"/>
                  <p:cNvGrpSpPr>
                    <a:grpSpLocks/>
                  </p:cNvGrpSpPr>
                  <p:nvPr/>
                </p:nvGrpSpPr>
                <p:grpSpPr bwMode="auto">
                  <a:xfrm>
                    <a:off x="1832" y="1680"/>
                    <a:ext cx="2100" cy="1874"/>
                    <a:chOff x="1832" y="1680"/>
                    <a:chExt cx="2100" cy="1874"/>
                  </a:xfrm>
                </p:grpSpPr>
                <p:sp>
                  <p:nvSpPr>
                    <p:cNvPr id="98370"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1"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2" name="Rectangle 68"/>
                    <p:cNvSpPr>
                      <a:spLocks noChangeArrowheads="1"/>
                    </p:cNvSpPr>
                    <p:nvPr/>
                  </p:nvSpPr>
                  <p:spPr bwMode="auto">
                    <a:xfrm>
                      <a:off x="3607" y="3263"/>
                      <a:ext cx="32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1</a:t>
                      </a:r>
                    </a:p>
                  </p:txBody>
                </p:sp>
                <p:sp>
                  <p:nvSpPr>
                    <p:cNvPr id="98373" name="Rectangle 69"/>
                    <p:cNvSpPr>
                      <a:spLocks noChangeArrowheads="1"/>
                    </p:cNvSpPr>
                    <p:nvPr/>
                  </p:nvSpPr>
                  <p:spPr bwMode="auto">
                    <a:xfrm>
                      <a:off x="3408" y="2303"/>
                      <a:ext cx="32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2</a:t>
                      </a:r>
                    </a:p>
                  </p:txBody>
                </p:sp>
                <p:sp>
                  <p:nvSpPr>
                    <p:cNvPr id="98374"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98375" name="Rectangle 71"/>
                  <p:cNvSpPr>
                    <a:spLocks noChangeArrowheads="1"/>
                  </p:cNvSpPr>
                  <p:nvPr/>
                </p:nvSpPr>
                <p:spPr bwMode="auto">
                  <a:xfrm>
                    <a:off x="1058" y="1114"/>
                    <a:ext cx="470"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3</a:t>
                    </a:r>
                    <a:r>
                      <a:rPr lang="en-US" dirty="0">
                        <a:solidFill>
                          <a:srgbClr val="CC0000"/>
                        </a:solidFill>
                        <a:latin typeface="Cambria Math"/>
                        <a:cs typeface="Cambria Math"/>
                      </a:rPr>
                      <a:t>=</a:t>
                    </a:r>
                    <a:endParaRPr lang="en-US" baseline="-25000" dirty="0">
                      <a:solidFill>
                        <a:srgbClr val="CC0000"/>
                      </a:solidFill>
                      <a:latin typeface="Cambria Math"/>
                      <a:cs typeface="Cambria Math"/>
                    </a:endParaRPr>
                  </a:p>
                </p:txBody>
              </p:sp>
            </p:grpSp>
            <p:sp>
              <p:nvSpPr>
                <p:cNvPr id="98376"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98377" name="Group 73"/>
              <p:cNvGrpSpPr>
                <a:grpSpLocks/>
              </p:cNvGrpSpPr>
              <p:nvPr/>
            </p:nvGrpSpPr>
            <p:grpSpPr bwMode="auto">
              <a:xfrm rot="-736755">
                <a:off x="315" y="2949"/>
                <a:ext cx="672" cy="672"/>
                <a:chOff x="384" y="2880"/>
                <a:chExt cx="672" cy="672"/>
              </a:xfrm>
            </p:grpSpPr>
            <p:sp>
              <p:nvSpPr>
                <p:cNvPr id="98378"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79"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98380"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98381" name="Group 77"/>
          <p:cNvGrpSpPr>
            <a:grpSpLocks/>
          </p:cNvGrpSpPr>
          <p:nvPr/>
        </p:nvGrpSpPr>
        <p:grpSpPr bwMode="auto">
          <a:xfrm>
            <a:off x="1371600" y="3657600"/>
            <a:ext cx="4495800" cy="1752600"/>
            <a:chOff x="864" y="2304"/>
            <a:chExt cx="2832" cy="1104"/>
          </a:xfrm>
        </p:grpSpPr>
        <p:grpSp>
          <p:nvGrpSpPr>
            <p:cNvPr id="98382" name="Group 78"/>
            <p:cNvGrpSpPr>
              <a:grpSpLocks/>
            </p:cNvGrpSpPr>
            <p:nvPr/>
          </p:nvGrpSpPr>
          <p:grpSpPr bwMode="auto">
            <a:xfrm>
              <a:off x="1968" y="2304"/>
              <a:ext cx="1728" cy="1104"/>
              <a:chOff x="1968" y="2304"/>
              <a:chExt cx="1728" cy="1104"/>
            </a:xfrm>
          </p:grpSpPr>
          <p:sp>
            <p:nvSpPr>
              <p:cNvPr id="98383"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98384" name="Group 80"/>
              <p:cNvGrpSpPr>
                <a:grpSpLocks/>
              </p:cNvGrpSpPr>
              <p:nvPr/>
            </p:nvGrpSpPr>
            <p:grpSpPr bwMode="auto">
              <a:xfrm>
                <a:off x="1968" y="2304"/>
                <a:ext cx="1440" cy="1104"/>
                <a:chOff x="1968" y="2304"/>
                <a:chExt cx="1440" cy="1104"/>
              </a:xfrm>
            </p:grpSpPr>
            <p:sp>
              <p:nvSpPr>
                <p:cNvPr id="98385"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8386"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87"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98388"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89" name="Group 85"/>
          <p:cNvGrpSpPr>
            <a:grpSpLocks/>
          </p:cNvGrpSpPr>
          <p:nvPr/>
        </p:nvGrpSpPr>
        <p:grpSpPr bwMode="auto">
          <a:xfrm>
            <a:off x="1752600" y="3429000"/>
            <a:ext cx="3124200" cy="2057400"/>
            <a:chOff x="1104" y="2160"/>
            <a:chExt cx="1968" cy="1296"/>
          </a:xfrm>
        </p:grpSpPr>
        <p:grpSp>
          <p:nvGrpSpPr>
            <p:cNvPr id="98390" name="Group 86"/>
            <p:cNvGrpSpPr>
              <a:grpSpLocks/>
            </p:cNvGrpSpPr>
            <p:nvPr/>
          </p:nvGrpSpPr>
          <p:grpSpPr bwMode="auto">
            <a:xfrm>
              <a:off x="1584" y="2160"/>
              <a:ext cx="1488" cy="1056"/>
              <a:chOff x="1584" y="2160"/>
              <a:chExt cx="1488" cy="1056"/>
            </a:xfrm>
          </p:grpSpPr>
          <p:sp>
            <p:nvSpPr>
              <p:cNvPr id="98391"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98392"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93"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94"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
        <p:nvSpPr>
          <p:cNvPr id="92" name="Text Box 5"/>
          <p:cNvSpPr txBox="1">
            <a:spLocks noChangeArrowheads="1"/>
          </p:cNvSpPr>
          <p:nvPr/>
        </p:nvSpPr>
        <p:spPr bwMode="auto">
          <a:xfrm>
            <a:off x="2378003" y="6400800"/>
            <a:ext cx="6191218" cy="338554"/>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1600" dirty="0" err="1">
                <a:latin typeface="Cambria"/>
              </a:rPr>
              <a:t>Obj</a:t>
            </a:r>
            <a:r>
              <a:rPr lang="en-US" sz="1600" dirty="0">
                <a:latin typeface="Cambria"/>
              </a:rPr>
              <a:t>/notation </a:t>
            </a:r>
            <a:r>
              <a:rPr lang="en-US" sz="1600" dirty="0">
                <a:solidFill>
                  <a:srgbClr val="FF0000"/>
                </a:solidFill>
                <a:latin typeface="Cambria"/>
              </a:rPr>
              <a:t> </a:t>
            </a:r>
            <a:r>
              <a:rPr lang="en-US" sz="1600" dirty="0" err="1">
                <a:latin typeface="Cambria"/>
              </a:rPr>
              <a:t>AxisTransformation</a:t>
            </a:r>
            <a:r>
              <a:rPr lang="en-US" sz="1600" dirty="0">
                <a:latin typeface="Cambria"/>
              </a:rPr>
              <a:t>  Matrix  </a:t>
            </a:r>
            <a:r>
              <a:rPr lang="en-US" sz="1600" dirty="0" err="1">
                <a:solidFill>
                  <a:srgbClr val="FF0000"/>
                </a:solidFill>
                <a:latin typeface="Cambria"/>
              </a:rPr>
              <a:t>EulerAngles</a:t>
            </a:r>
            <a:r>
              <a:rPr lang="en-US" sz="1600" dirty="0">
                <a:latin typeface="Cambria"/>
              </a:rPr>
              <a:t>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20"/>
                                        </p:tgtEl>
                                        <p:attrNameLst>
                                          <p:attrName>style.visibility</p:attrName>
                                        </p:attrNameLst>
                                      </p:cBhvr>
                                      <p:to>
                                        <p:strVal val="visible"/>
                                      </p:to>
                                    </p:set>
                                    <p:animEffect transition="in" filter="fade">
                                      <p:cBhvr>
                                        <p:cTn id="7" dur="500"/>
                                        <p:tgtEl>
                                          <p:spTgt spid="98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311"/>
                                        </p:tgtEl>
                                        <p:attrNameLst>
                                          <p:attrName>style.visibility</p:attrName>
                                        </p:attrNameLst>
                                      </p:cBhvr>
                                      <p:to>
                                        <p:strVal val="visible"/>
                                      </p:to>
                                    </p:set>
                                    <p:animEffect transition="in" filter="fade">
                                      <p:cBhvr>
                                        <p:cTn id="12" dur="500"/>
                                        <p:tgtEl>
                                          <p:spTgt spid="98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gtEl>
                                        <p:attrNameLst>
                                          <p:attrName>style.visibility</p:attrName>
                                        </p:attrNameLst>
                                      </p:cBhvr>
                                      <p:to>
                                        <p:strVal val="visible"/>
                                      </p:to>
                                    </p:set>
                                    <p:animEffect transition="in" filter="fade">
                                      <p:cBhvr>
                                        <p:cTn id="17" dur="500"/>
                                        <p:tgtEl>
                                          <p:spTgt spid="98307"/>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98365"/>
                                        </p:tgtEl>
                                        <p:attrNameLst>
                                          <p:attrName>style.visibility</p:attrName>
                                        </p:attrNameLst>
                                      </p:cBhvr>
                                      <p:to>
                                        <p:strVal val="visible"/>
                                      </p:to>
                                    </p:set>
                                    <p:anim calcmode="lin" valueType="num">
                                      <p:cBhvr>
                                        <p:cTn id="22" dur="5000" fill="hold"/>
                                        <p:tgtEl>
                                          <p:spTgt spid="98365"/>
                                        </p:tgtEl>
                                        <p:attrNameLst>
                                          <p:attrName>ppt_w</p:attrName>
                                        </p:attrNameLst>
                                      </p:cBhvr>
                                      <p:tavLst>
                                        <p:tav tm="0" fmla="#ppt_w*sin(2.5*pi*$)">
                                          <p:val>
                                            <p:fltVal val="0"/>
                                          </p:val>
                                        </p:tav>
                                        <p:tav tm="100000">
                                          <p:val>
                                            <p:fltVal val="1"/>
                                          </p:val>
                                        </p:tav>
                                      </p:tavLst>
                                    </p:anim>
                                    <p:anim calcmode="lin" valueType="num">
                                      <p:cBhvr>
                                        <p:cTn id="23" dur="5000" fill="hold"/>
                                        <p:tgtEl>
                                          <p:spTgt spid="9836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8381"/>
                                        </p:tgtEl>
                                        <p:attrNameLst>
                                          <p:attrName>style.visibility</p:attrName>
                                        </p:attrNameLst>
                                      </p:cBhvr>
                                      <p:to>
                                        <p:strVal val="visible"/>
                                      </p:to>
                                    </p:set>
                                    <p:animEffect transition="in" filter="barn(inVertical)">
                                      <p:cBhvr>
                                        <p:cTn id="28" dur="500"/>
                                        <p:tgtEl>
                                          <p:spTgt spid="98381"/>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98339"/>
                                        </p:tgtEl>
                                        <p:attrNameLst>
                                          <p:attrName>style.visibility</p:attrName>
                                        </p:attrNameLst>
                                      </p:cBhvr>
                                      <p:to>
                                        <p:strVal val="visible"/>
                                      </p:to>
                                    </p:set>
                                    <p:anim calcmode="lin" valueType="num">
                                      <p:cBhvr>
                                        <p:cTn id="33" dur="1000" fill="hold"/>
                                        <p:tgtEl>
                                          <p:spTgt spid="98339"/>
                                        </p:tgtEl>
                                        <p:attrNameLst>
                                          <p:attrName>ppt_w</p:attrName>
                                        </p:attrNameLst>
                                      </p:cBhvr>
                                      <p:tavLst>
                                        <p:tav tm="0">
                                          <p:val>
                                            <p:fltVal val="0"/>
                                          </p:val>
                                        </p:tav>
                                        <p:tav tm="100000">
                                          <p:val>
                                            <p:strVal val="#ppt_w"/>
                                          </p:val>
                                        </p:tav>
                                      </p:tavLst>
                                    </p:anim>
                                    <p:anim calcmode="lin" valueType="num">
                                      <p:cBhvr>
                                        <p:cTn id="34" dur="1000" fill="hold"/>
                                        <p:tgtEl>
                                          <p:spTgt spid="98339"/>
                                        </p:tgtEl>
                                        <p:attrNameLst>
                                          <p:attrName>ppt_h</p:attrName>
                                        </p:attrNameLst>
                                      </p:cBhvr>
                                      <p:tavLst>
                                        <p:tav tm="0">
                                          <p:val>
                                            <p:fltVal val="0"/>
                                          </p:val>
                                        </p:tav>
                                        <p:tav tm="100000">
                                          <p:val>
                                            <p:strVal val="#ppt_h"/>
                                          </p:val>
                                        </p:tav>
                                      </p:tavLst>
                                    </p:anim>
                                    <p:anim calcmode="lin" valueType="num">
                                      <p:cBhvr>
                                        <p:cTn id="35" dur="1000" fill="hold"/>
                                        <p:tgtEl>
                                          <p:spTgt spid="9833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8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98389"/>
                                        </p:tgtEl>
                                        <p:attrNameLst>
                                          <p:attrName>style.visibility</p:attrName>
                                        </p:attrNameLst>
                                      </p:cBhvr>
                                      <p:to>
                                        <p:strVal val="visible"/>
                                      </p:to>
                                    </p:set>
                                    <p:animEffect transition="in" filter="blinds(vertical)">
                                      <p:cBhvr>
                                        <p:cTn id="41" dur="500"/>
                                        <p:tgtEl>
                                          <p:spTgt spid="9838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98351"/>
                                        </p:tgtEl>
                                        <p:attrNameLst>
                                          <p:attrName>style.visibility</p:attrName>
                                        </p:attrNameLst>
                                      </p:cBhvr>
                                      <p:to>
                                        <p:strVal val="visible"/>
                                      </p:to>
                                    </p:set>
                                    <p:animEffect transition="in" filter="slide(fromBottom)">
                                      <p:cBhvr>
                                        <p:cTn id="46" dur="500"/>
                                        <p:tgtEl>
                                          <p:spTgt spid="98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Named Texture Components</a:t>
            </a:r>
          </a:p>
        </p:txBody>
      </p:sp>
      <p:sp>
        <p:nvSpPr>
          <p:cNvPr id="3" name="Slide Number Placeholder 2"/>
          <p:cNvSpPr>
            <a:spLocks noGrp="1"/>
          </p:cNvSpPr>
          <p:nvPr>
            <p:ph type="sldNum" sz="quarter" idx="12"/>
          </p:nvPr>
        </p:nvSpPr>
        <p:spPr/>
        <p:txBody>
          <a:bodyPr/>
          <a:lstStyle/>
          <a:p>
            <a:fld id="{A5371276-EDDF-4A48-8D3D-E0600A0768F2}" type="slidenum">
              <a:rPr lang="en-US" smtClean="0"/>
              <a:pPr/>
              <a:t>15</a:t>
            </a:fld>
            <a:endParaRPr lang="en-US"/>
          </a:p>
        </p:txBody>
      </p:sp>
      <p:sp>
        <p:nvSpPr>
          <p:cNvPr id="4" name="Rectangle 3"/>
          <p:cNvSpPr txBox="1">
            <a:spLocks noChangeArrowheads="1"/>
          </p:cNvSpPr>
          <p:nvPr/>
        </p:nvSpPr>
        <p:spPr>
          <a:xfrm>
            <a:off x="304800" y="1219200"/>
            <a:ext cx="8458200" cy="5181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a:lnSpc>
                <a:spcPct val="90000"/>
              </a:lnSpc>
            </a:pPr>
            <a:r>
              <a:rPr lang="en-US" sz="2000" dirty="0"/>
              <a:t>In metals, especially rolled </a:t>
            </a:r>
            <a:r>
              <a:rPr lang="en-US" sz="2000" dirty="0" err="1"/>
              <a:t>fcc</a:t>
            </a:r>
            <a:r>
              <a:rPr lang="en-US" sz="2000" dirty="0"/>
              <a:t> metals it is common to give proper names to particular texture components that commonly occur.  Thus, you will encounter “cube”, “brass”, “copper”, “S” and the like.  Each component has particular Euler angles, as we will now explain.  Along with these names there are also names associated so-called </a:t>
            </a:r>
            <a:r>
              <a:rPr lang="en-US" sz="2000" i="1" dirty="0"/>
              <a:t>fibers </a:t>
            </a:r>
            <a:r>
              <a:rPr lang="en-US" sz="2000" dirty="0"/>
              <a:t>such as alpha and beta.  A </a:t>
            </a:r>
            <a:r>
              <a:rPr lang="en-US" sz="2000" i="1" dirty="0"/>
              <a:t>texture fiber </a:t>
            </a:r>
            <a:r>
              <a:rPr lang="en-US" sz="2000" dirty="0"/>
              <a:t>is a continuous </a:t>
            </a:r>
            <a:r>
              <a:rPr lang="en-US" sz="2000" i="1" dirty="0"/>
              <a:t>line (curve) of orientations </a:t>
            </a:r>
            <a:r>
              <a:rPr lang="en-US" sz="2000" dirty="0"/>
              <a:t>through </a:t>
            </a:r>
            <a:r>
              <a:rPr lang="en-US" sz="2000" i="1" dirty="0"/>
              <a:t>orientation space</a:t>
            </a:r>
            <a:r>
              <a:rPr lang="en-US" sz="2000" dirty="0"/>
              <a:t>.</a:t>
            </a:r>
          </a:p>
          <a:p>
            <a:pPr>
              <a:lnSpc>
                <a:spcPct val="90000"/>
              </a:lnSpc>
            </a:pPr>
            <a:r>
              <a:rPr lang="en-US" sz="2000" dirty="0"/>
              <a:t>In rolled bcc metals, it is typical to refer to fibers only, such as the alpha fiber in which the orientations all have &lt;110&gt;//RD, and the gamma fiber for which &lt;111&gt;//ND.  One exception to this is the “Goss” component, named after the person who identified the textures critical to transformer steels.</a:t>
            </a:r>
          </a:p>
          <a:p>
            <a:pPr>
              <a:lnSpc>
                <a:spcPct val="90000"/>
              </a:lnSpc>
            </a:pPr>
            <a:r>
              <a:rPr lang="en-US" sz="2000" dirty="0"/>
              <a:t>In hexagonal metals, the texture is mostly evident in the basal pole figure and so the names generally refer to the deviation of the &lt;0001&gt; with respect to a particular sample direction such as ND.  This is described in more detail later.</a:t>
            </a:r>
          </a:p>
          <a:p>
            <a:pPr>
              <a:lnSpc>
                <a:spcPct val="90000"/>
              </a:lnSpc>
            </a:pPr>
            <a:r>
              <a:rPr lang="en-US" sz="2000" dirty="0"/>
              <a:t>In thin films of all kinds, unless an epitaxial texture is present, the texture is described in terms of which crystal direction is most commonly found parallel to the normal of the film plane, or &lt;</a:t>
            </a:r>
            <a:r>
              <a:rPr lang="en-US" sz="2000" dirty="0" err="1"/>
              <a:t>uvw</a:t>
            </a:r>
            <a:r>
              <a:rPr lang="en-US" sz="2000" dirty="0"/>
              <a:t>&gt;//ND.</a:t>
            </a:r>
          </a:p>
        </p:txBody>
      </p:sp>
    </p:spTree>
    <p:extLst>
      <p:ext uri="{BB962C8B-B14F-4D97-AF65-F5344CB8AC3E}">
        <p14:creationId xmlns:p14="http://schemas.microsoft.com/office/powerpoint/2010/main" val="264779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AE745DF-5BC7-9749-95EF-3D089405156B}" type="slidenum">
              <a:rPr lang="en-US"/>
              <a:pPr/>
              <a:t>16</a:t>
            </a:fld>
            <a:endParaRPr lang="en-US"/>
          </a:p>
        </p:txBody>
      </p:sp>
      <p:sp>
        <p:nvSpPr>
          <p:cNvPr id="43010" name="Rectangle 2"/>
          <p:cNvSpPr>
            <a:spLocks noGrp="1" noChangeArrowheads="1"/>
          </p:cNvSpPr>
          <p:nvPr>
            <p:ph type="title"/>
          </p:nvPr>
        </p:nvSpPr>
        <p:spPr/>
        <p:txBody>
          <a:bodyPr/>
          <a:lstStyle/>
          <a:p>
            <a:r>
              <a:rPr lang="en-US" dirty="0"/>
              <a:t>Cube Texture (001)[100]: </a:t>
            </a:r>
            <a:br>
              <a:rPr lang="en-US" dirty="0"/>
            </a:br>
            <a:r>
              <a:rPr lang="en-US" dirty="0"/>
              <a:t>cube-on-face</a:t>
            </a:r>
          </a:p>
        </p:txBody>
      </p:sp>
      <p:sp>
        <p:nvSpPr>
          <p:cNvPr id="43011" name="Rectangle 3"/>
          <p:cNvSpPr>
            <a:spLocks noGrp="1" noChangeArrowheads="1"/>
          </p:cNvSpPr>
          <p:nvPr>
            <p:ph type="body" idx="1"/>
          </p:nvPr>
        </p:nvSpPr>
        <p:spPr>
          <a:xfrm>
            <a:off x="685800" y="1600200"/>
            <a:ext cx="6934200" cy="2438400"/>
          </a:xfrm>
        </p:spPr>
        <p:txBody>
          <a:bodyPr/>
          <a:lstStyle/>
          <a:p>
            <a:r>
              <a:rPr lang="en-US" sz="2800" dirty="0"/>
              <a:t>Observed in recrystallization of </a:t>
            </a:r>
            <a:r>
              <a:rPr lang="en-US" sz="2800" i="1" dirty="0" err="1"/>
              <a:t>fcc</a:t>
            </a:r>
            <a:r>
              <a:rPr lang="en-US" sz="2800" dirty="0"/>
              <a:t> metals</a:t>
            </a:r>
          </a:p>
          <a:p>
            <a:r>
              <a:rPr lang="en-US" sz="2800" dirty="0"/>
              <a:t>The three crystal axes, &lt;001&gt;, are parallel to the three sample axes, i.e., </a:t>
            </a:r>
            <a:br>
              <a:rPr lang="en-US" sz="2800" dirty="0"/>
            </a:br>
            <a:r>
              <a:rPr lang="en-US" sz="2800" dirty="0"/>
              <a:t>ND≡Z, RD≡X, and TD≡Y directions.</a:t>
            </a:r>
          </a:p>
        </p:txBody>
      </p:sp>
      <p:pic>
        <p:nvPicPr>
          <p:cNvPr id="43012" name="Picture 4"/>
          <p:cNvPicPr>
            <a:picLocks noChangeAspect="1" noChangeArrowheads="1"/>
          </p:cNvPicPr>
          <p:nvPr/>
        </p:nvPicPr>
        <p:blipFill>
          <a:blip r:embed="rId2"/>
          <a:srcRect/>
          <a:stretch>
            <a:fillRect/>
          </a:stretch>
        </p:blipFill>
        <p:spPr bwMode="auto">
          <a:xfrm>
            <a:off x="3276600" y="2743200"/>
            <a:ext cx="5549900" cy="3390900"/>
          </a:xfrm>
          <a:prstGeom prst="rect">
            <a:avLst/>
          </a:prstGeom>
          <a:noFill/>
          <a:ln w="9525">
            <a:noFill/>
            <a:miter lim="800000"/>
            <a:headEnd/>
            <a:tailEnd/>
          </a:ln>
          <a:effectLst/>
        </p:spPr>
      </p:pic>
      <p:sp>
        <p:nvSpPr>
          <p:cNvPr id="43013" name="Text Box 5"/>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3014" name="Text Box 6"/>
          <p:cNvSpPr txBox="1">
            <a:spLocks noChangeArrowheads="1"/>
          </p:cNvSpPr>
          <p:nvPr/>
        </p:nvSpPr>
        <p:spPr bwMode="auto">
          <a:xfrm>
            <a:off x="6318250" y="5153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[100]</a:t>
            </a:r>
          </a:p>
        </p:txBody>
      </p:sp>
      <p:sp>
        <p:nvSpPr>
          <p:cNvPr id="43015" name="Text Box 7"/>
          <p:cNvSpPr txBox="1">
            <a:spLocks noChangeArrowheads="1"/>
          </p:cNvSpPr>
          <p:nvPr/>
        </p:nvSpPr>
        <p:spPr bwMode="auto">
          <a:xfrm>
            <a:off x="4068763" y="5584825"/>
            <a:ext cx="638175"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[0-10]</a:t>
            </a:r>
          </a:p>
        </p:txBody>
      </p:sp>
      <p:sp>
        <p:nvSpPr>
          <p:cNvPr id="43016" name="Text Box 8"/>
          <p:cNvSpPr txBox="1">
            <a:spLocks noChangeArrowheads="1"/>
          </p:cNvSpPr>
          <p:nvPr/>
        </p:nvSpPr>
        <p:spPr bwMode="auto">
          <a:xfrm>
            <a:off x="5105400" y="4518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FC854BA-B166-BB4A-902F-70D768C21667}" type="slidenum">
              <a:rPr lang="en-US"/>
              <a:pPr/>
              <a:t>17</a:t>
            </a:fld>
            <a:endParaRPr lang="en-US"/>
          </a:p>
        </p:txBody>
      </p:sp>
      <p:sp>
        <p:nvSpPr>
          <p:cNvPr id="44034" name="Rectangle 2"/>
          <p:cNvSpPr>
            <a:spLocks noGrp="1" noChangeArrowheads="1"/>
          </p:cNvSpPr>
          <p:nvPr>
            <p:ph type="title"/>
          </p:nvPr>
        </p:nvSpPr>
        <p:spPr>
          <a:xfrm>
            <a:off x="609600" y="76200"/>
            <a:ext cx="8382000" cy="1143000"/>
          </a:xfrm>
        </p:spPr>
        <p:txBody>
          <a:bodyPr/>
          <a:lstStyle/>
          <a:p>
            <a:r>
              <a:rPr lang="en-US"/>
              <a:t>Sharp Texture (Recrystallization)</a:t>
            </a:r>
          </a:p>
        </p:txBody>
      </p:sp>
      <p:pic>
        <p:nvPicPr>
          <p:cNvPr id="44036" name="Picture 4"/>
          <p:cNvPicPr>
            <a:picLocks noChangeAspect="1" noChangeArrowheads="1"/>
          </p:cNvPicPr>
          <p:nvPr/>
        </p:nvPicPr>
        <p:blipFill>
          <a:blip r:embed="rId2"/>
          <a:srcRect/>
          <a:stretch>
            <a:fillRect/>
          </a:stretch>
        </p:blipFill>
        <p:spPr bwMode="auto">
          <a:xfrm>
            <a:off x="4953000" y="3276600"/>
            <a:ext cx="4025900" cy="2459038"/>
          </a:xfrm>
          <a:prstGeom prst="rect">
            <a:avLst/>
          </a:prstGeom>
          <a:noFill/>
          <a:ln w="9525">
            <a:noFill/>
            <a:miter lim="800000"/>
            <a:headEnd/>
            <a:tailEnd/>
          </a:ln>
          <a:effectLst/>
        </p:spPr>
      </p:pic>
      <p:pic>
        <p:nvPicPr>
          <p:cNvPr id="44037" name="Picture 5"/>
          <p:cNvPicPr>
            <a:picLocks noChangeAspect="1" noChangeArrowheads="1"/>
          </p:cNvPicPr>
          <p:nvPr/>
        </p:nvPicPr>
        <p:blipFill>
          <a:blip r:embed="rId3"/>
          <a:srcRect/>
          <a:stretch>
            <a:fillRect/>
          </a:stretch>
        </p:blipFill>
        <p:spPr bwMode="auto">
          <a:xfrm>
            <a:off x="990600" y="3124200"/>
            <a:ext cx="3721100" cy="3073400"/>
          </a:xfrm>
          <a:prstGeom prst="rect">
            <a:avLst/>
          </a:prstGeom>
          <a:noFill/>
          <a:ln w="9525">
            <a:noFill/>
            <a:miter lim="800000"/>
            <a:headEnd/>
            <a:tailEnd/>
          </a:ln>
          <a:effectLst/>
        </p:spPr>
      </p:pic>
      <p:sp>
        <p:nvSpPr>
          <p:cNvPr id="44038" name="Text Box 6"/>
          <p:cNvSpPr txBox="1">
            <a:spLocks noChangeArrowheads="1"/>
          </p:cNvSpPr>
          <p:nvPr/>
        </p:nvSpPr>
        <p:spPr bwMode="auto">
          <a:xfrm>
            <a:off x="11684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4035" name="Rectangle 3"/>
          <p:cNvSpPr>
            <a:spLocks noGrp="1" noChangeArrowheads="1"/>
          </p:cNvSpPr>
          <p:nvPr>
            <p:ph type="body" idx="1"/>
          </p:nvPr>
        </p:nvSpPr>
        <p:spPr>
          <a:xfrm>
            <a:off x="457200" y="1295400"/>
            <a:ext cx="8077200" cy="1981200"/>
          </a:xfrm>
        </p:spPr>
        <p:txBody>
          <a:bodyPr/>
          <a:lstStyle/>
          <a:p>
            <a:pPr>
              <a:lnSpc>
                <a:spcPct val="90000"/>
              </a:lnSpc>
            </a:pPr>
            <a:r>
              <a:rPr lang="en-US" sz="2000" dirty="0"/>
              <a:t>Figure on the left shows the {001} pole figures (PFs) for this texture component: maxima correspond to {100} poles in the standard stereographic projection aligned with the sample axes.  Note that this pole figure could not be measured experimentally unless transmission and reflection methods were to be combined because the reflections on the edge of the PF cannot be detected (see lecture on PF measurement).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DBF9F5C-13A0-4541-A330-0AFCFEAE6224}" type="slidenum">
              <a:rPr lang="en-US"/>
              <a:pPr/>
              <a:t>18</a:t>
            </a:fld>
            <a:endParaRPr lang="en-US"/>
          </a:p>
        </p:txBody>
      </p:sp>
      <p:sp>
        <p:nvSpPr>
          <p:cNvPr id="47106" name="Rectangle 2"/>
          <p:cNvSpPr>
            <a:spLocks noGrp="1" noChangeArrowheads="1"/>
          </p:cNvSpPr>
          <p:nvPr>
            <p:ph type="title"/>
          </p:nvPr>
        </p:nvSpPr>
        <p:spPr/>
        <p:txBody>
          <a:bodyPr/>
          <a:lstStyle/>
          <a:p>
            <a:r>
              <a:rPr lang="en-US"/>
              <a:t>Euler angles of Cube component</a:t>
            </a:r>
          </a:p>
        </p:txBody>
      </p:sp>
      <p:sp>
        <p:nvSpPr>
          <p:cNvPr id="47107" name="Rectangle 3"/>
          <p:cNvSpPr>
            <a:spLocks noGrp="1" noChangeArrowheads="1"/>
          </p:cNvSpPr>
          <p:nvPr>
            <p:ph type="body" idx="1"/>
          </p:nvPr>
        </p:nvSpPr>
        <p:spPr>
          <a:xfrm>
            <a:off x="533400" y="1371600"/>
            <a:ext cx="4038600" cy="4267200"/>
          </a:xfrm>
        </p:spPr>
        <p:txBody>
          <a:bodyPr/>
          <a:lstStyle/>
          <a:p>
            <a:pPr>
              <a:lnSpc>
                <a:spcPct val="90000"/>
              </a:lnSpc>
            </a:pPr>
            <a:r>
              <a:rPr lang="en-US" sz="2000" dirty="0"/>
              <a:t>The Euler angles for this component are simple, and yet not so simple!</a:t>
            </a:r>
          </a:p>
          <a:p>
            <a:pPr>
              <a:lnSpc>
                <a:spcPct val="90000"/>
              </a:lnSpc>
            </a:pPr>
            <a:r>
              <a:rPr lang="en-US" sz="2000" dirty="0"/>
              <a:t>The crystal axes align exactly with the specimen axes, therefore all three Euler angles are exactly zero: </a:t>
            </a:r>
            <a:br>
              <a:rPr lang="en-US" sz="2000" dirty="0"/>
            </a:br>
            <a:r>
              <a:rPr lang="en-US" sz="2000" dirty="0"/>
              <a:t>(</a:t>
            </a:r>
            <a:r>
              <a:rPr lang="en-US" sz="2000" i="1" dirty="0">
                <a:latin typeface="Symbol" charset="2"/>
              </a:rPr>
              <a:t>f</a:t>
            </a:r>
            <a:r>
              <a:rPr lang="en-US" sz="2000" baseline="-25000" dirty="0"/>
              <a:t>1</a:t>
            </a:r>
            <a:r>
              <a:rPr lang="en-US" sz="2000" dirty="0"/>
              <a:t>, </a:t>
            </a:r>
            <a:r>
              <a:rPr lang="en-US" sz="2000" i="1" dirty="0">
                <a:latin typeface="Symbol" charset="2"/>
              </a:rPr>
              <a:t></a:t>
            </a:r>
            <a:r>
              <a:rPr lang="en-US" sz="2000" dirty="0"/>
              <a:t>, </a:t>
            </a:r>
            <a:r>
              <a:rPr lang="en-US" sz="2000" i="1" dirty="0">
                <a:latin typeface="Symbol" charset="2"/>
              </a:rPr>
              <a:t>f</a:t>
            </a:r>
            <a:r>
              <a:rPr lang="en-US" sz="2000" baseline="-25000" dirty="0"/>
              <a:t>2</a:t>
            </a:r>
            <a:r>
              <a:rPr lang="en-US" sz="2000" dirty="0"/>
              <a:t>) </a:t>
            </a:r>
            <a:r>
              <a:rPr lang="en-US" sz="2000" dirty="0">
                <a:latin typeface="Cambria"/>
                <a:cs typeface="Cambria"/>
              </a:rPr>
              <a:t>= (0°, 0°, 0°)</a:t>
            </a:r>
            <a:r>
              <a:rPr lang="en-US" sz="2000" dirty="0"/>
              <a:t>.</a:t>
            </a:r>
          </a:p>
          <a:p>
            <a:pPr>
              <a:lnSpc>
                <a:spcPct val="90000"/>
              </a:lnSpc>
            </a:pPr>
            <a:endParaRPr lang="en-US" sz="2000" dirty="0"/>
          </a:p>
          <a:p>
            <a:pPr>
              <a:lnSpc>
                <a:spcPct val="90000"/>
              </a:lnSpc>
            </a:pPr>
            <a:r>
              <a:rPr lang="en-US" sz="2000" dirty="0"/>
              <a:t>Orientation Matrix: </a:t>
            </a:r>
          </a:p>
          <a:p>
            <a:pPr>
              <a:lnSpc>
                <a:spcPct val="90000"/>
              </a:lnSpc>
            </a:pPr>
            <a:endParaRPr lang="en-US" sz="2000" dirty="0"/>
          </a:p>
          <a:p>
            <a:pPr>
              <a:lnSpc>
                <a:spcPct val="90000"/>
              </a:lnSpc>
            </a:pPr>
            <a:endParaRPr lang="en-US" sz="2000" dirty="0"/>
          </a:p>
          <a:p>
            <a:pPr>
              <a:lnSpc>
                <a:spcPct val="90000"/>
              </a:lnSpc>
            </a:pPr>
            <a:r>
              <a:rPr lang="en-US" sz="2000" dirty="0"/>
              <a:t>Rodrigues vector: </a:t>
            </a:r>
            <a:r>
              <a:rPr lang="en-US" sz="2000" dirty="0">
                <a:latin typeface="Cambria"/>
                <a:cs typeface="Cambria"/>
              </a:rPr>
              <a:t>[0,0,0]</a:t>
            </a:r>
          </a:p>
          <a:p>
            <a:pPr>
              <a:lnSpc>
                <a:spcPct val="90000"/>
              </a:lnSpc>
            </a:pPr>
            <a:r>
              <a:rPr lang="en-US" sz="2000" dirty="0"/>
              <a:t>Unit quaternion: </a:t>
            </a:r>
            <a:r>
              <a:rPr lang="en-US" sz="2000" dirty="0">
                <a:latin typeface="Cambria"/>
                <a:cs typeface="Cambria"/>
              </a:rPr>
              <a:t>[0,0,0,1]</a:t>
            </a:r>
          </a:p>
        </p:txBody>
      </p:sp>
      <p:sp>
        <p:nvSpPr>
          <p:cNvPr id="47108"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7109" name="Rectangle 5"/>
          <p:cNvSpPr>
            <a:spLocks noChangeArrowheads="1"/>
          </p:cNvSpPr>
          <p:nvPr/>
        </p:nvSpPr>
        <p:spPr bwMode="auto">
          <a:xfrm>
            <a:off x="4648200" y="1371600"/>
            <a:ext cx="4191000" cy="472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dirty="0">
                <a:latin typeface="Calibri"/>
              </a:rPr>
              <a:t>As an introduction to the effects of crystal symmetry: consider aligning [100]//TD, [010]//-RD, [001]//ND.  This is evidently still the cube orientation, but the Euler angles are </a:t>
            </a:r>
            <a:br>
              <a:rPr lang="en-US" sz="2000" dirty="0">
                <a:latin typeface="Calibri"/>
              </a:rPr>
            </a:br>
            <a:r>
              <a:rPr lang="en-US" sz="2000" dirty="0">
                <a:latin typeface="Calibri"/>
              </a:rPr>
              <a:t>(</a:t>
            </a:r>
            <a:r>
              <a:rPr lang="en-US" sz="2000" i="1" dirty="0">
                <a:latin typeface="Symbol" charset="2"/>
              </a:rPr>
              <a:t>f</a:t>
            </a:r>
            <a:r>
              <a:rPr lang="en-US" sz="2000" baseline="-25000" dirty="0">
                <a:latin typeface="Calibri"/>
              </a:rPr>
              <a:t>1</a:t>
            </a:r>
            <a:r>
              <a:rPr lang="en-US" sz="2000" dirty="0">
                <a:latin typeface="Calibri"/>
              </a:rPr>
              <a:t>,</a:t>
            </a:r>
            <a:r>
              <a:rPr lang="en-US" sz="2000" i="1" dirty="0">
                <a:latin typeface="Symbol" charset="2"/>
              </a:rPr>
              <a:t></a:t>
            </a:r>
            <a:r>
              <a:rPr lang="en-US" sz="2000" dirty="0">
                <a:latin typeface="Calibri"/>
              </a:rPr>
              <a:t>,</a:t>
            </a:r>
            <a:r>
              <a:rPr lang="en-US" sz="2000" i="1" dirty="0">
                <a:latin typeface="Symbol" charset="2"/>
              </a:rPr>
              <a:t>f</a:t>
            </a:r>
            <a:r>
              <a:rPr lang="en-US" sz="2000" baseline="-25000" dirty="0">
                <a:latin typeface="Calibri"/>
              </a:rPr>
              <a:t>2</a:t>
            </a:r>
            <a:r>
              <a:rPr lang="en-US" sz="2000" dirty="0">
                <a:latin typeface="Calibri"/>
              </a:rPr>
              <a:t>) </a:t>
            </a:r>
            <a:r>
              <a:rPr lang="en-US" sz="2000" dirty="0">
                <a:latin typeface="Cambria"/>
                <a:cs typeface="Cambria"/>
              </a:rPr>
              <a:t>= (90°,0°,0°)</a:t>
            </a:r>
            <a:r>
              <a:rPr lang="en-US" sz="2000" dirty="0">
                <a:latin typeface="Calibri"/>
              </a:rPr>
              <a:t>!</a:t>
            </a:r>
          </a:p>
          <a:p>
            <a:pPr marL="342900" indent="-342900">
              <a:spcBef>
                <a:spcPct val="20000"/>
              </a:spcBef>
              <a:buFontTx/>
              <a:buChar char="•"/>
            </a:pPr>
            <a:r>
              <a:rPr lang="en-US" sz="2000" dirty="0">
                <a:latin typeface="Calibri"/>
              </a:rPr>
              <a:t>This is a first illustration of the confusing (but real) situation where </a:t>
            </a:r>
            <a:r>
              <a:rPr lang="en-US" sz="2000" b="1" dirty="0">
                <a:latin typeface="Calibri"/>
              </a:rPr>
              <a:t>the same physical orientation has multiple mathematical/numerical descriptions</a:t>
            </a:r>
            <a:r>
              <a:rPr lang="en-US" sz="2000" dirty="0">
                <a:latin typeface="Calibri"/>
              </a:rPr>
              <a:t>.  This leads eventually to the discussion of </a:t>
            </a:r>
            <a:r>
              <a:rPr lang="en-US" sz="2000" i="1" dirty="0">
                <a:latin typeface="Calibri"/>
              </a:rPr>
              <a:t>fundamental zones</a:t>
            </a:r>
            <a:r>
              <a:rPr lang="en-US" sz="2000" dirty="0">
                <a:latin typeface="Calibri"/>
              </a:rPr>
              <a:t>.</a:t>
            </a:r>
          </a:p>
        </p:txBody>
      </p:sp>
      <p:graphicFrame>
        <p:nvGraphicFramePr>
          <p:cNvPr id="47110" name="Object 6"/>
          <p:cNvGraphicFramePr>
            <a:graphicFrameLocks noChangeAspect="1"/>
          </p:cNvGraphicFramePr>
          <p:nvPr>
            <p:extLst>
              <p:ext uri="{D42A27DB-BD31-4B8C-83A1-F6EECF244321}">
                <p14:modId xmlns:p14="http://schemas.microsoft.com/office/powerpoint/2010/main" val="650801078"/>
              </p:ext>
            </p:extLst>
          </p:nvPr>
        </p:nvGraphicFramePr>
        <p:xfrm>
          <a:off x="3200400" y="3805550"/>
          <a:ext cx="1125538" cy="1147450"/>
        </p:xfrm>
        <a:graphic>
          <a:graphicData uri="http://schemas.openxmlformats.org/presentationml/2006/ole">
            <mc:AlternateContent xmlns:mc="http://schemas.openxmlformats.org/markup-compatibility/2006">
              <mc:Choice xmlns:v="urn:schemas-microsoft-com:vml" Requires="v">
                <p:oleObj spid="_x0000_s47152" name="Equation" r:id="rId3" imgW="647700" imgH="660400" progId="Equation.3">
                  <p:embed/>
                </p:oleObj>
              </mc:Choice>
              <mc:Fallback>
                <p:oleObj name="Equation" r:id="rId3" imgW="6477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05550"/>
                        <a:ext cx="1125538" cy="1147450"/>
                      </a:xfrm>
                      <a:prstGeom prst="rect">
                        <a:avLst/>
                      </a:prstGeom>
                      <a:noFill/>
                      <a:ln>
                        <a:noFill/>
                      </a:ln>
                      <a:effec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6F11F3BD-A24E-4243-BD0D-76E2A4A5A05C}" type="slidenum">
              <a:rPr lang="en-US"/>
              <a:pPr/>
              <a:t>19</a:t>
            </a:fld>
            <a:endParaRPr lang="en-US"/>
          </a:p>
        </p:txBody>
      </p:sp>
      <p:sp>
        <p:nvSpPr>
          <p:cNvPr id="45058" name="Rectangle 2"/>
          <p:cNvSpPr>
            <a:spLocks noGrp="1" noChangeArrowheads="1"/>
          </p:cNvSpPr>
          <p:nvPr>
            <p:ph type="title"/>
          </p:nvPr>
        </p:nvSpPr>
        <p:spPr>
          <a:xfrm>
            <a:off x="134938" y="76200"/>
            <a:ext cx="8915400" cy="1066800"/>
          </a:xfrm>
        </p:spPr>
        <p:txBody>
          <a:bodyPr/>
          <a:lstStyle/>
          <a:p>
            <a:r>
              <a:rPr lang="en-US"/>
              <a:t>{110}&lt;001&gt;: the Goss Component</a:t>
            </a:r>
          </a:p>
        </p:txBody>
      </p:sp>
      <p:sp>
        <p:nvSpPr>
          <p:cNvPr id="45059" name="Rectangle 3"/>
          <p:cNvSpPr>
            <a:spLocks noGrp="1" noChangeArrowheads="1"/>
          </p:cNvSpPr>
          <p:nvPr>
            <p:ph type="body" idx="1"/>
          </p:nvPr>
        </p:nvSpPr>
        <p:spPr>
          <a:xfrm>
            <a:off x="685800" y="1143000"/>
            <a:ext cx="8305800" cy="4648200"/>
          </a:xfrm>
        </p:spPr>
        <p:txBody>
          <a:bodyPr/>
          <a:lstStyle/>
          <a:p>
            <a:pPr>
              <a:lnSpc>
                <a:spcPct val="90000"/>
              </a:lnSpc>
            </a:pPr>
            <a:r>
              <a:rPr lang="en-US" sz="2800"/>
              <a:t>This type of texture is known as Goss Texture and occurs as a Recrystallization texture for FCC materials such as Brass, …</a:t>
            </a:r>
          </a:p>
          <a:p>
            <a:pPr>
              <a:lnSpc>
                <a:spcPct val="90000"/>
              </a:lnSpc>
            </a:pPr>
            <a:r>
              <a:rPr lang="en-US" sz="2800"/>
              <a:t>In this case the (011) plane is oriented towards the ND and the [001] inside the (011) plane is along the RD.</a:t>
            </a:r>
          </a:p>
        </p:txBody>
      </p:sp>
      <p:sp>
        <p:nvSpPr>
          <p:cNvPr id="45062" name="Freeform 6"/>
          <p:cNvSpPr>
            <a:spLocks/>
          </p:cNvSpPr>
          <p:nvPr/>
        </p:nvSpPr>
        <p:spPr bwMode="auto">
          <a:xfrm>
            <a:off x="2374900" y="44069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5065" name="Group 9"/>
          <p:cNvGrpSpPr>
            <a:grpSpLocks/>
          </p:cNvGrpSpPr>
          <p:nvPr/>
        </p:nvGrpSpPr>
        <p:grpSpPr bwMode="auto">
          <a:xfrm>
            <a:off x="6946900" y="4356100"/>
            <a:ext cx="571500" cy="101600"/>
            <a:chOff x="4376" y="2744"/>
            <a:chExt cx="360" cy="64"/>
          </a:xfrm>
        </p:grpSpPr>
        <p:sp>
          <p:nvSpPr>
            <p:cNvPr id="45063" name="Freeform 7"/>
            <p:cNvSpPr>
              <a:spLocks/>
            </p:cNvSpPr>
            <p:nvPr/>
          </p:nvSpPr>
          <p:spPr bwMode="auto">
            <a:xfrm>
              <a:off x="4664" y="2744"/>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4" name="Line 8"/>
            <p:cNvSpPr>
              <a:spLocks noChangeShapeType="1"/>
            </p:cNvSpPr>
            <p:nvPr/>
          </p:nvSpPr>
          <p:spPr bwMode="auto">
            <a:xfrm>
              <a:off x="4376" y="2776"/>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66" name="Rectangle 10"/>
          <p:cNvSpPr>
            <a:spLocks noChangeArrowheads="1"/>
          </p:cNvSpPr>
          <p:nvPr/>
        </p:nvSpPr>
        <p:spPr bwMode="auto">
          <a:xfrm>
            <a:off x="7423150" y="45402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5069" name="Group 13"/>
          <p:cNvGrpSpPr>
            <a:grpSpLocks/>
          </p:cNvGrpSpPr>
          <p:nvPr/>
        </p:nvGrpSpPr>
        <p:grpSpPr bwMode="auto">
          <a:xfrm>
            <a:off x="6896100" y="3378200"/>
            <a:ext cx="101600" cy="1028700"/>
            <a:chOff x="4344" y="2128"/>
            <a:chExt cx="64" cy="648"/>
          </a:xfrm>
        </p:grpSpPr>
        <p:sp>
          <p:nvSpPr>
            <p:cNvPr id="45067" name="Freeform 11"/>
            <p:cNvSpPr>
              <a:spLocks/>
            </p:cNvSpPr>
            <p:nvPr/>
          </p:nvSpPr>
          <p:spPr bwMode="auto">
            <a:xfrm>
              <a:off x="4344" y="2128"/>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8" name="Line 12"/>
            <p:cNvSpPr>
              <a:spLocks noChangeShapeType="1"/>
            </p:cNvSpPr>
            <p:nvPr/>
          </p:nvSpPr>
          <p:spPr bwMode="auto">
            <a:xfrm flipV="1">
              <a:off x="4376" y="2176"/>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0" name="Rectangle 14"/>
          <p:cNvSpPr>
            <a:spLocks noChangeArrowheads="1"/>
          </p:cNvSpPr>
          <p:nvPr/>
        </p:nvSpPr>
        <p:spPr bwMode="auto">
          <a:xfrm>
            <a:off x="6851650" y="31686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5073" name="Group 17"/>
          <p:cNvGrpSpPr>
            <a:grpSpLocks/>
          </p:cNvGrpSpPr>
          <p:nvPr/>
        </p:nvGrpSpPr>
        <p:grpSpPr bwMode="auto">
          <a:xfrm>
            <a:off x="6946900" y="4178300"/>
            <a:ext cx="571500" cy="228600"/>
            <a:chOff x="4376" y="2632"/>
            <a:chExt cx="360" cy="144"/>
          </a:xfrm>
        </p:grpSpPr>
        <p:sp>
          <p:nvSpPr>
            <p:cNvPr id="45071" name="Freeform 15"/>
            <p:cNvSpPr>
              <a:spLocks/>
            </p:cNvSpPr>
            <p:nvPr/>
          </p:nvSpPr>
          <p:spPr bwMode="auto">
            <a:xfrm>
              <a:off x="4656" y="2632"/>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72" name="Line 16"/>
            <p:cNvSpPr>
              <a:spLocks noChangeShapeType="1"/>
            </p:cNvSpPr>
            <p:nvPr/>
          </p:nvSpPr>
          <p:spPr bwMode="auto">
            <a:xfrm flipV="1">
              <a:off x="4376" y="2648"/>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4" name="Rectangle 18"/>
          <p:cNvSpPr>
            <a:spLocks noChangeArrowheads="1"/>
          </p:cNvSpPr>
          <p:nvPr/>
        </p:nvSpPr>
        <p:spPr bwMode="auto">
          <a:xfrm>
            <a:off x="7423150" y="39687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5075" name="Line 19"/>
          <p:cNvSpPr>
            <a:spLocks noChangeShapeType="1"/>
          </p:cNvSpPr>
          <p:nvPr/>
        </p:nvSpPr>
        <p:spPr bwMode="auto">
          <a:xfrm>
            <a:off x="3543300" y="44069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6" name="Line 20"/>
          <p:cNvSpPr>
            <a:spLocks noChangeShapeType="1"/>
          </p:cNvSpPr>
          <p:nvPr/>
        </p:nvSpPr>
        <p:spPr bwMode="auto">
          <a:xfrm>
            <a:off x="3022600" y="45974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7" name="Line 21"/>
          <p:cNvSpPr>
            <a:spLocks noChangeShapeType="1"/>
          </p:cNvSpPr>
          <p:nvPr/>
        </p:nvSpPr>
        <p:spPr bwMode="auto">
          <a:xfrm>
            <a:off x="3238500" y="42672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8" name="Line 22"/>
          <p:cNvSpPr>
            <a:spLocks noChangeShapeType="1"/>
          </p:cNvSpPr>
          <p:nvPr/>
        </p:nvSpPr>
        <p:spPr bwMode="auto">
          <a:xfrm>
            <a:off x="3314700" y="47117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9" name="Line 23"/>
          <p:cNvSpPr>
            <a:spLocks noChangeShapeType="1"/>
          </p:cNvSpPr>
          <p:nvPr/>
        </p:nvSpPr>
        <p:spPr bwMode="auto">
          <a:xfrm flipV="1">
            <a:off x="3060700" y="4279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0" name="Line 24"/>
          <p:cNvSpPr>
            <a:spLocks noChangeShapeType="1"/>
          </p:cNvSpPr>
          <p:nvPr/>
        </p:nvSpPr>
        <p:spPr bwMode="auto">
          <a:xfrm flipV="1">
            <a:off x="3721100" y="4267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1" name="Line 25"/>
          <p:cNvSpPr>
            <a:spLocks noChangeShapeType="1"/>
          </p:cNvSpPr>
          <p:nvPr/>
        </p:nvSpPr>
        <p:spPr bwMode="auto">
          <a:xfrm flipV="1">
            <a:off x="3352800" y="4394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2" name="Line 26"/>
          <p:cNvSpPr>
            <a:spLocks noChangeShapeType="1"/>
          </p:cNvSpPr>
          <p:nvPr/>
        </p:nvSpPr>
        <p:spPr bwMode="auto">
          <a:xfrm flipV="1">
            <a:off x="4000500" y="4406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3" name="Line 27"/>
          <p:cNvSpPr>
            <a:spLocks noChangeShapeType="1"/>
          </p:cNvSpPr>
          <p:nvPr/>
        </p:nvSpPr>
        <p:spPr bwMode="auto">
          <a:xfrm>
            <a:off x="32385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4" name="Line 28"/>
          <p:cNvSpPr>
            <a:spLocks noChangeShapeType="1"/>
          </p:cNvSpPr>
          <p:nvPr/>
        </p:nvSpPr>
        <p:spPr bwMode="auto">
          <a:xfrm>
            <a:off x="3086100" y="45974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5" name="Line 29"/>
          <p:cNvSpPr>
            <a:spLocks noChangeShapeType="1"/>
          </p:cNvSpPr>
          <p:nvPr/>
        </p:nvSpPr>
        <p:spPr bwMode="auto">
          <a:xfrm>
            <a:off x="3708400" y="45847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6" name="Line 30"/>
          <p:cNvSpPr>
            <a:spLocks noChangeShapeType="1"/>
          </p:cNvSpPr>
          <p:nvPr/>
        </p:nvSpPr>
        <p:spPr bwMode="auto">
          <a:xfrm>
            <a:off x="38862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7" name="Line 31"/>
          <p:cNvSpPr>
            <a:spLocks noChangeShapeType="1"/>
          </p:cNvSpPr>
          <p:nvPr/>
        </p:nvSpPr>
        <p:spPr bwMode="auto">
          <a:xfrm flipV="1">
            <a:off x="30607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8" name="Line 32"/>
          <p:cNvSpPr>
            <a:spLocks noChangeShapeType="1"/>
          </p:cNvSpPr>
          <p:nvPr/>
        </p:nvSpPr>
        <p:spPr bwMode="auto">
          <a:xfrm flipV="1">
            <a:off x="37338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5091" name="Group 35"/>
          <p:cNvGrpSpPr>
            <a:grpSpLocks/>
          </p:cNvGrpSpPr>
          <p:nvPr/>
        </p:nvGrpSpPr>
        <p:grpSpPr bwMode="auto">
          <a:xfrm>
            <a:off x="3517900" y="3556000"/>
            <a:ext cx="127000" cy="952500"/>
            <a:chOff x="2216" y="2240"/>
            <a:chExt cx="80" cy="600"/>
          </a:xfrm>
        </p:grpSpPr>
        <p:sp>
          <p:nvSpPr>
            <p:cNvPr id="45089" name="Freeform 33"/>
            <p:cNvSpPr>
              <a:spLocks/>
            </p:cNvSpPr>
            <p:nvPr/>
          </p:nvSpPr>
          <p:spPr bwMode="auto">
            <a:xfrm>
              <a:off x="2216" y="2240"/>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0" name="Line 34"/>
            <p:cNvSpPr>
              <a:spLocks noChangeShapeType="1"/>
            </p:cNvSpPr>
            <p:nvPr/>
          </p:nvSpPr>
          <p:spPr bwMode="auto">
            <a:xfrm flipV="1">
              <a:off x="2256" y="2344"/>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2" name="Rectangle 36"/>
          <p:cNvSpPr>
            <a:spLocks noChangeArrowheads="1"/>
          </p:cNvSpPr>
          <p:nvPr/>
        </p:nvSpPr>
        <p:spPr bwMode="auto">
          <a:xfrm>
            <a:off x="3498850" y="33591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5095" name="Group 39"/>
          <p:cNvGrpSpPr>
            <a:grpSpLocks/>
          </p:cNvGrpSpPr>
          <p:nvPr/>
        </p:nvGrpSpPr>
        <p:grpSpPr bwMode="auto">
          <a:xfrm>
            <a:off x="4191000" y="4330700"/>
            <a:ext cx="609600" cy="127000"/>
            <a:chOff x="2640" y="2728"/>
            <a:chExt cx="384" cy="80"/>
          </a:xfrm>
        </p:grpSpPr>
        <p:sp>
          <p:nvSpPr>
            <p:cNvPr id="45093" name="Freeform 37"/>
            <p:cNvSpPr>
              <a:spLocks/>
            </p:cNvSpPr>
            <p:nvPr/>
          </p:nvSpPr>
          <p:spPr bwMode="auto">
            <a:xfrm>
              <a:off x="2920" y="2728"/>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4" name="Line 38"/>
            <p:cNvSpPr>
              <a:spLocks noChangeShapeType="1"/>
            </p:cNvSpPr>
            <p:nvPr/>
          </p:nvSpPr>
          <p:spPr bwMode="auto">
            <a:xfrm>
              <a:off x="2640" y="2768"/>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6" name="Rectangle 40"/>
          <p:cNvSpPr>
            <a:spLocks noChangeArrowheads="1"/>
          </p:cNvSpPr>
          <p:nvPr/>
        </p:nvSpPr>
        <p:spPr bwMode="auto">
          <a:xfrm>
            <a:off x="4794250" y="41973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5061" name="Text Box 5"/>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5097" name="Text Box 41"/>
          <p:cNvSpPr txBox="1">
            <a:spLocks noChangeArrowheads="1"/>
          </p:cNvSpPr>
          <p:nvPr/>
        </p:nvSpPr>
        <p:spPr bwMode="auto">
          <a:xfrm>
            <a:off x="4800600" y="4076700"/>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B1413-4A39-F244-8387-AC0B52DDAD08}" type="slidenum">
              <a:rPr lang="en-US"/>
              <a:pPr/>
              <a:t>2</a:t>
            </a:fld>
            <a:endParaRPr lang="en-US"/>
          </a:p>
        </p:txBody>
      </p:sp>
      <p:sp>
        <p:nvSpPr>
          <p:cNvPr id="4098" name="Rectangle 2"/>
          <p:cNvSpPr>
            <a:spLocks noGrp="1" noChangeArrowheads="1"/>
          </p:cNvSpPr>
          <p:nvPr>
            <p:ph type="title"/>
          </p:nvPr>
        </p:nvSpPr>
        <p:spPr/>
        <p:txBody>
          <a:bodyPr/>
          <a:lstStyle/>
          <a:p>
            <a:r>
              <a:rPr lang="en-US"/>
              <a:t>Lecture Objectives</a:t>
            </a:r>
          </a:p>
        </p:txBody>
      </p:sp>
      <p:sp>
        <p:nvSpPr>
          <p:cNvPr id="4099" name="Rectangle 3"/>
          <p:cNvSpPr>
            <a:spLocks noGrp="1" noChangeArrowheads="1"/>
          </p:cNvSpPr>
          <p:nvPr>
            <p:ph type="body" idx="1"/>
          </p:nvPr>
        </p:nvSpPr>
        <p:spPr>
          <a:xfrm>
            <a:off x="533400" y="1371600"/>
            <a:ext cx="8229600" cy="4648200"/>
          </a:xfrm>
        </p:spPr>
        <p:txBody>
          <a:bodyPr/>
          <a:lstStyle/>
          <a:p>
            <a:r>
              <a:rPr lang="en-US" sz="2400" dirty="0"/>
              <a:t>Show how to convert from a description of a crystal orientation based on </a:t>
            </a:r>
            <a:r>
              <a:rPr lang="en-US" sz="2400" i="1" dirty="0"/>
              <a:t>Miller indices </a:t>
            </a:r>
            <a:r>
              <a:rPr lang="en-US" sz="2400" dirty="0"/>
              <a:t>to </a:t>
            </a:r>
            <a:r>
              <a:rPr lang="en-US" sz="2400" i="1" dirty="0"/>
              <a:t>matrices </a:t>
            </a:r>
            <a:r>
              <a:rPr lang="en-US" sz="2400" dirty="0"/>
              <a:t>to </a:t>
            </a:r>
            <a:r>
              <a:rPr lang="en-US" sz="2400" i="1" dirty="0"/>
              <a:t>Euler angles.</a:t>
            </a:r>
            <a:endParaRPr lang="en-US" sz="2400" dirty="0"/>
          </a:p>
          <a:p>
            <a:r>
              <a:rPr lang="en-US" sz="2400" dirty="0"/>
              <a:t>Give examples of standard named components and their associated Euler angles.</a:t>
            </a:r>
          </a:p>
          <a:p>
            <a:r>
              <a:rPr lang="en-US" sz="2400" dirty="0"/>
              <a:t>The overall aim is to be able to describe a </a:t>
            </a:r>
            <a:r>
              <a:rPr lang="en-US" sz="2400" b="1" i="1" dirty="0">
                <a:solidFill>
                  <a:srgbClr val="FF0000"/>
                </a:solidFill>
              </a:rPr>
              <a:t>texture component </a:t>
            </a:r>
            <a:r>
              <a:rPr lang="en-US" sz="2400" dirty="0"/>
              <a:t>by a </a:t>
            </a:r>
            <a:r>
              <a:rPr lang="en-US" sz="2400" b="1" i="1" dirty="0">
                <a:solidFill>
                  <a:srgbClr val="FF0000"/>
                </a:solidFill>
              </a:rPr>
              <a:t>single point </a:t>
            </a:r>
            <a:r>
              <a:rPr lang="en-US" sz="2400" dirty="0"/>
              <a:t>(in </a:t>
            </a:r>
            <a:r>
              <a:rPr lang="en-US" sz="2400" i="1" dirty="0"/>
              <a:t>orientation space</a:t>
            </a:r>
            <a:r>
              <a:rPr lang="en-US" sz="2400" dirty="0"/>
              <a:t>, which is parameterized with some set of coordinates such as Euler angles) instead of needing to draw the crystal embedded in a reference frame.</a:t>
            </a:r>
          </a:p>
          <a:p>
            <a:r>
              <a:rPr lang="en-US" sz="2400" dirty="0"/>
              <a:t>Homework exercises will be converting Miller indices to Euler angles.</a:t>
            </a:r>
          </a:p>
        </p:txBody>
      </p:sp>
      <p:sp>
        <p:nvSpPr>
          <p:cNvPr id="4104" name="Text Box 8"/>
          <p:cNvSpPr txBox="1">
            <a:spLocks noChangeArrowheads="1"/>
          </p:cNvSpPr>
          <p:nvPr/>
        </p:nvSpPr>
        <p:spPr bwMode="auto">
          <a:xfrm>
            <a:off x="6461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3D1D8A64-335C-7D49-A749-7DEDA23362CC}" type="slidenum">
              <a:rPr lang="en-US"/>
              <a:pPr/>
              <a:t>20</a:t>
            </a:fld>
            <a:endParaRPr lang="en-US"/>
          </a:p>
        </p:txBody>
      </p:sp>
      <p:sp>
        <p:nvSpPr>
          <p:cNvPr id="46082" name="Rectangle 2"/>
          <p:cNvSpPr>
            <a:spLocks noGrp="1" noChangeArrowheads="1"/>
          </p:cNvSpPr>
          <p:nvPr>
            <p:ph type="title"/>
          </p:nvPr>
        </p:nvSpPr>
        <p:spPr>
          <a:xfrm>
            <a:off x="685800" y="0"/>
            <a:ext cx="7772400" cy="1143000"/>
          </a:xfrm>
        </p:spPr>
        <p:txBody>
          <a:bodyPr/>
          <a:lstStyle/>
          <a:p>
            <a:r>
              <a:rPr lang="en-US" dirty="0"/>
              <a:t>{110}&lt;001&gt;: cube-on-edge</a:t>
            </a:r>
          </a:p>
        </p:txBody>
      </p:sp>
      <p:sp>
        <p:nvSpPr>
          <p:cNvPr id="46083" name="Rectangle 3"/>
          <p:cNvSpPr>
            <a:spLocks noGrp="1" noChangeArrowheads="1"/>
          </p:cNvSpPr>
          <p:nvPr>
            <p:ph type="body" idx="1"/>
          </p:nvPr>
        </p:nvSpPr>
        <p:spPr>
          <a:xfrm>
            <a:off x="228600" y="1219200"/>
            <a:ext cx="8686800" cy="2286000"/>
          </a:xfrm>
        </p:spPr>
        <p:txBody>
          <a:bodyPr/>
          <a:lstStyle/>
          <a:p>
            <a:pPr>
              <a:lnSpc>
                <a:spcPct val="90000"/>
              </a:lnSpc>
            </a:pPr>
            <a:r>
              <a:rPr lang="en-US" sz="2800" dirty="0"/>
              <a:t>In the 011 pole figure, one of the poles is oriented parallel to the ND (center of the pole figure) but the other ones will be at 60° or 90° angles but tilted 45° from the RD! (Homework: draw the (111) pole figure by hand.)</a:t>
            </a:r>
            <a:endParaRPr lang="en-US" dirty="0"/>
          </a:p>
        </p:txBody>
      </p:sp>
      <p:sp>
        <p:nvSpPr>
          <p:cNvPr id="46085" name="Text Box 5"/>
          <p:cNvSpPr txBox="1">
            <a:spLocks noChangeArrowheads="1"/>
          </p:cNvSpPr>
          <p:nvPr/>
        </p:nvSpPr>
        <p:spPr bwMode="auto">
          <a:xfrm>
            <a:off x="517525" y="3108325"/>
            <a:ext cx="2911475" cy="457200"/>
          </a:xfrm>
          <a:prstGeom prst="rect">
            <a:avLst/>
          </a:prstGeom>
          <a:noFill/>
          <a:ln w="9525">
            <a:noFill/>
            <a:miter lim="800000"/>
            <a:headEnd/>
            <a:tailEnd/>
          </a:ln>
          <a:effectLst/>
        </p:spPr>
        <p:txBody>
          <a:bodyPr>
            <a:prstTxWarp prst="textNoShape">
              <a:avLst/>
            </a:prstTxWarp>
            <a:spAutoFit/>
          </a:bodyPr>
          <a:lstStyle/>
          <a:p>
            <a:endParaRPr lang="en-US" dirty="0">
              <a:latin typeface="Cambria"/>
            </a:endParaRPr>
          </a:p>
        </p:txBody>
      </p:sp>
      <p:pic>
        <p:nvPicPr>
          <p:cNvPr id="46086" name="Picture 6"/>
          <p:cNvPicPr>
            <a:picLocks noChangeAspect="1" noChangeArrowheads="1"/>
          </p:cNvPicPr>
          <p:nvPr/>
        </p:nvPicPr>
        <p:blipFill>
          <a:blip r:embed="rId2">
            <a:grayscl/>
          </a:blip>
          <a:srcRect/>
          <a:stretch>
            <a:fillRect/>
          </a:stretch>
        </p:blipFill>
        <p:spPr bwMode="auto">
          <a:xfrm rot="5400000">
            <a:off x="31750" y="3536950"/>
            <a:ext cx="3721100" cy="3073400"/>
          </a:xfrm>
          <a:prstGeom prst="rect">
            <a:avLst/>
          </a:prstGeom>
          <a:noFill/>
          <a:ln w="9525">
            <a:noFill/>
            <a:miter lim="800000"/>
            <a:headEnd/>
            <a:tailEnd/>
          </a:ln>
          <a:effectLst/>
        </p:spPr>
      </p:pic>
      <p:sp>
        <p:nvSpPr>
          <p:cNvPr id="46087" name="Text Box 7"/>
          <p:cNvSpPr txBox="1">
            <a:spLocks noChangeArrowheads="1"/>
          </p:cNvSpPr>
          <p:nvPr/>
        </p:nvSpPr>
        <p:spPr bwMode="auto">
          <a:xfrm>
            <a:off x="1371600" y="6400800"/>
            <a:ext cx="933450" cy="457200"/>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pSp>
        <p:nvGrpSpPr>
          <p:cNvPr id="44" name="Group 43"/>
          <p:cNvGrpSpPr/>
          <p:nvPr/>
        </p:nvGrpSpPr>
        <p:grpSpPr>
          <a:xfrm>
            <a:off x="3670300" y="3575050"/>
            <a:ext cx="5227786" cy="3067050"/>
            <a:chOff x="3670300" y="3575050"/>
            <a:chExt cx="5227786" cy="3067050"/>
          </a:xfrm>
        </p:grpSpPr>
        <p:sp>
          <p:nvSpPr>
            <p:cNvPr id="46088" name="Freeform 8"/>
            <p:cNvSpPr>
              <a:spLocks/>
            </p:cNvSpPr>
            <p:nvPr/>
          </p:nvSpPr>
          <p:spPr bwMode="auto">
            <a:xfrm>
              <a:off x="3670300" y="48133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6091" name="Group 11"/>
            <p:cNvGrpSpPr>
              <a:grpSpLocks/>
            </p:cNvGrpSpPr>
            <p:nvPr/>
          </p:nvGrpSpPr>
          <p:grpSpPr bwMode="auto">
            <a:xfrm>
              <a:off x="8242300" y="4762500"/>
              <a:ext cx="571500" cy="101600"/>
              <a:chOff x="5192" y="3000"/>
              <a:chExt cx="360" cy="64"/>
            </a:xfrm>
          </p:grpSpPr>
          <p:sp>
            <p:nvSpPr>
              <p:cNvPr id="46089" name="Freeform 9"/>
              <p:cNvSpPr>
                <a:spLocks/>
              </p:cNvSpPr>
              <p:nvPr/>
            </p:nvSpPr>
            <p:spPr bwMode="auto">
              <a:xfrm>
                <a:off x="5480" y="3000"/>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0" name="Line 10"/>
              <p:cNvSpPr>
                <a:spLocks noChangeShapeType="1"/>
              </p:cNvSpPr>
              <p:nvPr/>
            </p:nvSpPr>
            <p:spPr bwMode="auto">
              <a:xfrm>
                <a:off x="5192" y="3032"/>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2" name="Rectangle 12"/>
            <p:cNvSpPr>
              <a:spLocks noChangeArrowheads="1"/>
            </p:cNvSpPr>
            <p:nvPr/>
          </p:nvSpPr>
          <p:spPr bwMode="auto">
            <a:xfrm>
              <a:off x="8718550" y="49466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6095" name="Group 15"/>
            <p:cNvGrpSpPr>
              <a:grpSpLocks/>
            </p:cNvGrpSpPr>
            <p:nvPr/>
          </p:nvGrpSpPr>
          <p:grpSpPr bwMode="auto">
            <a:xfrm>
              <a:off x="8191500" y="3784600"/>
              <a:ext cx="101600" cy="1028700"/>
              <a:chOff x="5160" y="2384"/>
              <a:chExt cx="64" cy="648"/>
            </a:xfrm>
          </p:grpSpPr>
          <p:sp>
            <p:nvSpPr>
              <p:cNvPr id="46093" name="Freeform 13"/>
              <p:cNvSpPr>
                <a:spLocks/>
              </p:cNvSpPr>
              <p:nvPr/>
            </p:nvSpPr>
            <p:spPr bwMode="auto">
              <a:xfrm>
                <a:off x="5160" y="2384"/>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4" name="Line 14"/>
              <p:cNvSpPr>
                <a:spLocks noChangeShapeType="1"/>
              </p:cNvSpPr>
              <p:nvPr/>
            </p:nvSpPr>
            <p:spPr bwMode="auto">
              <a:xfrm flipV="1">
                <a:off x="5192" y="2432"/>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6" name="Rectangle 16"/>
            <p:cNvSpPr>
              <a:spLocks noChangeArrowheads="1"/>
            </p:cNvSpPr>
            <p:nvPr/>
          </p:nvSpPr>
          <p:spPr bwMode="auto">
            <a:xfrm>
              <a:off x="8147050" y="35750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6099" name="Group 19"/>
            <p:cNvGrpSpPr>
              <a:grpSpLocks/>
            </p:cNvGrpSpPr>
            <p:nvPr/>
          </p:nvGrpSpPr>
          <p:grpSpPr bwMode="auto">
            <a:xfrm>
              <a:off x="8242300" y="4584700"/>
              <a:ext cx="571500" cy="228600"/>
              <a:chOff x="5192" y="2888"/>
              <a:chExt cx="360" cy="144"/>
            </a:xfrm>
          </p:grpSpPr>
          <p:sp>
            <p:nvSpPr>
              <p:cNvPr id="46097" name="Freeform 17"/>
              <p:cNvSpPr>
                <a:spLocks/>
              </p:cNvSpPr>
              <p:nvPr/>
            </p:nvSpPr>
            <p:spPr bwMode="auto">
              <a:xfrm>
                <a:off x="5472" y="2888"/>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8" name="Line 18"/>
              <p:cNvSpPr>
                <a:spLocks noChangeShapeType="1"/>
              </p:cNvSpPr>
              <p:nvPr/>
            </p:nvSpPr>
            <p:spPr bwMode="auto">
              <a:xfrm flipV="1">
                <a:off x="5192" y="2904"/>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00" name="Rectangle 20"/>
            <p:cNvSpPr>
              <a:spLocks noChangeArrowheads="1"/>
            </p:cNvSpPr>
            <p:nvPr/>
          </p:nvSpPr>
          <p:spPr bwMode="auto">
            <a:xfrm>
              <a:off x="8718550" y="43751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6101" name="Line 21"/>
            <p:cNvSpPr>
              <a:spLocks noChangeShapeType="1"/>
            </p:cNvSpPr>
            <p:nvPr/>
          </p:nvSpPr>
          <p:spPr bwMode="auto">
            <a:xfrm>
              <a:off x="4838700" y="48133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2" name="Line 22"/>
            <p:cNvSpPr>
              <a:spLocks noChangeShapeType="1"/>
            </p:cNvSpPr>
            <p:nvPr/>
          </p:nvSpPr>
          <p:spPr bwMode="auto">
            <a:xfrm>
              <a:off x="4318000" y="50038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3" name="Line 23"/>
            <p:cNvSpPr>
              <a:spLocks noChangeShapeType="1"/>
            </p:cNvSpPr>
            <p:nvPr/>
          </p:nvSpPr>
          <p:spPr bwMode="auto">
            <a:xfrm>
              <a:off x="4533900" y="46736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4" name="Line 24"/>
            <p:cNvSpPr>
              <a:spLocks noChangeShapeType="1"/>
            </p:cNvSpPr>
            <p:nvPr/>
          </p:nvSpPr>
          <p:spPr bwMode="auto">
            <a:xfrm>
              <a:off x="4610100" y="51181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5" name="Line 25"/>
            <p:cNvSpPr>
              <a:spLocks noChangeShapeType="1"/>
            </p:cNvSpPr>
            <p:nvPr/>
          </p:nvSpPr>
          <p:spPr bwMode="auto">
            <a:xfrm flipV="1">
              <a:off x="4356100" y="4686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6" name="Line 26"/>
            <p:cNvSpPr>
              <a:spLocks noChangeShapeType="1"/>
            </p:cNvSpPr>
            <p:nvPr/>
          </p:nvSpPr>
          <p:spPr bwMode="auto">
            <a:xfrm flipV="1">
              <a:off x="5016500" y="4673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7" name="Line 27"/>
            <p:cNvSpPr>
              <a:spLocks noChangeShapeType="1"/>
            </p:cNvSpPr>
            <p:nvPr/>
          </p:nvSpPr>
          <p:spPr bwMode="auto">
            <a:xfrm flipV="1">
              <a:off x="4648200" y="4800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8" name="Line 28"/>
            <p:cNvSpPr>
              <a:spLocks noChangeShapeType="1"/>
            </p:cNvSpPr>
            <p:nvPr/>
          </p:nvSpPr>
          <p:spPr bwMode="auto">
            <a:xfrm flipV="1">
              <a:off x="5295900" y="4813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9" name="Line 29"/>
            <p:cNvSpPr>
              <a:spLocks noChangeShapeType="1"/>
            </p:cNvSpPr>
            <p:nvPr/>
          </p:nvSpPr>
          <p:spPr bwMode="auto">
            <a:xfrm>
              <a:off x="45339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0" name="Line 30"/>
            <p:cNvSpPr>
              <a:spLocks noChangeShapeType="1"/>
            </p:cNvSpPr>
            <p:nvPr/>
          </p:nvSpPr>
          <p:spPr bwMode="auto">
            <a:xfrm>
              <a:off x="4381500" y="50038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1" name="Line 31"/>
            <p:cNvSpPr>
              <a:spLocks noChangeShapeType="1"/>
            </p:cNvSpPr>
            <p:nvPr/>
          </p:nvSpPr>
          <p:spPr bwMode="auto">
            <a:xfrm>
              <a:off x="5003800" y="49911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2" name="Line 32"/>
            <p:cNvSpPr>
              <a:spLocks noChangeShapeType="1"/>
            </p:cNvSpPr>
            <p:nvPr/>
          </p:nvSpPr>
          <p:spPr bwMode="auto">
            <a:xfrm>
              <a:off x="51816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3" name="Line 33"/>
            <p:cNvSpPr>
              <a:spLocks noChangeShapeType="1"/>
            </p:cNvSpPr>
            <p:nvPr/>
          </p:nvSpPr>
          <p:spPr bwMode="auto">
            <a:xfrm flipV="1">
              <a:off x="43561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4" name="Line 34"/>
            <p:cNvSpPr>
              <a:spLocks noChangeShapeType="1"/>
            </p:cNvSpPr>
            <p:nvPr/>
          </p:nvSpPr>
          <p:spPr bwMode="auto">
            <a:xfrm flipV="1">
              <a:off x="50292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6117" name="Group 37"/>
            <p:cNvGrpSpPr>
              <a:grpSpLocks/>
            </p:cNvGrpSpPr>
            <p:nvPr/>
          </p:nvGrpSpPr>
          <p:grpSpPr bwMode="auto">
            <a:xfrm>
              <a:off x="4813300" y="3962400"/>
              <a:ext cx="127000" cy="952500"/>
              <a:chOff x="3032" y="2496"/>
              <a:chExt cx="80" cy="600"/>
            </a:xfrm>
          </p:grpSpPr>
          <p:sp>
            <p:nvSpPr>
              <p:cNvPr id="46115" name="Freeform 35"/>
              <p:cNvSpPr>
                <a:spLocks/>
              </p:cNvSpPr>
              <p:nvPr/>
            </p:nvSpPr>
            <p:spPr bwMode="auto">
              <a:xfrm>
                <a:off x="3032" y="2496"/>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16" name="Line 36"/>
              <p:cNvSpPr>
                <a:spLocks noChangeShapeType="1"/>
              </p:cNvSpPr>
              <p:nvPr/>
            </p:nvSpPr>
            <p:spPr bwMode="auto">
              <a:xfrm flipV="1">
                <a:off x="3072" y="2600"/>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18" name="Rectangle 38"/>
            <p:cNvSpPr>
              <a:spLocks noChangeArrowheads="1"/>
            </p:cNvSpPr>
            <p:nvPr/>
          </p:nvSpPr>
          <p:spPr bwMode="auto">
            <a:xfrm>
              <a:off x="4794250" y="37655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6121" name="Group 41"/>
            <p:cNvGrpSpPr>
              <a:grpSpLocks/>
            </p:cNvGrpSpPr>
            <p:nvPr/>
          </p:nvGrpSpPr>
          <p:grpSpPr bwMode="auto">
            <a:xfrm>
              <a:off x="5486400" y="4737100"/>
              <a:ext cx="609600" cy="127000"/>
              <a:chOff x="3456" y="2984"/>
              <a:chExt cx="384" cy="80"/>
            </a:xfrm>
          </p:grpSpPr>
          <p:sp>
            <p:nvSpPr>
              <p:cNvPr id="46119" name="Freeform 39"/>
              <p:cNvSpPr>
                <a:spLocks/>
              </p:cNvSpPr>
              <p:nvPr/>
            </p:nvSpPr>
            <p:spPr bwMode="auto">
              <a:xfrm>
                <a:off x="3736" y="2984"/>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20" name="Line 40"/>
              <p:cNvSpPr>
                <a:spLocks noChangeShapeType="1"/>
              </p:cNvSpPr>
              <p:nvPr/>
            </p:nvSpPr>
            <p:spPr bwMode="auto">
              <a:xfrm>
                <a:off x="3456" y="3024"/>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22" name="Rectangle 42"/>
            <p:cNvSpPr>
              <a:spLocks noChangeArrowheads="1"/>
            </p:cNvSpPr>
            <p:nvPr/>
          </p:nvSpPr>
          <p:spPr bwMode="auto">
            <a:xfrm>
              <a:off x="6089650" y="46037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6123" name="Text Box 43"/>
            <p:cNvSpPr txBox="1">
              <a:spLocks noChangeArrowheads="1"/>
            </p:cNvSpPr>
            <p:nvPr/>
          </p:nvSpPr>
          <p:spPr bwMode="auto">
            <a:xfrm>
              <a:off x="6049963" y="4470400"/>
              <a:ext cx="579437"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grpSp>
      <p:sp>
        <p:nvSpPr>
          <p:cNvPr id="2" name="TextBox 1"/>
          <p:cNvSpPr txBox="1"/>
          <p:nvPr/>
        </p:nvSpPr>
        <p:spPr>
          <a:xfrm>
            <a:off x="2947979" y="4876800"/>
            <a:ext cx="481021" cy="338554"/>
          </a:xfrm>
          <a:prstGeom prst="rect">
            <a:avLst/>
          </a:prstGeom>
          <a:solidFill>
            <a:schemeClr val="bg1"/>
          </a:solidFill>
        </p:spPr>
        <p:txBody>
          <a:bodyPr wrap="none" rtlCol="0">
            <a:spAutoFit/>
          </a:bodyPr>
          <a:lstStyle/>
          <a:p>
            <a:r>
              <a:rPr lang="en-US" sz="1600" dirty="0"/>
              <a:t>RD</a:t>
            </a:r>
          </a:p>
        </p:txBody>
      </p:sp>
      <p:sp>
        <p:nvSpPr>
          <p:cNvPr id="46" name="TextBox 45"/>
          <p:cNvSpPr txBox="1"/>
          <p:nvPr/>
        </p:nvSpPr>
        <p:spPr>
          <a:xfrm>
            <a:off x="1593313" y="3539179"/>
            <a:ext cx="458178" cy="338554"/>
          </a:xfrm>
          <a:prstGeom prst="rect">
            <a:avLst/>
          </a:prstGeom>
          <a:solidFill>
            <a:schemeClr val="bg1"/>
          </a:solidFill>
        </p:spPr>
        <p:txBody>
          <a:bodyPr wrap="none" rtlCol="0">
            <a:spAutoFit/>
          </a:bodyPr>
          <a:lstStyle/>
          <a:p>
            <a:r>
              <a:rPr lang="en-US" sz="1600" dirty="0"/>
              <a:t>TD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EAB6233-1C6C-644B-975E-CFFA69253BB8}" type="slidenum">
              <a:rPr lang="en-US"/>
              <a:pPr/>
              <a:t>21</a:t>
            </a:fld>
            <a:endParaRPr lang="en-US"/>
          </a:p>
        </p:txBody>
      </p:sp>
      <p:sp>
        <p:nvSpPr>
          <p:cNvPr id="54274" name="Rectangle 2"/>
          <p:cNvSpPr>
            <a:spLocks noGrp="1" noChangeArrowheads="1"/>
          </p:cNvSpPr>
          <p:nvPr>
            <p:ph type="title"/>
          </p:nvPr>
        </p:nvSpPr>
        <p:spPr/>
        <p:txBody>
          <a:bodyPr/>
          <a:lstStyle/>
          <a:p>
            <a:r>
              <a:rPr lang="en-US"/>
              <a:t>Euler angles of Goss component</a:t>
            </a:r>
          </a:p>
        </p:txBody>
      </p:sp>
      <p:sp>
        <p:nvSpPr>
          <p:cNvPr id="54275" name="Rectangle 3"/>
          <p:cNvSpPr>
            <a:spLocks noGrp="1" noChangeArrowheads="1"/>
          </p:cNvSpPr>
          <p:nvPr>
            <p:ph type="body" idx="1"/>
          </p:nvPr>
        </p:nvSpPr>
        <p:spPr>
          <a:xfrm>
            <a:off x="533400" y="1371600"/>
            <a:ext cx="3886200" cy="4495800"/>
          </a:xfrm>
        </p:spPr>
        <p:txBody>
          <a:bodyPr/>
          <a:lstStyle/>
          <a:p>
            <a:pPr>
              <a:lnSpc>
                <a:spcPct val="90000"/>
              </a:lnSpc>
            </a:pPr>
            <a:r>
              <a:rPr lang="en-US" sz="2000" dirty="0"/>
              <a:t>The Euler angles for this component are simple, and yet other variants exist, just as for the cube component.</a:t>
            </a:r>
          </a:p>
          <a:p>
            <a:pPr>
              <a:lnSpc>
                <a:spcPct val="90000"/>
              </a:lnSpc>
            </a:pPr>
            <a:r>
              <a:rPr lang="en-US" sz="2000" dirty="0"/>
              <a:t>Only one rotation of 45° is needed to rotate the crystal from the reference position (i.e. the cube component) to (011)[100]; this happens to be accomplished with the 2nd Euler angle.</a:t>
            </a:r>
          </a:p>
          <a:p>
            <a:pPr>
              <a:lnSpc>
                <a:spcPct val="90000"/>
              </a:lnSpc>
            </a:pPr>
            <a:r>
              <a:rPr lang="en-US" sz="2000" dirty="0"/>
              <a:t>(</a:t>
            </a:r>
            <a:r>
              <a:rPr lang="en-US" sz="2000" i="1" dirty="0">
                <a:latin typeface="Symbol" charset="2"/>
              </a:rPr>
              <a:t>f</a:t>
            </a:r>
            <a:r>
              <a:rPr lang="en-US" sz="2000" baseline="-25000" dirty="0"/>
              <a:t>1</a:t>
            </a:r>
            <a:r>
              <a:rPr lang="en-US" sz="2000" dirty="0"/>
              <a:t>,</a:t>
            </a:r>
            <a:r>
              <a:rPr lang="en-US" sz="2000" i="1" dirty="0">
                <a:latin typeface="Symbol" charset="2"/>
              </a:rPr>
              <a:t></a:t>
            </a:r>
            <a:r>
              <a:rPr lang="en-US" sz="2000" dirty="0"/>
              <a:t>,</a:t>
            </a:r>
            <a:r>
              <a:rPr lang="en-US" sz="2000" i="1" dirty="0">
                <a:latin typeface="Symbol" charset="2"/>
              </a:rPr>
              <a:t>f</a:t>
            </a:r>
            <a:r>
              <a:rPr lang="en-US" sz="2000" baseline="-25000" dirty="0"/>
              <a:t>2</a:t>
            </a:r>
            <a:r>
              <a:rPr lang="en-US" sz="2000" dirty="0"/>
              <a:t>) = (0°,45°,0°).</a:t>
            </a:r>
          </a:p>
          <a:p>
            <a:pPr>
              <a:lnSpc>
                <a:spcPct val="90000"/>
              </a:lnSpc>
            </a:pPr>
            <a:r>
              <a:rPr lang="en-US" sz="2000" dirty="0"/>
              <a:t>Other variants will be shown when </a:t>
            </a:r>
            <a:r>
              <a:rPr lang="en-US" sz="2000" i="1" dirty="0"/>
              <a:t>symmetry </a:t>
            </a:r>
            <a:r>
              <a:rPr lang="en-US" sz="2000" dirty="0"/>
              <a:t>is discussed.</a:t>
            </a:r>
          </a:p>
        </p:txBody>
      </p:sp>
      <p:sp>
        <p:nvSpPr>
          <p:cNvPr id="54276"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4277" name="Rectangle 5"/>
          <p:cNvSpPr>
            <a:spLocks noChangeArrowheads="1"/>
          </p:cNvSpPr>
          <p:nvPr/>
        </p:nvSpPr>
        <p:spPr bwMode="auto">
          <a:xfrm>
            <a:off x="4724400" y="1524000"/>
            <a:ext cx="3886200" cy="44958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000" dirty="0">
                <a:latin typeface="Calibri"/>
              </a:rPr>
              <a:t>Matrix:</a:t>
            </a: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r>
              <a:rPr lang="en-US" sz="2000" dirty="0">
                <a:latin typeface="Calibri"/>
              </a:rPr>
              <a:t>Rodrigues vector:</a:t>
            </a:r>
            <a:br>
              <a:rPr lang="en-US" sz="2000" dirty="0">
                <a:latin typeface="Calibri"/>
              </a:rPr>
            </a:br>
            <a:r>
              <a:rPr lang="en-US" sz="2000" dirty="0">
                <a:latin typeface="Calibri"/>
              </a:rPr>
              <a:t>  [ tan(22.5°), 0 , 0 ]</a:t>
            </a:r>
          </a:p>
          <a:p>
            <a:pPr marL="342900" indent="-342900">
              <a:lnSpc>
                <a:spcPct val="90000"/>
              </a:lnSpc>
              <a:spcBef>
                <a:spcPct val="20000"/>
              </a:spcBef>
              <a:buFontTx/>
              <a:buChar char="•"/>
            </a:pPr>
            <a:r>
              <a:rPr lang="en-US" sz="2000" dirty="0">
                <a:latin typeface="Calibri"/>
              </a:rPr>
              <a:t>Unit quaternion (</a:t>
            </a:r>
            <a:r>
              <a:rPr lang="en-US" sz="2000" dirty="0">
                <a:latin typeface="Cambria Math"/>
                <a:cs typeface="Cambria Math"/>
              </a:rPr>
              <a:t>q</a:t>
            </a:r>
            <a:r>
              <a:rPr lang="en-US" sz="2000" baseline="-25000" dirty="0">
                <a:latin typeface="Cambria Math"/>
                <a:cs typeface="Cambria Math"/>
              </a:rPr>
              <a:t>1</a:t>
            </a:r>
            <a:r>
              <a:rPr lang="en-US" sz="2000" dirty="0">
                <a:latin typeface="Cambria Math"/>
                <a:cs typeface="Cambria Math"/>
              </a:rPr>
              <a:t>, q</a:t>
            </a:r>
            <a:r>
              <a:rPr lang="en-US" sz="2000" baseline="-25000" dirty="0">
                <a:latin typeface="Cambria Math"/>
                <a:cs typeface="Cambria Math"/>
              </a:rPr>
              <a:t>2</a:t>
            </a:r>
            <a:r>
              <a:rPr lang="en-US" sz="2000" dirty="0">
                <a:latin typeface="Cambria Math"/>
                <a:cs typeface="Cambria Math"/>
              </a:rPr>
              <a:t>, q</a:t>
            </a:r>
            <a:r>
              <a:rPr lang="en-US" sz="2000" baseline="-25000" dirty="0">
                <a:latin typeface="Cambria Math"/>
                <a:cs typeface="Cambria Math"/>
              </a:rPr>
              <a:t>3</a:t>
            </a:r>
            <a:r>
              <a:rPr lang="en-US" sz="2000" dirty="0">
                <a:latin typeface="Cambria Math"/>
                <a:cs typeface="Cambria Math"/>
              </a:rPr>
              <a:t>, q</a:t>
            </a:r>
            <a:r>
              <a:rPr lang="en-US" sz="2000" baseline="-25000" dirty="0">
                <a:latin typeface="Cambria Math"/>
                <a:cs typeface="Cambria Math"/>
              </a:rPr>
              <a:t>4</a:t>
            </a:r>
            <a:r>
              <a:rPr lang="en-US" sz="2000" dirty="0">
                <a:latin typeface="Calibri"/>
              </a:rPr>
              <a:t>):</a:t>
            </a:r>
            <a:br>
              <a:rPr lang="en-US" sz="2000" dirty="0">
                <a:latin typeface="Calibri"/>
              </a:rPr>
            </a:br>
            <a:r>
              <a:rPr lang="en-US" sz="2000" dirty="0">
                <a:latin typeface="Calibri"/>
              </a:rPr>
              <a:t>[ sin(22.5°) , 0, 0, cos(22.5°)]</a:t>
            </a:r>
          </a:p>
          <a:p>
            <a:pPr marL="342900" indent="-342900">
              <a:lnSpc>
                <a:spcPct val="90000"/>
              </a:lnSpc>
              <a:spcBef>
                <a:spcPct val="20000"/>
              </a:spcBef>
              <a:buFontTx/>
              <a:buChar char="•"/>
            </a:pPr>
            <a:r>
              <a:rPr lang="en-US" sz="2000" dirty="0">
                <a:latin typeface="Calibri"/>
              </a:rPr>
              <a:t>Note that, since there is only one non-zero Euler angle, the rotation axis is obvious by inspection, i.e. the x-axis.  For more general cases, the rotation axis has to be calculated.</a:t>
            </a:r>
          </a:p>
        </p:txBody>
      </p:sp>
      <p:graphicFrame>
        <p:nvGraphicFramePr>
          <p:cNvPr id="54278" name="Object 6"/>
          <p:cNvGraphicFramePr>
            <a:graphicFrameLocks noChangeAspect="1"/>
          </p:cNvGraphicFramePr>
          <p:nvPr/>
        </p:nvGraphicFramePr>
        <p:xfrm>
          <a:off x="6237288" y="1600200"/>
          <a:ext cx="1687512" cy="914400"/>
        </p:xfrm>
        <a:graphic>
          <a:graphicData uri="http://schemas.openxmlformats.org/presentationml/2006/ole">
            <mc:AlternateContent xmlns:mc="http://schemas.openxmlformats.org/markup-compatibility/2006">
              <mc:Choice xmlns:v="urn:schemas-microsoft-com:vml" Requires="v">
                <p:oleObj spid="_x0000_s54320" name="Equation" r:id="rId3" imgW="1219200" imgH="660400" progId="Equation.3">
                  <p:embed/>
                </p:oleObj>
              </mc:Choice>
              <mc:Fallback>
                <p:oleObj name="Equation" r:id="rId3" imgW="12192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1600200"/>
                        <a:ext cx="1687512"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8D2B8B9-3540-AF4C-A514-3292B8A698C0}" type="slidenum">
              <a:rPr lang="en-US"/>
              <a:pPr/>
              <a:t>22</a:t>
            </a:fld>
            <a:endParaRPr lang="en-US"/>
          </a:p>
        </p:txBody>
      </p:sp>
      <p:sp>
        <p:nvSpPr>
          <p:cNvPr id="49154" name="Rectangle 2"/>
          <p:cNvSpPr>
            <a:spLocks noGrp="1" noChangeArrowheads="1"/>
          </p:cNvSpPr>
          <p:nvPr>
            <p:ph type="title"/>
          </p:nvPr>
        </p:nvSpPr>
        <p:spPr>
          <a:xfrm>
            <a:off x="838200" y="228600"/>
            <a:ext cx="7543800" cy="1143000"/>
          </a:xfrm>
        </p:spPr>
        <p:txBody>
          <a:bodyPr/>
          <a:lstStyle/>
          <a:p>
            <a:r>
              <a:rPr lang="en-US"/>
              <a:t>Brass component</a:t>
            </a:r>
          </a:p>
        </p:txBody>
      </p:sp>
      <p:sp>
        <p:nvSpPr>
          <p:cNvPr id="49155" name="Rectangle 3"/>
          <p:cNvSpPr>
            <a:spLocks noGrp="1" noChangeArrowheads="1"/>
          </p:cNvSpPr>
          <p:nvPr>
            <p:ph type="body" idx="1"/>
          </p:nvPr>
        </p:nvSpPr>
        <p:spPr>
          <a:xfrm>
            <a:off x="685800" y="1676400"/>
            <a:ext cx="8305800" cy="4648200"/>
          </a:xfrm>
        </p:spPr>
        <p:txBody>
          <a:bodyPr/>
          <a:lstStyle/>
          <a:p>
            <a:pPr>
              <a:lnSpc>
                <a:spcPct val="90000"/>
              </a:lnSpc>
            </a:pPr>
            <a:r>
              <a:rPr lang="en-US" dirty="0"/>
              <a:t>This type of texture is known as Brass Texture and occurs as a rolling texture component for materials such as Brass, Silver, and Stainless steel.</a:t>
            </a:r>
          </a:p>
        </p:txBody>
      </p:sp>
      <p:pic>
        <p:nvPicPr>
          <p:cNvPr id="49156" name="Picture 4"/>
          <p:cNvPicPr>
            <a:picLocks noChangeAspect="1" noChangeArrowheads="1"/>
          </p:cNvPicPr>
          <p:nvPr/>
        </p:nvPicPr>
        <p:blipFill>
          <a:blip r:embed="rId3"/>
          <a:srcRect/>
          <a:stretch>
            <a:fillRect/>
          </a:stretch>
        </p:blipFill>
        <p:spPr bwMode="auto">
          <a:xfrm>
            <a:off x="2438400" y="2895600"/>
            <a:ext cx="5549900" cy="3390900"/>
          </a:xfrm>
          <a:prstGeom prst="rect">
            <a:avLst/>
          </a:prstGeom>
          <a:noFill/>
          <a:ln w="9525">
            <a:noFill/>
            <a:miter lim="800000"/>
            <a:headEnd/>
            <a:tailEnd/>
          </a:ln>
          <a:effectLst/>
        </p:spPr>
      </p:pic>
      <p:graphicFrame>
        <p:nvGraphicFramePr>
          <p:cNvPr id="49157" name="Object 5"/>
          <p:cNvGraphicFramePr>
            <a:graphicFrameLocks noChangeAspect="1"/>
          </p:cNvGraphicFramePr>
          <p:nvPr/>
        </p:nvGraphicFramePr>
        <p:xfrm>
          <a:off x="533400" y="4038600"/>
          <a:ext cx="2133600" cy="620713"/>
        </p:xfrm>
        <a:graphic>
          <a:graphicData uri="http://schemas.openxmlformats.org/presentationml/2006/ole">
            <mc:AlternateContent xmlns:mc="http://schemas.openxmlformats.org/markup-compatibility/2006">
              <mc:Choice xmlns:v="urn:schemas-microsoft-com:vml" Requires="v">
                <p:oleObj spid="_x0000_s49199" name="Equation" r:id="rId4" imgW="698500" imgH="203200" progId="">
                  <p:embed/>
                </p:oleObj>
              </mc:Choice>
              <mc:Fallback>
                <p:oleObj name="Equation" r:id="rId4" imgW="698500" imgH="2032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2133600" cy="62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58" name="Text Box 6"/>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C402B02C-85DB-CD4B-AC6A-01AB637F736E}" type="slidenum">
              <a:rPr lang="en-US"/>
              <a:pPr/>
              <a:t>23</a:t>
            </a:fld>
            <a:endParaRPr lang="en-US"/>
          </a:p>
        </p:txBody>
      </p:sp>
      <p:sp>
        <p:nvSpPr>
          <p:cNvPr id="50178" name="Rectangle 2"/>
          <p:cNvSpPr>
            <a:spLocks noGrp="1" noChangeArrowheads="1"/>
          </p:cNvSpPr>
          <p:nvPr>
            <p:ph type="title"/>
          </p:nvPr>
        </p:nvSpPr>
        <p:spPr/>
        <p:txBody>
          <a:bodyPr/>
          <a:lstStyle/>
          <a:p>
            <a:r>
              <a:rPr lang="en-US"/>
              <a:t>Brass component, contd.</a:t>
            </a:r>
          </a:p>
        </p:txBody>
      </p:sp>
      <p:pic>
        <p:nvPicPr>
          <p:cNvPr id="50180" name="Picture 4"/>
          <p:cNvPicPr>
            <a:picLocks noChangeAspect="1" noChangeArrowheads="1"/>
          </p:cNvPicPr>
          <p:nvPr/>
        </p:nvPicPr>
        <p:blipFill>
          <a:blip r:embed="rId3"/>
          <a:srcRect/>
          <a:stretch>
            <a:fillRect/>
          </a:stretch>
        </p:blipFill>
        <p:spPr bwMode="auto">
          <a:xfrm>
            <a:off x="5803900" y="3657600"/>
            <a:ext cx="3187700" cy="1947863"/>
          </a:xfrm>
          <a:prstGeom prst="rect">
            <a:avLst/>
          </a:prstGeom>
          <a:noFill/>
          <a:ln w="9525">
            <a:noFill/>
            <a:miter lim="800000"/>
            <a:headEnd/>
            <a:tailEnd/>
          </a:ln>
          <a:effectLst/>
        </p:spPr>
      </p:pic>
      <p:pic>
        <p:nvPicPr>
          <p:cNvPr id="50181" name="Picture 5"/>
          <p:cNvPicPr>
            <a:picLocks noChangeAspect="1" noChangeArrowheads="1"/>
          </p:cNvPicPr>
          <p:nvPr/>
        </p:nvPicPr>
        <p:blipFill>
          <a:blip r:embed="rId4"/>
          <a:srcRect/>
          <a:stretch>
            <a:fillRect/>
          </a:stretch>
        </p:blipFill>
        <p:spPr bwMode="auto">
          <a:xfrm>
            <a:off x="228600" y="3352800"/>
            <a:ext cx="5422900" cy="1801813"/>
          </a:xfrm>
          <a:prstGeom prst="rect">
            <a:avLst/>
          </a:prstGeom>
          <a:noFill/>
        </p:spPr>
      </p:pic>
      <p:sp>
        <p:nvSpPr>
          <p:cNvPr id="50182" name="Text Box 6"/>
          <p:cNvSpPr txBox="1">
            <a:spLocks noChangeArrowheads="1"/>
          </p:cNvSpPr>
          <p:nvPr/>
        </p:nvSpPr>
        <p:spPr bwMode="auto">
          <a:xfrm>
            <a:off x="5937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p>
        </p:txBody>
      </p:sp>
      <p:sp>
        <p:nvSpPr>
          <p:cNvPr id="50183" name="Text Box 7"/>
          <p:cNvSpPr txBox="1">
            <a:spLocks noChangeArrowheads="1"/>
          </p:cNvSpPr>
          <p:nvPr/>
        </p:nvSpPr>
        <p:spPr bwMode="auto">
          <a:xfrm>
            <a:off x="2422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(111)</a:t>
            </a:r>
          </a:p>
        </p:txBody>
      </p:sp>
      <p:sp>
        <p:nvSpPr>
          <p:cNvPr id="50184" name="Text Box 8"/>
          <p:cNvSpPr txBox="1">
            <a:spLocks noChangeArrowheads="1"/>
          </p:cNvSpPr>
          <p:nvPr/>
        </p:nvSpPr>
        <p:spPr bwMode="auto">
          <a:xfrm>
            <a:off x="4327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aphicFrame>
        <p:nvGraphicFramePr>
          <p:cNvPr id="50185" name="Object 9"/>
          <p:cNvGraphicFramePr>
            <a:graphicFrameLocks noChangeAspect="1"/>
          </p:cNvGraphicFramePr>
          <p:nvPr/>
        </p:nvGraphicFramePr>
        <p:xfrm>
          <a:off x="5181600" y="5638800"/>
          <a:ext cx="2133600" cy="620713"/>
        </p:xfrm>
        <a:graphic>
          <a:graphicData uri="http://schemas.openxmlformats.org/presentationml/2006/ole">
            <mc:AlternateContent xmlns:mc="http://schemas.openxmlformats.org/markup-compatibility/2006">
              <mc:Choice xmlns:v="urn:schemas-microsoft-com:vml" Requires="v">
                <p:oleObj spid="_x0000_s50227" name="Equation" r:id="rId5" imgW="698500" imgH="203200" progId="">
                  <p:embed/>
                </p:oleObj>
              </mc:Choice>
              <mc:Fallback>
                <p:oleObj name="Equation" r:id="rId5" imgW="698500" imgH="2032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638800"/>
                        <a:ext cx="2133600" cy="62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6" name="Text Box 10"/>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0179" name="Rectangle 3"/>
          <p:cNvSpPr>
            <a:spLocks noGrp="1" noChangeArrowheads="1"/>
          </p:cNvSpPr>
          <p:nvPr>
            <p:ph type="body" idx="1"/>
          </p:nvPr>
        </p:nvSpPr>
        <p:spPr>
          <a:xfrm>
            <a:off x="685800" y="1295400"/>
            <a:ext cx="8305800" cy="2057400"/>
          </a:xfrm>
        </p:spPr>
        <p:txBody>
          <a:bodyPr/>
          <a:lstStyle/>
          <a:p>
            <a:pPr>
              <a:lnSpc>
                <a:spcPct val="90000"/>
              </a:lnSpc>
            </a:pPr>
            <a:r>
              <a:rPr lang="en-US" sz="2800" dirty="0"/>
              <a:t>The associated (110) pole figure is very similar to the Goss texture pole figure except that it is rotated about the ND.  In this example, the crystal has been rotated in only one sense (anticlockwise).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7D9847-F3D5-F042-8C5A-7B67C7BE2687}" type="slidenum">
              <a:rPr lang="en-US"/>
              <a:pPr/>
              <a:t>24</a:t>
            </a:fld>
            <a:endParaRPr lang="en-US"/>
          </a:p>
        </p:txBody>
      </p:sp>
      <p:sp>
        <p:nvSpPr>
          <p:cNvPr id="48130" name="Rectangle 2"/>
          <p:cNvSpPr>
            <a:spLocks noGrp="1" noChangeArrowheads="1"/>
          </p:cNvSpPr>
          <p:nvPr>
            <p:ph type="title"/>
          </p:nvPr>
        </p:nvSpPr>
        <p:spPr/>
        <p:txBody>
          <a:bodyPr/>
          <a:lstStyle/>
          <a:p>
            <a:r>
              <a:rPr lang="en-US"/>
              <a:t>{110}&lt;112&gt; Brass component</a:t>
            </a:r>
          </a:p>
        </p:txBody>
      </p:sp>
      <p:sp>
        <p:nvSpPr>
          <p:cNvPr id="48131" name="Rectangle 3"/>
          <p:cNvSpPr>
            <a:spLocks noGrp="1" noChangeArrowheads="1"/>
          </p:cNvSpPr>
          <p:nvPr>
            <p:ph type="body" idx="1"/>
          </p:nvPr>
        </p:nvSpPr>
        <p:spPr>
          <a:xfrm>
            <a:off x="258751" y="1447800"/>
            <a:ext cx="2408249" cy="3886200"/>
          </a:xfrm>
        </p:spPr>
        <p:txBody>
          <a:bodyPr/>
          <a:lstStyle/>
          <a:p>
            <a:pPr marL="0" indent="0">
              <a:lnSpc>
                <a:spcPct val="90000"/>
              </a:lnSpc>
              <a:buNone/>
            </a:pPr>
            <a:r>
              <a:rPr lang="en-US" sz="2400" dirty="0"/>
              <a:t>- Think of rotating the Goss component around the ND.  In this example, the crystal has been rotated in both clockwise and anti-clockwise (two variants).</a:t>
            </a:r>
          </a:p>
          <a:p>
            <a:pPr marL="0" indent="0">
              <a:lnSpc>
                <a:spcPct val="90000"/>
              </a:lnSpc>
              <a:buNone/>
            </a:pPr>
            <a:r>
              <a:rPr lang="en-US" sz="2400" dirty="0"/>
              <a:t>- Example of the effect of (statistical) sample symmetry</a:t>
            </a:r>
          </a:p>
        </p:txBody>
      </p:sp>
      <p:graphicFrame>
        <p:nvGraphicFramePr>
          <p:cNvPr id="48132" name="Object 4"/>
          <p:cNvGraphicFramePr>
            <a:graphicFrameLocks noChangeAspect="1"/>
          </p:cNvGraphicFramePr>
          <p:nvPr/>
        </p:nvGraphicFramePr>
        <p:xfrm>
          <a:off x="3097213" y="4114800"/>
          <a:ext cx="5437187" cy="2476500"/>
        </p:xfrm>
        <a:graphic>
          <a:graphicData uri="http://schemas.openxmlformats.org/presentationml/2006/ole">
            <mc:AlternateContent xmlns:mc="http://schemas.openxmlformats.org/markup-compatibility/2006">
              <mc:Choice xmlns:v="urn:schemas-microsoft-com:vml" Requires="v">
                <p:oleObj spid="_x0000_s48209" name="Document" r:id="rId3" imgW="5435600" imgH="2476500" progId="Word.Document.8">
                  <p:embed/>
                </p:oleObj>
              </mc:Choice>
              <mc:Fallback>
                <p:oleObj name="Document" r:id="rId3" imgW="5435600" imgH="24765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213" y="4114800"/>
                        <a:ext cx="5437187" cy="2476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2781300" y="1752600"/>
          <a:ext cx="5981700" cy="2614613"/>
        </p:xfrm>
        <a:graphic>
          <a:graphicData uri="http://schemas.openxmlformats.org/presentationml/2006/ole">
            <mc:AlternateContent xmlns:mc="http://schemas.openxmlformats.org/markup-compatibility/2006">
              <mc:Choice xmlns:v="urn:schemas-microsoft-com:vml" Requires="v">
                <p:oleObj spid="_x0000_s48210" name="Document" r:id="rId5" imgW="6477000" imgH="2832100" progId="Word.Document.8">
                  <p:embed/>
                </p:oleObj>
              </mc:Choice>
              <mc:Fallback>
                <p:oleObj name="Document" r:id="rId5" imgW="6477000" imgH="2832100" progId="Word.Documen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1752600"/>
                        <a:ext cx="5981700" cy="2614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extBox 6"/>
          <p:cNvSpPr txBox="1"/>
          <p:nvPr/>
        </p:nvSpPr>
        <p:spPr>
          <a:xfrm>
            <a:off x="3606804" y="3996268"/>
            <a:ext cx="443977" cy="307777"/>
          </a:xfrm>
          <a:prstGeom prst="rect">
            <a:avLst/>
          </a:prstGeom>
          <a:noFill/>
        </p:spPr>
        <p:txBody>
          <a:bodyPr wrap="none" rtlCol="0">
            <a:spAutoFit/>
          </a:bodyPr>
          <a:lstStyle/>
          <a:p>
            <a:r>
              <a:rPr lang="en-US" sz="1400" dirty="0"/>
              <a:t>RD</a:t>
            </a:r>
          </a:p>
        </p:txBody>
      </p:sp>
      <p:sp>
        <p:nvSpPr>
          <p:cNvPr id="9" name="TextBox 8"/>
          <p:cNvSpPr txBox="1"/>
          <p:nvPr/>
        </p:nvSpPr>
        <p:spPr>
          <a:xfrm>
            <a:off x="2505476" y="2892623"/>
            <a:ext cx="423989" cy="307777"/>
          </a:xfrm>
          <a:prstGeom prst="rect">
            <a:avLst/>
          </a:prstGeom>
          <a:noFill/>
        </p:spPr>
        <p:txBody>
          <a:bodyPr wrap="none" rtlCol="0">
            <a:spAutoFit/>
          </a:bodyPr>
          <a:lstStyle/>
          <a:p>
            <a:r>
              <a:rPr lang="en-US" sz="1400" dirty="0"/>
              <a:t>TD</a:t>
            </a:r>
          </a:p>
        </p:txBody>
      </p:sp>
      <p:sp>
        <p:nvSpPr>
          <p:cNvPr id="10" name="TextBox 9"/>
          <p:cNvSpPr txBox="1"/>
          <p:nvPr/>
        </p:nvSpPr>
        <p:spPr>
          <a:xfrm>
            <a:off x="7349068" y="4072465"/>
            <a:ext cx="443977" cy="307777"/>
          </a:xfrm>
          <a:prstGeom prst="rect">
            <a:avLst/>
          </a:prstGeom>
          <a:solidFill>
            <a:srgbClr val="FFFFFF"/>
          </a:solidFill>
        </p:spPr>
        <p:txBody>
          <a:bodyPr wrap="none" rtlCol="0">
            <a:spAutoFit/>
          </a:bodyPr>
          <a:lstStyle/>
          <a:p>
            <a:r>
              <a:rPr lang="en-US" sz="1400" dirty="0"/>
              <a:t>RD</a:t>
            </a:r>
          </a:p>
        </p:txBody>
      </p:sp>
      <p:sp>
        <p:nvSpPr>
          <p:cNvPr id="11" name="TextBox 10"/>
          <p:cNvSpPr txBox="1"/>
          <p:nvPr/>
        </p:nvSpPr>
        <p:spPr>
          <a:xfrm>
            <a:off x="8525933" y="2946399"/>
            <a:ext cx="423989" cy="307777"/>
          </a:xfrm>
          <a:prstGeom prst="rect">
            <a:avLst/>
          </a:prstGeom>
          <a:solidFill>
            <a:srgbClr val="FFFFFF"/>
          </a:solidFill>
        </p:spPr>
        <p:txBody>
          <a:bodyPr wrap="none" rtlCol="0">
            <a:spAutoFit/>
          </a:bodyPr>
          <a:lstStyle/>
          <a:p>
            <a:r>
              <a:rPr lang="en-US" sz="1400" dirty="0"/>
              <a:t>TD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54DC84-581D-B947-8FA2-619881E3F021}" type="slidenum">
              <a:rPr lang="en-US"/>
              <a:pPr/>
              <a:t>25</a:t>
            </a:fld>
            <a:endParaRPr lang="en-US"/>
          </a:p>
        </p:txBody>
      </p:sp>
      <p:sp>
        <p:nvSpPr>
          <p:cNvPr id="53250" name="Rectangle 2"/>
          <p:cNvSpPr>
            <a:spLocks noGrp="1" noChangeArrowheads="1"/>
          </p:cNvSpPr>
          <p:nvPr>
            <p:ph type="title"/>
          </p:nvPr>
        </p:nvSpPr>
        <p:spPr/>
        <p:txBody>
          <a:bodyPr/>
          <a:lstStyle/>
          <a:p>
            <a:r>
              <a:rPr lang="en-US"/>
              <a:t>Brass component: Euler angles</a:t>
            </a:r>
          </a:p>
        </p:txBody>
      </p:sp>
      <p:sp>
        <p:nvSpPr>
          <p:cNvPr id="53251" name="Rectangle 3"/>
          <p:cNvSpPr>
            <a:spLocks noGrp="1" noChangeArrowheads="1"/>
          </p:cNvSpPr>
          <p:nvPr>
            <p:ph type="body" idx="1"/>
          </p:nvPr>
        </p:nvSpPr>
        <p:spPr/>
        <p:txBody>
          <a:bodyPr/>
          <a:lstStyle/>
          <a:p>
            <a:pPr>
              <a:lnSpc>
                <a:spcPct val="90000"/>
              </a:lnSpc>
            </a:pPr>
            <a:r>
              <a:rPr lang="en-US" dirty="0"/>
              <a:t>The brass component is convenient because we can think about performing two successive rotations:</a:t>
            </a:r>
          </a:p>
          <a:p>
            <a:pPr>
              <a:lnSpc>
                <a:spcPct val="90000"/>
              </a:lnSpc>
            </a:pPr>
            <a:r>
              <a:rPr lang="en-US" dirty="0"/>
              <a:t>1</a:t>
            </a:r>
            <a:r>
              <a:rPr lang="en-US" baseline="30000" dirty="0"/>
              <a:t>st</a:t>
            </a:r>
            <a:r>
              <a:rPr lang="en-US" dirty="0"/>
              <a:t> about the ND, 2</a:t>
            </a:r>
            <a:r>
              <a:rPr lang="en-US" baseline="30000" dirty="0"/>
              <a:t>nd</a:t>
            </a:r>
            <a:r>
              <a:rPr lang="en-US" dirty="0"/>
              <a:t> about the new position of the [100] axis.</a:t>
            </a:r>
          </a:p>
          <a:p>
            <a:pPr>
              <a:lnSpc>
                <a:spcPct val="90000"/>
              </a:lnSpc>
            </a:pPr>
            <a:r>
              <a:rPr lang="en-US" dirty="0"/>
              <a:t>1</a:t>
            </a:r>
            <a:r>
              <a:rPr lang="en-US" baseline="30000" dirty="0"/>
              <a:t>st</a:t>
            </a:r>
            <a:r>
              <a:rPr lang="en-US" dirty="0"/>
              <a:t> rotation is 35° about the ND; 2</a:t>
            </a:r>
            <a:r>
              <a:rPr lang="en-US" baseline="30000" dirty="0"/>
              <a:t>nd</a:t>
            </a:r>
            <a:r>
              <a:rPr lang="en-US" dirty="0"/>
              <a:t> rotation is 45° about the [100].</a:t>
            </a:r>
          </a:p>
          <a:p>
            <a:pPr>
              <a:lnSpc>
                <a:spcPct val="90000"/>
              </a:lnSpc>
            </a:pPr>
            <a:r>
              <a:rPr lang="en-US" dirty="0"/>
              <a:t>(</a:t>
            </a:r>
            <a:r>
              <a:rPr lang="en-US" i="1" dirty="0">
                <a:latin typeface="Symbol" charset="2"/>
              </a:rPr>
              <a:t>f</a:t>
            </a:r>
            <a:r>
              <a:rPr lang="en-US" baseline="-25000" dirty="0"/>
              <a:t>1</a:t>
            </a:r>
            <a:r>
              <a:rPr lang="en-US" dirty="0"/>
              <a:t>,</a:t>
            </a:r>
            <a:r>
              <a:rPr lang="en-US" i="1" dirty="0">
                <a:latin typeface="Symbol" charset="2"/>
              </a:rPr>
              <a:t></a:t>
            </a:r>
            <a:r>
              <a:rPr lang="en-US" dirty="0"/>
              <a:t>,</a:t>
            </a:r>
            <a:r>
              <a:rPr lang="en-US" i="1" dirty="0">
                <a:latin typeface="Symbol" charset="2"/>
              </a:rPr>
              <a:t>f</a:t>
            </a:r>
            <a:r>
              <a:rPr lang="en-US" baseline="-25000" dirty="0"/>
              <a:t>2</a:t>
            </a:r>
            <a:r>
              <a:rPr lang="en-US" dirty="0"/>
              <a:t>) = (35°,45°,0°).</a:t>
            </a:r>
          </a:p>
        </p:txBody>
      </p:sp>
      <p:sp>
        <p:nvSpPr>
          <p:cNvPr id="53252" name="Text Box 4"/>
          <p:cNvSpPr txBox="1">
            <a:spLocks noChangeArrowheads="1"/>
          </p:cNvSpPr>
          <p:nvPr/>
        </p:nvSpPr>
        <p:spPr bwMode="auto">
          <a:xfrm>
            <a:off x="939800"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D6928F-6F52-2541-9140-FE4864BDC1C7}" type="slidenum">
              <a:rPr lang="en-US"/>
              <a:pPr/>
              <a:t>26</a:t>
            </a:fld>
            <a:endParaRPr lang="en-US"/>
          </a:p>
        </p:txBody>
      </p:sp>
      <p:sp>
        <p:nvSpPr>
          <p:cNvPr id="104450" name="Rectangle 2"/>
          <p:cNvSpPr>
            <a:spLocks noGrp="1" noChangeArrowheads="1"/>
          </p:cNvSpPr>
          <p:nvPr>
            <p:ph type="title"/>
          </p:nvPr>
        </p:nvSpPr>
        <p:spPr>
          <a:xfrm>
            <a:off x="685800" y="0"/>
            <a:ext cx="7772400" cy="1143000"/>
          </a:xfrm>
        </p:spPr>
        <p:txBody>
          <a:bodyPr/>
          <a:lstStyle/>
          <a:p>
            <a:r>
              <a:rPr lang="en-US"/>
              <a:t>Euler Angle Conventions</a:t>
            </a:r>
          </a:p>
        </p:txBody>
      </p:sp>
      <p:sp>
        <p:nvSpPr>
          <p:cNvPr id="104451" name="Rectangle 3"/>
          <p:cNvSpPr>
            <a:spLocks noGrp="1" noChangeArrowheads="1"/>
          </p:cNvSpPr>
          <p:nvPr>
            <p:ph type="body" idx="1"/>
          </p:nvPr>
        </p:nvSpPr>
        <p:spPr>
          <a:xfrm>
            <a:off x="533400" y="1066800"/>
            <a:ext cx="8153400" cy="4876800"/>
          </a:xfrm>
        </p:spPr>
        <p:txBody>
          <a:bodyPr/>
          <a:lstStyle/>
          <a:p>
            <a:r>
              <a:rPr lang="en-US" sz="2000" dirty="0"/>
              <a:t>An inconvenient fact is that the definition of Euler angles that we have given so far is </a:t>
            </a:r>
            <a:r>
              <a:rPr lang="en-US" sz="2000" i="1" dirty="0"/>
              <a:t>not</a:t>
            </a:r>
            <a:r>
              <a:rPr lang="en-US" sz="2000" dirty="0"/>
              <a:t> unique.</a:t>
            </a:r>
          </a:p>
          <a:p>
            <a:r>
              <a:rPr lang="en-US" sz="2000" dirty="0"/>
              <a:t>Many other variants not only exist but have names and are in regular use! Euler angles are used in physics, aeronautics, robotics, to name but a few other fields.  YouTube: https://</a:t>
            </a:r>
            <a:r>
              <a:rPr lang="en-US" sz="2000" dirty="0" err="1"/>
              <a:t>www.youtube.com</a:t>
            </a:r>
            <a:r>
              <a:rPr lang="en-US" sz="2000" dirty="0"/>
              <a:t>/</a:t>
            </a:r>
            <a:r>
              <a:rPr lang="en-US" sz="2000" dirty="0" err="1"/>
              <a:t>watch?v</a:t>
            </a:r>
            <a:r>
              <a:rPr lang="en-US" sz="2000" dirty="0"/>
              <a:t>=q0jgqeS_ACM</a:t>
            </a:r>
          </a:p>
          <a:p>
            <a:r>
              <a:rPr lang="en-US" sz="2000" dirty="0"/>
              <a:t>The differences between the conventions lie in the choice of the rotation axes (generally only the second axis) and the sense of rotation.</a:t>
            </a:r>
          </a:p>
          <a:p>
            <a:r>
              <a:rPr lang="en-US" sz="2000" dirty="0"/>
              <a:t>Some of the commonly used conventions are </a:t>
            </a:r>
            <a:r>
              <a:rPr lang="en-US" sz="2000" i="1" dirty="0"/>
              <a:t>Bunge, </a:t>
            </a:r>
            <a:r>
              <a:rPr lang="en-US" sz="2000" i="1" dirty="0" err="1"/>
              <a:t>Kocks</a:t>
            </a:r>
            <a:r>
              <a:rPr lang="en-US" sz="2000" dirty="0"/>
              <a:t>, </a:t>
            </a:r>
            <a:r>
              <a:rPr lang="en-US" sz="2000" i="1" dirty="0"/>
              <a:t>Roe </a:t>
            </a:r>
            <a:r>
              <a:rPr lang="en-US" sz="2000" dirty="0"/>
              <a:t>and </a:t>
            </a:r>
            <a:r>
              <a:rPr lang="en-US" sz="2000" i="1" dirty="0"/>
              <a:t>Canova*</a:t>
            </a:r>
            <a:r>
              <a:rPr lang="en-US" sz="2000" dirty="0"/>
              <a:t> (in approximate order of decreasing popularity).</a:t>
            </a:r>
          </a:p>
          <a:p>
            <a:r>
              <a:rPr lang="en-US" sz="2000" b="1" dirty="0"/>
              <a:t>For the purposes of this course we will only use the Bunge convention. At this point in time, almost all codes assume this. Nevertheless, it is wise to check what is being used. The VPSC code, e.g., requires that the input list of orientations has a letter in column 1 on line 4 to define the convention; use “B” in this position to select the Bunge convention.</a:t>
            </a:r>
          </a:p>
        </p:txBody>
      </p:sp>
      <p:sp>
        <p:nvSpPr>
          <p:cNvPr id="104452" name="Text Box 4"/>
          <p:cNvSpPr txBox="1">
            <a:spLocks noChangeArrowheads="1"/>
          </p:cNvSpPr>
          <p:nvPr/>
        </p:nvSpPr>
        <p:spPr bwMode="auto">
          <a:xfrm>
            <a:off x="1247775" y="6338888"/>
            <a:ext cx="5818194" cy="369332"/>
          </a:xfrm>
          <a:prstGeom prst="rect">
            <a:avLst/>
          </a:prstGeom>
          <a:solidFill>
            <a:schemeClr val="hlink"/>
          </a:solidFill>
          <a:ln w="9525">
            <a:noFill/>
            <a:miter lim="800000"/>
            <a:headEnd/>
            <a:tailEnd/>
          </a:ln>
          <a:effectLst/>
        </p:spPr>
        <p:txBody>
          <a:bodyPr wrap="none">
            <a:prstTxWarp prst="textNoShape">
              <a:avLst/>
            </a:prstTxWarp>
            <a:spAutoFit/>
          </a:bodyPr>
          <a:lstStyle/>
          <a:p>
            <a:r>
              <a:rPr lang="en-US" sz="1800" dirty="0">
                <a:latin typeface="Calibri"/>
              </a:rPr>
              <a:t>*You will find Canova angles inside the computer code </a:t>
            </a:r>
            <a:r>
              <a:rPr lang="en-US" sz="1800" dirty="0" err="1">
                <a:latin typeface="Calibri"/>
              </a:rPr>
              <a:t>LApp</a:t>
            </a:r>
            <a:endParaRPr lang="en-US" sz="1800" dirty="0">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E1AC6A4-B090-DE49-88A8-DB1F12E94B46}" type="slidenum">
              <a:rPr lang="en-US"/>
              <a:pPr/>
              <a:t>27</a:t>
            </a:fld>
            <a:endParaRPr lang="en-US"/>
          </a:p>
        </p:txBody>
      </p:sp>
      <p:sp>
        <p:nvSpPr>
          <p:cNvPr id="69634" name="Rectangle 2"/>
          <p:cNvSpPr>
            <a:spLocks noGrp="1" noChangeArrowheads="1"/>
          </p:cNvSpPr>
          <p:nvPr>
            <p:ph type="title"/>
          </p:nvPr>
        </p:nvSpPr>
        <p:spPr/>
        <p:txBody>
          <a:bodyPr/>
          <a:lstStyle/>
          <a:p>
            <a:r>
              <a:rPr lang="en-US"/>
              <a:t>Meaning of </a:t>
            </a:r>
            <a:r>
              <a:rPr lang="en-US" i="0"/>
              <a:t>Bunge</a:t>
            </a:r>
            <a:r>
              <a:rPr lang="en-US"/>
              <a:t> Euler angles</a:t>
            </a:r>
          </a:p>
        </p:txBody>
      </p:sp>
      <p:sp>
        <p:nvSpPr>
          <p:cNvPr id="69635" name="Rectangle 3"/>
          <p:cNvSpPr>
            <a:spLocks noGrp="1" noChangeArrowheads="1"/>
          </p:cNvSpPr>
          <p:nvPr>
            <p:ph type="body" idx="1"/>
          </p:nvPr>
        </p:nvSpPr>
        <p:spPr/>
        <p:txBody>
          <a:bodyPr/>
          <a:lstStyle/>
          <a:p>
            <a:r>
              <a:rPr lang="en-US" sz="2800" dirty="0"/>
              <a:t>In the </a:t>
            </a:r>
            <a:r>
              <a:rPr lang="en-US" sz="2800" i="1" dirty="0"/>
              <a:t>Bunge </a:t>
            </a:r>
            <a:r>
              <a:rPr lang="en-US" sz="2800" dirty="0"/>
              <a:t>convention, the first two angles, </a:t>
            </a:r>
            <a:r>
              <a:rPr lang="en-US" sz="2800" i="1" dirty="0">
                <a:latin typeface="Symbol" charset="2"/>
              </a:rPr>
              <a:t>f</a:t>
            </a:r>
            <a:r>
              <a:rPr lang="en-US" sz="2800" baseline="-25000" dirty="0"/>
              <a:t>1</a:t>
            </a:r>
            <a:r>
              <a:rPr lang="en-US" sz="2800" dirty="0"/>
              <a:t> and </a:t>
            </a:r>
            <a:r>
              <a:rPr lang="en-US" sz="2800" i="1" dirty="0">
                <a:latin typeface="Symbol" charset="2"/>
              </a:rPr>
              <a:t>F</a:t>
            </a:r>
            <a:r>
              <a:rPr lang="en-US" sz="2800" dirty="0"/>
              <a:t>, tell you the position of the [001] crystal direction relative to the specimen axes.</a:t>
            </a:r>
          </a:p>
          <a:p>
            <a:r>
              <a:rPr lang="en-US" sz="2800" dirty="0"/>
              <a:t>Think of rotating the crystal about the ND (1</a:t>
            </a:r>
            <a:r>
              <a:rPr lang="en-US" sz="2800" baseline="30000" dirty="0"/>
              <a:t>st </a:t>
            </a:r>
            <a:r>
              <a:rPr lang="en-US" sz="2800" dirty="0"/>
              <a:t>angle, </a:t>
            </a:r>
            <a:r>
              <a:rPr lang="en-US" sz="2800" i="1" dirty="0">
                <a:latin typeface="Symbol" charset="2"/>
              </a:rPr>
              <a:t>f</a:t>
            </a:r>
            <a:r>
              <a:rPr lang="en-US" sz="2800" baseline="-25000" dirty="0"/>
              <a:t>1</a:t>
            </a:r>
            <a:r>
              <a:rPr lang="en-US" sz="2800" dirty="0"/>
              <a:t>); then rotate the crystal out of the plane (about the [100] axis, </a:t>
            </a:r>
            <a:r>
              <a:rPr lang="en-US" sz="2800" i="1" dirty="0">
                <a:latin typeface="Symbol" charset="2"/>
              </a:rPr>
              <a:t>F</a:t>
            </a:r>
            <a:r>
              <a:rPr lang="en-US" sz="2800" dirty="0"/>
              <a:t>); </a:t>
            </a:r>
          </a:p>
          <a:p>
            <a:r>
              <a:rPr lang="en-US" sz="2800" dirty="0"/>
              <a:t>Finally, the 3</a:t>
            </a:r>
            <a:r>
              <a:rPr lang="en-US" sz="2800" baseline="30000" dirty="0"/>
              <a:t>rd</a:t>
            </a:r>
            <a:r>
              <a:rPr lang="en-US" sz="2800" dirty="0"/>
              <a:t> angle (</a:t>
            </a:r>
            <a:r>
              <a:rPr lang="en-US" sz="2800" i="1" dirty="0">
                <a:latin typeface="Symbol" charset="2"/>
              </a:rPr>
              <a:t>f</a:t>
            </a:r>
            <a:r>
              <a:rPr lang="en-US" sz="2800" baseline="-25000" dirty="0"/>
              <a:t>2</a:t>
            </a:r>
            <a:r>
              <a:rPr lang="en-US" sz="2800" dirty="0"/>
              <a:t>)</a:t>
            </a:r>
            <a:r>
              <a:rPr lang="en-US" sz="2800" baseline="-25000" dirty="0"/>
              <a:t> tells </a:t>
            </a:r>
            <a:r>
              <a:rPr lang="en-US" sz="2800" dirty="0"/>
              <a:t>you how much to rotate the crystal about [001].</a:t>
            </a:r>
          </a:p>
        </p:txBody>
      </p:sp>
      <p:sp>
        <p:nvSpPr>
          <p:cNvPr id="69636"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5496F-B0EE-AA46-A3DD-0A62955C8204}" type="slidenum">
              <a:rPr lang="en-US"/>
              <a:pPr/>
              <a:t>28</a:t>
            </a:fld>
            <a:endParaRPr lang="en-US"/>
          </a:p>
        </p:txBody>
      </p:sp>
      <p:sp>
        <p:nvSpPr>
          <p:cNvPr id="109570" name="Rectangle 2"/>
          <p:cNvSpPr>
            <a:spLocks noGrp="1" noChangeArrowheads="1"/>
          </p:cNvSpPr>
          <p:nvPr>
            <p:ph type="title"/>
          </p:nvPr>
        </p:nvSpPr>
        <p:spPr/>
        <p:txBody>
          <a:bodyPr/>
          <a:lstStyle/>
          <a:p>
            <a:r>
              <a:rPr lang="en-US"/>
              <a:t>Meaning of </a:t>
            </a:r>
            <a:r>
              <a:rPr lang="en-US" i="0"/>
              <a:t>Roe</a:t>
            </a:r>
            <a:r>
              <a:rPr lang="en-US"/>
              <a:t> Euler angles</a:t>
            </a:r>
          </a:p>
        </p:txBody>
      </p:sp>
      <p:sp>
        <p:nvSpPr>
          <p:cNvPr id="109571" name="Rectangle 3"/>
          <p:cNvSpPr>
            <a:spLocks noGrp="1" noChangeArrowheads="1"/>
          </p:cNvSpPr>
          <p:nvPr>
            <p:ph type="body" idx="1"/>
          </p:nvPr>
        </p:nvSpPr>
        <p:spPr/>
        <p:txBody>
          <a:bodyPr/>
          <a:lstStyle/>
          <a:p>
            <a:r>
              <a:rPr lang="en-US" sz="2800" dirty="0"/>
              <a:t>In the </a:t>
            </a:r>
            <a:r>
              <a:rPr lang="en-US" sz="2800" i="1" dirty="0"/>
              <a:t>Roe </a:t>
            </a:r>
            <a:r>
              <a:rPr lang="en-US" sz="2800" dirty="0"/>
              <a:t>convention, the first two angles, </a:t>
            </a:r>
            <a:r>
              <a:rPr lang="en-US" sz="2800" i="1" dirty="0" err="1">
                <a:latin typeface="Symbol" charset="2"/>
                <a:ea typeface="Cambria"/>
                <a:cs typeface="Cambria"/>
              </a:rPr>
              <a:t></a:t>
            </a:r>
            <a:r>
              <a:rPr lang="en-US" sz="2800" dirty="0"/>
              <a:t> and </a:t>
            </a:r>
            <a:r>
              <a:rPr lang="en-US" sz="2800" i="1" dirty="0">
                <a:latin typeface="Symbol" charset="2"/>
                <a:ea typeface="Cambria"/>
                <a:cs typeface="Cambria"/>
              </a:rPr>
              <a:t>Q</a:t>
            </a:r>
            <a:r>
              <a:rPr lang="en-US" sz="2800" dirty="0"/>
              <a:t>, tell you the position of the [001] crystal direction relative to the specimen axes.</a:t>
            </a:r>
          </a:p>
          <a:p>
            <a:r>
              <a:rPr lang="en-US" sz="2800" dirty="0"/>
              <a:t>Then think of rotating the crystal about the ND or 001 or z-axis (1</a:t>
            </a:r>
            <a:r>
              <a:rPr lang="en-US" sz="2800" baseline="30000" dirty="0"/>
              <a:t>st</a:t>
            </a:r>
            <a:r>
              <a:rPr lang="en-US" sz="2800" dirty="0"/>
              <a:t> angle, </a:t>
            </a:r>
            <a:r>
              <a:rPr lang="en-US" sz="2800" i="1" dirty="0" err="1">
                <a:latin typeface="Symbol" charset="2"/>
                <a:ea typeface="Cambria"/>
                <a:cs typeface="Cambria"/>
              </a:rPr>
              <a:t></a:t>
            </a:r>
            <a:r>
              <a:rPr lang="en-US" sz="2800" dirty="0"/>
              <a:t>); then rotate the crystal out of the plane (about [010], or the y-axis, </a:t>
            </a:r>
            <a:r>
              <a:rPr lang="en-US" sz="2800" i="1" dirty="0">
                <a:latin typeface="Symbol" charset="2"/>
                <a:ea typeface="Cambria"/>
                <a:cs typeface="Cambria"/>
              </a:rPr>
              <a:t>Q</a:t>
            </a:r>
            <a:r>
              <a:rPr lang="en-US" sz="2800" dirty="0"/>
              <a:t>); </a:t>
            </a:r>
          </a:p>
          <a:p>
            <a:r>
              <a:rPr lang="en-US" sz="2800" dirty="0"/>
              <a:t>Finally, the 3</a:t>
            </a:r>
            <a:r>
              <a:rPr lang="en-US" sz="2800" baseline="30000" dirty="0"/>
              <a:t>rd</a:t>
            </a:r>
            <a:r>
              <a:rPr lang="en-US" sz="2800" dirty="0"/>
              <a:t> angle (</a:t>
            </a:r>
            <a:r>
              <a:rPr lang="en-US" sz="2800" i="1" dirty="0">
                <a:latin typeface="Symbol" charset="2"/>
              </a:rPr>
              <a:t>F</a:t>
            </a:r>
            <a:r>
              <a:rPr lang="en-US" sz="2800" dirty="0"/>
              <a:t>)</a:t>
            </a:r>
            <a:r>
              <a:rPr lang="en-US" sz="2800" baseline="-25000" dirty="0"/>
              <a:t> </a:t>
            </a:r>
            <a:r>
              <a:rPr lang="en-US" sz="2800" dirty="0"/>
              <a:t>tells you how much to rotate the crystal about [001].</a:t>
            </a:r>
          </a:p>
        </p:txBody>
      </p:sp>
      <p:sp>
        <p:nvSpPr>
          <p:cNvPr id="109572"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6AD0571-8AC8-D64C-AC6B-A0FA50E10C31}" type="slidenum">
              <a:rPr lang="en-US"/>
              <a:pPr/>
              <a:t>29</a:t>
            </a:fld>
            <a:endParaRPr lang="en-US"/>
          </a:p>
        </p:txBody>
      </p:sp>
      <p:sp>
        <p:nvSpPr>
          <p:cNvPr id="110594" name="Rectangle 2"/>
          <p:cNvSpPr>
            <a:spLocks noGrp="1" noChangeArrowheads="1"/>
          </p:cNvSpPr>
          <p:nvPr>
            <p:ph type="title"/>
          </p:nvPr>
        </p:nvSpPr>
        <p:spPr>
          <a:xfrm>
            <a:off x="685800" y="0"/>
            <a:ext cx="7772400" cy="1143000"/>
          </a:xfrm>
        </p:spPr>
        <p:txBody>
          <a:bodyPr/>
          <a:lstStyle/>
          <a:p>
            <a:r>
              <a:rPr lang="en-US"/>
              <a:t>Meaning of </a:t>
            </a:r>
            <a:r>
              <a:rPr lang="en-US" i="0"/>
              <a:t>Kocks </a:t>
            </a:r>
            <a:r>
              <a:rPr lang="en-US"/>
              <a:t>Euler angles</a:t>
            </a:r>
          </a:p>
        </p:txBody>
      </p:sp>
      <p:sp>
        <p:nvSpPr>
          <p:cNvPr id="110595" name="Rectangle 3"/>
          <p:cNvSpPr>
            <a:spLocks noGrp="1" noChangeArrowheads="1"/>
          </p:cNvSpPr>
          <p:nvPr>
            <p:ph type="body" idx="1"/>
          </p:nvPr>
        </p:nvSpPr>
        <p:spPr>
          <a:xfrm>
            <a:off x="685800" y="1143000"/>
            <a:ext cx="7848600" cy="5029200"/>
          </a:xfrm>
        </p:spPr>
        <p:txBody>
          <a:bodyPr/>
          <a:lstStyle/>
          <a:p>
            <a:r>
              <a:rPr lang="en-US" sz="2400" dirty="0"/>
              <a:t>In the </a:t>
            </a:r>
            <a:r>
              <a:rPr lang="en-US" sz="2400" i="1" dirty="0" err="1"/>
              <a:t>Kocks</a:t>
            </a:r>
            <a:r>
              <a:rPr lang="en-US" sz="2400" i="1" dirty="0"/>
              <a:t> </a:t>
            </a:r>
            <a:r>
              <a:rPr lang="en-US" sz="2400" dirty="0"/>
              <a:t>convention, which is almost the same as the Roe convention with the exception of the third angle, the first two angles, </a:t>
            </a:r>
            <a:r>
              <a:rPr lang="en-US" sz="2400" i="1" dirty="0" err="1">
                <a:latin typeface="Symbol" charset="2"/>
                <a:ea typeface="Cambria"/>
                <a:cs typeface="Cambria"/>
              </a:rPr>
              <a:t></a:t>
            </a:r>
            <a:r>
              <a:rPr lang="en-US" sz="2400" dirty="0"/>
              <a:t> and </a:t>
            </a:r>
            <a:r>
              <a:rPr lang="en-US" sz="2400" i="1" dirty="0">
                <a:latin typeface="Symbol" charset="2"/>
                <a:ea typeface="Cambria"/>
                <a:cs typeface="Cambria"/>
              </a:rPr>
              <a:t>Q</a:t>
            </a:r>
            <a:r>
              <a:rPr lang="en-US" sz="2400" dirty="0"/>
              <a:t>, tell you the position of the [001] crystal direction relative to the specimen axes.</a:t>
            </a:r>
          </a:p>
          <a:p>
            <a:r>
              <a:rPr lang="en-US" sz="2400" dirty="0"/>
              <a:t>Then think of rotating the crystal about the ND or 001 or z-axis (1</a:t>
            </a:r>
            <a:r>
              <a:rPr lang="en-US" sz="2400" baseline="30000" dirty="0"/>
              <a:t>st</a:t>
            </a:r>
            <a:r>
              <a:rPr lang="en-US" sz="2400" dirty="0"/>
              <a:t> angle, </a:t>
            </a:r>
            <a:r>
              <a:rPr lang="en-US" sz="2400" i="1" dirty="0" err="1">
                <a:latin typeface="Symbol" charset="2"/>
                <a:ea typeface="Cambria"/>
                <a:cs typeface="Cambria"/>
              </a:rPr>
              <a:t></a:t>
            </a:r>
            <a:r>
              <a:rPr lang="en-US" sz="2400" dirty="0"/>
              <a:t>); then rotate the crystal out of the plane (about [010], or the y-axis, </a:t>
            </a:r>
            <a:r>
              <a:rPr lang="en-US" sz="2400" i="1" dirty="0">
                <a:latin typeface="Symbol" charset="2"/>
                <a:ea typeface="Cambria"/>
                <a:cs typeface="Cambria"/>
              </a:rPr>
              <a:t>Q</a:t>
            </a:r>
            <a:r>
              <a:rPr lang="en-US" sz="2400" dirty="0"/>
              <a:t>); </a:t>
            </a:r>
          </a:p>
          <a:p>
            <a:r>
              <a:rPr lang="en-US" sz="2400" dirty="0"/>
              <a:t>Finally, the 3</a:t>
            </a:r>
            <a:r>
              <a:rPr lang="en-US" sz="2400" baseline="30000" dirty="0"/>
              <a:t>rd</a:t>
            </a:r>
            <a:r>
              <a:rPr lang="en-US" sz="2400" dirty="0"/>
              <a:t> angle (</a:t>
            </a:r>
            <a:r>
              <a:rPr lang="en-US" sz="2400" i="1" dirty="0">
                <a:latin typeface="Symbol" charset="2"/>
              </a:rPr>
              <a:t></a:t>
            </a:r>
            <a:r>
              <a:rPr lang="en-US" sz="2400" dirty="0"/>
              <a:t>)</a:t>
            </a:r>
            <a:r>
              <a:rPr lang="en-US" sz="2400" baseline="-25000" dirty="0"/>
              <a:t> </a:t>
            </a:r>
            <a:r>
              <a:rPr lang="en-US" sz="2400" dirty="0"/>
              <a:t>tells you how much to rotate the crystal </a:t>
            </a:r>
            <a:r>
              <a:rPr lang="en-US" sz="2400" i="1" dirty="0"/>
              <a:t>anti-clockwise</a:t>
            </a:r>
            <a:r>
              <a:rPr lang="en-US" sz="2400" dirty="0"/>
              <a:t> about [001].  Here’s the difference between Roe and </a:t>
            </a:r>
            <a:r>
              <a:rPr lang="en-US" sz="2400" dirty="0" err="1"/>
              <a:t>Kocks</a:t>
            </a:r>
            <a:r>
              <a:rPr lang="en-US" sz="2400" dirty="0"/>
              <a:t> - the last angle is a negative or clockwise rotation about 001, instead of a positive or counter-clockwise rotation.</a:t>
            </a:r>
          </a:p>
        </p:txBody>
      </p:sp>
      <p:sp>
        <p:nvSpPr>
          <p:cNvPr id="110596"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C5B4CB50-A94C-D645-AD8F-69210D72D93F}" type="slidenum">
              <a:rPr lang="en-US"/>
              <a:pPr/>
              <a:t>3</a:t>
            </a:fld>
            <a:endParaRPr lang="en-US"/>
          </a:p>
        </p:txBody>
      </p:sp>
      <p:sp>
        <p:nvSpPr>
          <p:cNvPr id="99330" name="Rectangle 2"/>
          <p:cNvSpPr>
            <a:spLocks noGrp="1" noChangeArrowheads="1"/>
          </p:cNvSpPr>
          <p:nvPr>
            <p:ph type="title"/>
          </p:nvPr>
        </p:nvSpPr>
        <p:spPr>
          <a:xfrm>
            <a:off x="609600" y="228600"/>
            <a:ext cx="8229600" cy="1143000"/>
          </a:xfrm>
        </p:spPr>
        <p:txBody>
          <a:bodyPr/>
          <a:lstStyle/>
          <a:p>
            <a:r>
              <a:rPr lang="en-US" dirty="0"/>
              <a:t>(</a:t>
            </a:r>
            <a:r>
              <a:rPr lang="en-US" dirty="0" err="1"/>
              <a:t>hkl</a:t>
            </a:r>
            <a:r>
              <a:rPr lang="en-US" dirty="0"/>
              <a:t>)[</a:t>
            </a:r>
            <a:r>
              <a:rPr lang="en-US" dirty="0" err="1"/>
              <a:t>uvw</a:t>
            </a:r>
            <a:r>
              <a:rPr lang="en-US" dirty="0"/>
              <a:t>], Miller Index Definition </a:t>
            </a:r>
            <a:br>
              <a:rPr lang="en-US" dirty="0"/>
            </a:br>
            <a:r>
              <a:rPr lang="en-US" dirty="0"/>
              <a:t>of a Crystal Orientation</a:t>
            </a:r>
          </a:p>
        </p:txBody>
      </p:sp>
      <mc:AlternateContent xmlns:mc="http://schemas.openxmlformats.org/markup-compatibility/2006" xmlns:a14="http://schemas.microsoft.com/office/drawing/2010/main">
        <mc:Choice Requires="a14">
          <p:sp>
            <p:nvSpPr>
              <p:cNvPr id="99331" name="Rectangle 3"/>
              <p:cNvSpPr>
                <a:spLocks noChangeArrowheads="1"/>
              </p:cNvSpPr>
              <p:nvPr/>
            </p:nvSpPr>
            <p:spPr bwMode="auto">
              <a:xfrm>
                <a:off x="533400" y="1676400"/>
                <a:ext cx="8229600" cy="5029200"/>
              </a:xfrm>
              <a:prstGeom prst="rect">
                <a:avLst/>
              </a:prstGeom>
              <a:noFill/>
              <a:ln w="9525">
                <a:noFill/>
                <a:miter lim="800000"/>
                <a:headEnd/>
                <a:tailEnd/>
              </a:ln>
              <a:effectLst/>
            </p:spPr>
            <p:txBody>
              <a:bodyPr>
                <a:prstTxWarp prst="textNoShape">
                  <a:avLst/>
                </a:prstTxWarp>
              </a:bodyPr>
              <a:lstStyle/>
              <a:p>
                <a:pPr marL="342900" indent="-342900">
                  <a:lnSpc>
                    <a:spcPct val="110000"/>
                  </a:lnSpc>
                  <a:spcBef>
                    <a:spcPct val="20000"/>
                  </a:spcBef>
                  <a:buFontTx/>
                  <a:buChar char="•"/>
                </a:pPr>
                <a:r>
                  <a:rPr lang="en-US" sz="1600" dirty="0">
                    <a:latin typeface="Calibri"/>
                  </a:rPr>
                  <a:t>We use a set of three orthogonal (mutually perpendicular) directions as the reference frame.  Mathematicians set up a basis set of </a:t>
                </a:r>
                <a:r>
                  <a:rPr lang="en-US" sz="1600" b="1" dirty="0">
                    <a:latin typeface="Calibri"/>
                  </a:rPr>
                  <a:t>unit vectors</a:t>
                </a:r>
                <a:r>
                  <a:rPr lang="en-US" sz="1600" dirty="0">
                    <a:latin typeface="Calibri"/>
                  </a:rPr>
                  <a:t> called</a:t>
                </a:r>
                <a14:m>
                  <m:oMath xmlns:m="http://schemas.openxmlformats.org/officeDocument/2006/math">
                    <m:r>
                      <a:rPr lang="en-US" sz="1600" b="0" i="0" smtClean="0">
                        <a:latin typeface="Cambria Math" panose="02040503050406030204" pitchFamily="18" charset="0"/>
                      </a:rPr>
                      <m:t> </m:t>
                    </m:r>
                    <m:sSub>
                      <m:sSubPr>
                        <m:ctrlPr>
                          <a:rPr lang="en-US" sz="1600" i="1">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i="1">
                                <a:latin typeface="Cambria Math" panose="02040503050406030204" pitchFamily="18" charset="0"/>
                              </a:rPr>
                              <m:t>𝑒</m:t>
                            </m:r>
                          </m:e>
                        </m:acc>
                      </m:e>
                      <m:sub>
                        <m:r>
                          <a:rPr lang="en-US" sz="1600" i="1">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𝑒</m:t>
                            </m:r>
                          </m:e>
                        </m:acc>
                      </m:e>
                      <m:sub>
                        <m:r>
                          <a:rPr lang="en-US" sz="1600" b="0" i="1" smtClean="0">
                            <a:latin typeface="Cambria Math" panose="02040503050406030204" pitchFamily="18" charset="0"/>
                          </a:rPr>
                          <m:t>2</m:t>
                        </m:r>
                      </m:sub>
                    </m:sSub>
                    <m:r>
                      <a:rPr lang="en-US" sz="1600" b="0" i="1" smtClean="0">
                        <a:latin typeface="Cambria Math" panose="02040503050406030204" pitchFamily="18" charset="0"/>
                      </a:rPr>
                      <m:t> </m:t>
                    </m:r>
                    <m:r>
                      <a:rPr lang="en-US" sz="1600" b="0" i="1" smtClean="0">
                        <a:latin typeface="Cambria Math" panose="02040503050406030204" pitchFamily="18" charset="0"/>
                      </a:rPr>
                      <m:t>𝑎𝑛𝑑</m:t>
                    </m:r>
                    <m:r>
                      <a:rPr lang="en-US" sz="1600" b="0" i="1" smtClean="0">
                        <a:latin typeface="Cambria Math" panose="02040503050406030204" pitchFamily="18" charset="0"/>
                      </a:rPr>
                      <m:t> </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𝑒</m:t>
                            </m:r>
                          </m:e>
                        </m:acc>
                      </m:e>
                      <m:sub>
                        <m:r>
                          <a:rPr lang="en-US" sz="1600" b="0" i="1" smtClean="0">
                            <a:latin typeface="Cambria Math" panose="02040503050406030204" pitchFamily="18" charset="0"/>
                          </a:rPr>
                          <m:t>3</m:t>
                        </m:r>
                      </m:sub>
                    </m:sSub>
                  </m:oMath>
                </a14:m>
                <a:r>
                  <a:rPr lang="en-US" sz="1600" i="1" dirty="0">
                    <a:latin typeface="Calibri"/>
                  </a:rPr>
                  <a:t>.  </a:t>
                </a:r>
                <a:r>
                  <a:rPr lang="en-US" sz="1600" dirty="0">
                    <a:latin typeface="Calibri"/>
                  </a:rPr>
                  <a:t>All directions can then be described as (linear) combinations of the three basis vectors.  See the Supplemental Slides for explanations of </a:t>
                </a:r>
                <a:r>
                  <a:rPr lang="en-US" sz="1600" i="1" dirty="0">
                    <a:latin typeface="Calibri"/>
                  </a:rPr>
                  <a:t>vectors </a:t>
                </a:r>
                <a:r>
                  <a:rPr lang="en-US" sz="1600" dirty="0">
                    <a:latin typeface="Calibri"/>
                  </a:rPr>
                  <a:t>and </a:t>
                </a:r>
                <a:r>
                  <a:rPr lang="en-US" sz="1600" i="1" dirty="0">
                    <a:latin typeface="Calibri"/>
                  </a:rPr>
                  <a:t>unit vectors</a:t>
                </a:r>
                <a:r>
                  <a:rPr lang="en-US" sz="1600" dirty="0">
                    <a:latin typeface="Calibri"/>
                  </a:rPr>
                  <a:t>.</a:t>
                </a:r>
              </a:p>
              <a:p>
                <a:pPr marL="342900" indent="-342900">
                  <a:lnSpc>
                    <a:spcPct val="110000"/>
                  </a:lnSpc>
                  <a:spcBef>
                    <a:spcPct val="20000"/>
                  </a:spcBef>
                  <a:buFontTx/>
                  <a:buChar char="•"/>
                </a:pPr>
                <a:r>
                  <a:rPr lang="en-US" sz="1600" dirty="0">
                    <a:latin typeface="Calibri"/>
                  </a:rPr>
                  <a:t>In many cases we use the metallurgical names </a:t>
                </a:r>
                <a:r>
                  <a:rPr lang="en-US" sz="1600" i="1" dirty="0">
                    <a:latin typeface="Calibri"/>
                  </a:rPr>
                  <a:t>Rolling Direction </a:t>
                </a:r>
                <a:r>
                  <a:rPr lang="en-US" sz="1600" dirty="0">
                    <a:latin typeface="Calibri"/>
                  </a:rPr>
                  <a:t>(RD) // </a:t>
                </a:r>
                <a14:m>
                  <m:oMath xmlns:m="http://schemas.openxmlformats.org/officeDocument/2006/math">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𝑒</m:t>
                            </m:r>
                          </m:e>
                        </m:acc>
                      </m:e>
                      <m:sub>
                        <m:r>
                          <a:rPr lang="en-US" sz="1600" i="1">
                            <a:latin typeface="Cambria Math" panose="02040503050406030204" pitchFamily="18" charset="0"/>
                          </a:rPr>
                          <m:t>1</m:t>
                        </m:r>
                      </m:sub>
                    </m:sSub>
                  </m:oMath>
                </a14:m>
                <a:r>
                  <a:rPr lang="en-US" sz="1600" dirty="0">
                    <a:latin typeface="Calibri"/>
                  </a:rPr>
                  <a:t>, </a:t>
                </a:r>
                <a:r>
                  <a:rPr lang="en-US" sz="1600" i="1" dirty="0">
                    <a:latin typeface="Calibri"/>
                  </a:rPr>
                  <a:t>Transverse Direction </a:t>
                </a:r>
                <a:r>
                  <a:rPr lang="en-US" sz="1600" dirty="0">
                    <a:latin typeface="Calibri"/>
                  </a:rPr>
                  <a:t>(TD) // </a:t>
                </a:r>
                <a14:m>
                  <m:oMath xmlns:m="http://schemas.openxmlformats.org/officeDocument/2006/math">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𝑒</m:t>
                            </m:r>
                          </m:e>
                        </m:acc>
                      </m:e>
                      <m:sub>
                        <m:r>
                          <a:rPr lang="en-US" sz="1600" i="1">
                            <a:latin typeface="Cambria Math" panose="02040503050406030204" pitchFamily="18" charset="0"/>
                          </a:rPr>
                          <m:t>2</m:t>
                        </m:r>
                      </m:sub>
                    </m:sSub>
                  </m:oMath>
                </a14:m>
                <a:r>
                  <a:rPr lang="en-US" sz="1600" dirty="0">
                    <a:latin typeface="Calibri"/>
                  </a:rPr>
                  <a:t>, and </a:t>
                </a:r>
                <a:r>
                  <a:rPr lang="en-US" sz="1600" i="1" dirty="0">
                    <a:latin typeface="Calibri"/>
                  </a:rPr>
                  <a:t>Normal Direction </a:t>
                </a:r>
                <a:r>
                  <a:rPr lang="en-US" sz="1600" dirty="0">
                    <a:latin typeface="Calibri"/>
                  </a:rPr>
                  <a:t>(ND) // </a:t>
                </a:r>
                <a14:m>
                  <m:oMath xmlns:m="http://schemas.openxmlformats.org/officeDocument/2006/math">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𝑒</m:t>
                            </m:r>
                          </m:e>
                        </m:acc>
                      </m:e>
                      <m:sub>
                        <m:r>
                          <a:rPr lang="en-US" sz="1600" i="1">
                            <a:latin typeface="Cambria Math" panose="02040503050406030204" pitchFamily="18" charset="0"/>
                          </a:rPr>
                          <m:t>3</m:t>
                        </m:r>
                      </m:sub>
                    </m:sSub>
                  </m:oMath>
                </a14:m>
                <a:r>
                  <a:rPr lang="en-US" sz="1600" dirty="0">
                    <a:latin typeface="Calibri"/>
                  </a:rPr>
                  <a:t>.</a:t>
                </a:r>
              </a:p>
              <a:p>
                <a:pPr marL="342900" indent="-342900">
                  <a:lnSpc>
                    <a:spcPct val="110000"/>
                  </a:lnSpc>
                  <a:spcBef>
                    <a:spcPct val="20000"/>
                  </a:spcBef>
                  <a:buFontTx/>
                  <a:buChar char="•"/>
                </a:pPr>
                <a:r>
                  <a:rPr lang="en-US" sz="1600" dirty="0">
                    <a:latin typeface="Calibri"/>
                  </a:rPr>
                  <a:t>We then identify a crystal (or plane normal) parallel to 3</a:t>
                </a:r>
                <a:r>
                  <a:rPr lang="en-US" sz="1600" baseline="30000" dirty="0">
                    <a:latin typeface="Calibri"/>
                  </a:rPr>
                  <a:t>rd</a:t>
                </a:r>
                <a:r>
                  <a:rPr lang="en-US" sz="1600" dirty="0">
                    <a:latin typeface="Calibri"/>
                  </a:rPr>
                  <a:t> axis (ND) and a crystal direction parallel to the 1</a:t>
                </a:r>
                <a:r>
                  <a:rPr lang="en-US" sz="1600" baseline="30000" dirty="0">
                    <a:latin typeface="Calibri"/>
                  </a:rPr>
                  <a:t>st</a:t>
                </a:r>
                <a:r>
                  <a:rPr lang="en-US" sz="1600" dirty="0">
                    <a:latin typeface="Calibri"/>
                  </a:rPr>
                  <a:t> axis (RD), written as </a:t>
                </a:r>
                <a:r>
                  <a:rPr lang="en-US" sz="1600" dirty="0">
                    <a:latin typeface="Cambria"/>
                  </a:rPr>
                  <a:t>(</a:t>
                </a:r>
                <a:r>
                  <a:rPr lang="en-US" sz="1600" dirty="0" err="1">
                    <a:latin typeface="Cambria"/>
                  </a:rPr>
                  <a:t>hkl)[uvw</a:t>
                </a:r>
                <a:r>
                  <a:rPr lang="en-US" sz="1600" dirty="0">
                    <a:latin typeface="Cambria"/>
                  </a:rPr>
                  <a:t>]</a:t>
                </a:r>
                <a:r>
                  <a:rPr lang="en-US" sz="1600" dirty="0">
                    <a:latin typeface="Calibri"/>
                  </a:rPr>
                  <a:t>.  The second axis is then completely specified by the other two.  </a:t>
                </a:r>
                <a:r>
                  <a:rPr lang="en-US" sz="1600" i="1" dirty="0">
                    <a:latin typeface="Calibri"/>
                  </a:rPr>
                  <a:t>This situation is sometimes referred to as “biaxial texture”, to distinguish it from “uniaxial texture” in which only one crystal axis of each grain is aligned with the specimen.  Uniaxial textures</a:t>
                </a:r>
                <a:r>
                  <a:rPr lang="en-US" sz="1600" dirty="0">
                    <a:latin typeface="Calibri"/>
                  </a:rPr>
                  <a:t> are the same thing as a </a:t>
                </a:r>
                <a:r>
                  <a:rPr lang="en-US" sz="1600" i="1" dirty="0">
                    <a:latin typeface="Calibri"/>
                  </a:rPr>
                  <a:t>fiber texture</a:t>
                </a:r>
                <a:r>
                  <a:rPr lang="en-US" sz="1600" dirty="0">
                    <a:latin typeface="Calibri"/>
                  </a:rPr>
                  <a:t>.</a:t>
                </a:r>
                <a:endParaRPr lang="en-US" sz="1600" i="1" dirty="0">
                  <a:latin typeface="Calibri"/>
                </a:endParaRPr>
              </a:p>
              <a:p>
                <a:pPr marL="342900" indent="-342900">
                  <a:lnSpc>
                    <a:spcPct val="110000"/>
                  </a:lnSpc>
                  <a:spcBef>
                    <a:spcPct val="20000"/>
                  </a:spcBef>
                  <a:buFontTx/>
                  <a:buChar char="•"/>
                </a:pPr>
                <a:r>
                  <a:rPr lang="en-US" sz="1600" dirty="0">
                    <a:latin typeface="Calibri"/>
                  </a:rPr>
                  <a:t>In thin films, we must still use a reference frame with 3 axes but very often, only the normal direction (ND) or film-plane-normal matters because only one crystal direction is aligned with the ND, which is the uniaxial texture referred to above.  Be aware, however, that an epitaxial thin film can be </a:t>
                </a:r>
                <a:r>
                  <a:rPr lang="en-US" sz="1600" dirty="0" err="1">
                    <a:latin typeface="Calibri"/>
                  </a:rPr>
                  <a:t>biaxially</a:t>
                </a:r>
                <a:r>
                  <a:rPr lang="en-US" sz="1600" dirty="0">
                    <a:latin typeface="Calibri"/>
                  </a:rPr>
                  <a:t> aligned to the substrate in which case all 3 axes are relevant.  This latter case is important to High Temperature Superconductor processing, for example, and many other instances of thin films grown on single crystal substrates.</a:t>
                </a:r>
                <a:endParaRPr lang="en-US" sz="1800" dirty="0">
                  <a:latin typeface="Calibri"/>
                </a:endParaRPr>
              </a:p>
            </p:txBody>
          </p:sp>
        </mc:Choice>
        <mc:Fallback xmlns="">
          <p:sp>
            <p:nvSpPr>
              <p:cNvPr id="99331" name="Rectangle 3"/>
              <p:cNvSpPr>
                <a:spLocks noRot="1" noChangeAspect="1" noMove="1" noResize="1" noEditPoints="1" noAdjustHandles="1" noChangeArrowheads="1" noChangeShapeType="1" noTextEdit="1"/>
              </p:cNvSpPr>
              <p:nvPr/>
            </p:nvSpPr>
            <p:spPr bwMode="auto">
              <a:xfrm>
                <a:off x="533400" y="1676400"/>
                <a:ext cx="8229600" cy="5029200"/>
              </a:xfrm>
              <a:prstGeom prst="rect">
                <a:avLst/>
              </a:prstGeom>
              <a:blipFill>
                <a:blip r:embed="rId2"/>
                <a:stretch>
                  <a:fillRect l="-616" t="-253" r="-616"/>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784484A-70BE-0F42-9D29-977B184960B5}" type="slidenum">
              <a:rPr lang="en-US"/>
              <a:pPr/>
              <a:t>30</a:t>
            </a:fld>
            <a:endParaRPr lang="en-US"/>
          </a:p>
        </p:txBody>
      </p:sp>
      <p:sp>
        <p:nvSpPr>
          <p:cNvPr id="111618" name="Rectangle 2"/>
          <p:cNvSpPr>
            <a:spLocks noGrp="1" noChangeArrowheads="1"/>
          </p:cNvSpPr>
          <p:nvPr>
            <p:ph type="title"/>
          </p:nvPr>
        </p:nvSpPr>
        <p:spPr/>
        <p:txBody>
          <a:bodyPr/>
          <a:lstStyle/>
          <a:p>
            <a:r>
              <a:rPr lang="en-US" i="0"/>
              <a:t>Kocks </a:t>
            </a:r>
            <a:r>
              <a:rPr lang="en-US"/>
              <a:t>Euler Angles:</a:t>
            </a:r>
            <a:br>
              <a:rPr lang="en-US"/>
            </a:br>
            <a:r>
              <a:rPr lang="en-US"/>
              <a:t>Ship Analogy</a:t>
            </a:r>
          </a:p>
        </p:txBody>
      </p:sp>
      <p:graphicFrame>
        <p:nvGraphicFramePr>
          <p:cNvPr id="111620" name="Object 4"/>
          <p:cNvGraphicFramePr>
            <a:graphicFrameLocks noChangeAspect="1"/>
          </p:cNvGraphicFramePr>
          <p:nvPr/>
        </p:nvGraphicFramePr>
        <p:xfrm>
          <a:off x="5181600" y="1524000"/>
          <a:ext cx="3149600" cy="3098800"/>
        </p:xfrm>
        <a:graphic>
          <a:graphicData uri="http://schemas.openxmlformats.org/presentationml/2006/ole">
            <mc:AlternateContent xmlns:mc="http://schemas.openxmlformats.org/markup-compatibility/2006">
              <mc:Choice xmlns:v="urn:schemas-microsoft-com:vml" Requires="v">
                <p:oleObj spid="_x0000_s111662" name="Document" r:id="rId3" imgW="3149600" imgH="3098800" progId="Word.Document.8">
                  <p:embed/>
                </p:oleObj>
              </mc:Choice>
              <mc:Fallback>
                <p:oleObj name="Document" r:id="rId3" imgW="3149600" imgH="30988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0"/>
                        <a:ext cx="3149600" cy="309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2" name="Text Box 6"/>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8" name="Text Box 6"/>
          <p:cNvSpPr txBox="1">
            <a:spLocks noChangeArrowheads="1"/>
          </p:cNvSpPr>
          <p:nvPr/>
        </p:nvSpPr>
        <p:spPr bwMode="auto">
          <a:xfrm>
            <a:off x="7756525" y="990600"/>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a:solidFill>
                  <a:srgbClr val="660066"/>
                </a:solidFill>
                <a:latin typeface="Cambria"/>
              </a:rPr>
              <a:t>[Kocks, Tomé, Wenk]</a:t>
            </a:r>
          </a:p>
        </p:txBody>
      </p:sp>
      <p:sp>
        <p:nvSpPr>
          <p:cNvPr id="111619" name="Rectangle 3"/>
          <p:cNvSpPr>
            <a:spLocks noGrp="1" noChangeArrowheads="1"/>
          </p:cNvSpPr>
          <p:nvPr>
            <p:ph type="body" idx="1"/>
          </p:nvPr>
        </p:nvSpPr>
        <p:spPr>
          <a:xfrm>
            <a:off x="457200" y="1524000"/>
            <a:ext cx="4876800" cy="4724400"/>
          </a:xfrm>
        </p:spPr>
        <p:txBody>
          <a:bodyPr/>
          <a:lstStyle/>
          <a:p>
            <a:pPr marL="0" indent="0">
              <a:buNone/>
            </a:pPr>
            <a:r>
              <a:rPr lang="en-US" sz="2800" dirty="0">
                <a:ea typeface="Cambria"/>
                <a:cs typeface="Cambria"/>
              </a:rPr>
              <a:t>Analogy: position and the heading of a boat with respect to the globe.  </a:t>
            </a:r>
            <a:r>
              <a:rPr lang="en-US" sz="2800" i="1" dirty="0">
                <a:ea typeface="Cambria"/>
                <a:cs typeface="Cambria"/>
              </a:rPr>
              <a:t>Latitude (</a:t>
            </a:r>
            <a:r>
              <a:rPr lang="en-US" sz="2800" i="1" dirty="0">
                <a:latin typeface="Symbol" charset="2"/>
                <a:ea typeface="Cambria"/>
                <a:cs typeface="Cambria"/>
              </a:rPr>
              <a:t>Q</a:t>
            </a:r>
            <a:r>
              <a:rPr lang="en-US" sz="2800" i="1" dirty="0">
                <a:ea typeface="Cambria"/>
                <a:cs typeface="Cambria"/>
              </a:rPr>
              <a:t>)</a:t>
            </a:r>
            <a:r>
              <a:rPr lang="en-US" sz="2800" dirty="0">
                <a:ea typeface="Cambria"/>
                <a:cs typeface="Cambria"/>
              </a:rPr>
              <a:t> and </a:t>
            </a:r>
            <a:r>
              <a:rPr lang="en-US" sz="2800" i="1" dirty="0">
                <a:ea typeface="Cambria"/>
                <a:cs typeface="Cambria"/>
              </a:rPr>
              <a:t>longitude (</a:t>
            </a:r>
            <a:r>
              <a:rPr lang="en-US" sz="2800" i="1" dirty="0" err="1">
                <a:latin typeface="Symbol" charset="2"/>
                <a:ea typeface="Cambria"/>
                <a:cs typeface="Cambria"/>
              </a:rPr>
              <a:t>y</a:t>
            </a:r>
            <a:r>
              <a:rPr lang="en-US" sz="2800" i="1" dirty="0">
                <a:ea typeface="Cambria"/>
                <a:cs typeface="Cambria"/>
              </a:rPr>
              <a:t>) </a:t>
            </a:r>
            <a:r>
              <a:rPr lang="en-US" sz="2800" dirty="0">
                <a:ea typeface="Cambria"/>
                <a:cs typeface="Cambria"/>
              </a:rPr>
              <a:t>describe the position of the boat; third angle describes the </a:t>
            </a:r>
            <a:r>
              <a:rPr lang="en-US" sz="2800" i="1" dirty="0">
                <a:ea typeface="Cambria"/>
                <a:cs typeface="Cambria"/>
              </a:rPr>
              <a:t>heading (</a:t>
            </a:r>
            <a:r>
              <a:rPr lang="en-US" sz="2800" i="1" dirty="0" err="1">
                <a:latin typeface="Symbol" charset="2"/>
                <a:ea typeface="Cambria"/>
                <a:cs typeface="Cambria"/>
              </a:rPr>
              <a:t>f</a:t>
            </a:r>
            <a:r>
              <a:rPr lang="en-US" sz="2800" i="1" dirty="0">
                <a:ea typeface="Cambria"/>
                <a:cs typeface="Cambria"/>
              </a:rPr>
              <a:t>) </a:t>
            </a:r>
            <a:r>
              <a:rPr lang="en-US" sz="2800" dirty="0">
                <a:ea typeface="Cambria"/>
                <a:cs typeface="Cambria"/>
              </a:rPr>
              <a:t>of the boat relative to the line of longitude that connects the boat to the North Pole.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17C44752-36BA-504C-9321-DF7D2F5C4E17}" type="slidenum">
              <a:rPr lang="en-US"/>
              <a:pPr/>
              <a:t>31</a:t>
            </a:fld>
            <a:endParaRPr lang="en-US"/>
          </a:p>
        </p:txBody>
      </p:sp>
      <p:sp>
        <p:nvSpPr>
          <p:cNvPr id="40962" name="Rectangle 2"/>
          <p:cNvSpPr>
            <a:spLocks noGrp="1" noChangeArrowheads="1"/>
          </p:cNvSpPr>
          <p:nvPr>
            <p:ph type="title"/>
          </p:nvPr>
        </p:nvSpPr>
        <p:spPr/>
        <p:txBody>
          <a:bodyPr/>
          <a:lstStyle/>
          <a:p>
            <a:r>
              <a:rPr lang="en-US"/>
              <a:t>Euler Angle Definitions</a:t>
            </a:r>
          </a:p>
        </p:txBody>
      </p:sp>
      <p:graphicFrame>
        <p:nvGraphicFramePr>
          <p:cNvPr id="40963" name="Object 3"/>
          <p:cNvGraphicFramePr>
            <a:graphicFrameLocks noChangeAspect="1"/>
          </p:cNvGraphicFramePr>
          <p:nvPr/>
        </p:nvGraphicFramePr>
        <p:xfrm>
          <a:off x="1219200" y="1219200"/>
          <a:ext cx="6604000" cy="3533775"/>
        </p:xfrm>
        <a:graphic>
          <a:graphicData uri="http://schemas.openxmlformats.org/presentationml/2006/ole">
            <mc:AlternateContent xmlns:mc="http://schemas.openxmlformats.org/markup-compatibility/2006">
              <mc:Choice xmlns:v="urn:schemas-microsoft-com:vml" Requires="v">
                <p:oleObj spid="_x0000_s41005" name="Document" r:id="rId3" imgW="3606800" imgH="1930400" progId="Word.Document.8">
                  <p:embed/>
                </p:oleObj>
              </mc:Choice>
              <mc:Fallback>
                <p:oleObj name="Document" r:id="rId3" imgW="3606800" imgH="19304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6604000" cy="353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4" name="Text Box 4"/>
          <p:cNvSpPr txBox="1">
            <a:spLocks noChangeArrowheads="1"/>
          </p:cNvSpPr>
          <p:nvPr/>
        </p:nvSpPr>
        <p:spPr bwMode="auto">
          <a:xfrm>
            <a:off x="418311" y="4787205"/>
            <a:ext cx="8034507" cy="1384995"/>
          </a:xfrm>
          <a:prstGeom prst="rect">
            <a:avLst/>
          </a:prstGeom>
          <a:noFill/>
          <a:ln w="9525">
            <a:noFill/>
            <a:miter lim="800000"/>
            <a:headEnd/>
            <a:tailEnd/>
          </a:ln>
          <a:effectLst/>
        </p:spPr>
        <p:txBody>
          <a:bodyPr wrap="none">
            <a:prstTxWarp prst="textNoShape">
              <a:avLst/>
            </a:prstTxWarp>
            <a:spAutoFit/>
          </a:bodyPr>
          <a:lstStyle/>
          <a:p>
            <a:r>
              <a:rPr lang="en-US" sz="2800" i="1" dirty="0">
                <a:latin typeface="Cambria"/>
              </a:rPr>
              <a:t>Bunge</a:t>
            </a:r>
            <a:r>
              <a:rPr lang="en-US" sz="2800" dirty="0">
                <a:latin typeface="Cambria"/>
              </a:rPr>
              <a:t> and </a:t>
            </a:r>
            <a:r>
              <a:rPr lang="en-US" sz="2800" i="1" dirty="0">
                <a:latin typeface="Cambria"/>
              </a:rPr>
              <a:t>Canova </a:t>
            </a:r>
            <a:r>
              <a:rPr lang="en-US" sz="2800" dirty="0">
                <a:latin typeface="Cambria"/>
              </a:rPr>
              <a:t>are inverse to one another</a:t>
            </a:r>
            <a:br>
              <a:rPr lang="en-US" sz="2800" dirty="0">
                <a:latin typeface="Cambria"/>
              </a:rPr>
            </a:br>
            <a:r>
              <a:rPr lang="en-US" sz="2800" i="1" dirty="0" err="1">
                <a:latin typeface="Cambria"/>
              </a:rPr>
              <a:t>Kocks</a:t>
            </a:r>
            <a:r>
              <a:rPr lang="en-US" sz="2800" i="1" dirty="0">
                <a:latin typeface="Cambria"/>
              </a:rPr>
              <a:t> </a:t>
            </a:r>
            <a:r>
              <a:rPr lang="en-US" sz="2800" dirty="0">
                <a:latin typeface="Cambria"/>
              </a:rPr>
              <a:t>and </a:t>
            </a:r>
            <a:r>
              <a:rPr lang="en-US" sz="2800" i="1" dirty="0">
                <a:latin typeface="Cambria"/>
              </a:rPr>
              <a:t>Roe </a:t>
            </a:r>
            <a:r>
              <a:rPr lang="en-US" sz="2800" dirty="0">
                <a:latin typeface="Cambria"/>
              </a:rPr>
              <a:t>differ by sign of third angle</a:t>
            </a:r>
            <a:br>
              <a:rPr lang="en-US" sz="2800" dirty="0">
                <a:latin typeface="Cambria"/>
              </a:rPr>
            </a:br>
            <a:r>
              <a:rPr lang="en-US" sz="2800" i="1" dirty="0">
                <a:latin typeface="Cambria"/>
              </a:rPr>
              <a:t>Bunge </a:t>
            </a:r>
            <a:r>
              <a:rPr lang="en-US" sz="2800" dirty="0">
                <a:latin typeface="Cambria"/>
              </a:rPr>
              <a:t>rotates about </a:t>
            </a:r>
            <a:r>
              <a:rPr lang="en-US" sz="2800" dirty="0" err="1">
                <a:latin typeface="Cambria"/>
              </a:rPr>
              <a:t>x</a:t>
            </a:r>
            <a:r>
              <a:rPr lang="en-US" sz="2800" dirty="0">
                <a:latin typeface="Cambria"/>
              </a:rPr>
              <a:t>’, </a:t>
            </a:r>
            <a:r>
              <a:rPr lang="en-US" sz="2800" i="1" dirty="0">
                <a:latin typeface="Cambria"/>
              </a:rPr>
              <a:t>Roe/</a:t>
            </a:r>
            <a:r>
              <a:rPr lang="en-US" sz="2800" i="1" dirty="0" err="1">
                <a:latin typeface="Cambria"/>
              </a:rPr>
              <a:t>Kocks</a:t>
            </a:r>
            <a:r>
              <a:rPr lang="en-US" sz="2800" i="1" dirty="0">
                <a:latin typeface="Cambria"/>
              </a:rPr>
              <a:t> </a:t>
            </a:r>
            <a:r>
              <a:rPr lang="en-US" sz="2800" dirty="0">
                <a:latin typeface="Cambria"/>
              </a:rPr>
              <a:t>about </a:t>
            </a:r>
            <a:r>
              <a:rPr lang="en-US" sz="2800" i="1" dirty="0" err="1">
                <a:latin typeface="Cambria"/>
              </a:rPr>
              <a:t>y</a:t>
            </a:r>
            <a:r>
              <a:rPr lang="en-US" sz="2800" i="1" dirty="0">
                <a:latin typeface="Cambria"/>
              </a:rPr>
              <a:t>’</a:t>
            </a:r>
            <a:r>
              <a:rPr lang="en-US" sz="2800" dirty="0">
                <a:latin typeface="Cambria"/>
              </a:rPr>
              <a:t> </a:t>
            </a:r>
            <a:r>
              <a:rPr lang="en-US" dirty="0">
                <a:latin typeface="Cambria"/>
              </a:rPr>
              <a:t>(2</a:t>
            </a:r>
            <a:r>
              <a:rPr lang="en-US" baseline="30000" dirty="0">
                <a:latin typeface="Cambria"/>
              </a:rPr>
              <a:t>nd</a:t>
            </a:r>
            <a:r>
              <a:rPr lang="en-US" dirty="0">
                <a:latin typeface="Cambria"/>
              </a:rPr>
              <a:t> angle)</a:t>
            </a:r>
            <a:endParaRPr lang="en-US" sz="2800" dirty="0">
              <a:latin typeface="Cambria"/>
            </a:endParaRPr>
          </a:p>
        </p:txBody>
      </p:sp>
      <p:sp>
        <p:nvSpPr>
          <p:cNvPr id="40965" name="Text Box 5"/>
          <p:cNvSpPr txBox="1">
            <a:spLocks noChangeArrowheads="1"/>
          </p:cNvSpPr>
          <p:nvPr/>
        </p:nvSpPr>
        <p:spPr bwMode="auto">
          <a:xfrm>
            <a:off x="7223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40966" name="Text Box 6"/>
          <p:cNvSpPr txBox="1">
            <a:spLocks noChangeArrowheads="1"/>
          </p:cNvSpPr>
          <p:nvPr/>
        </p:nvSpPr>
        <p:spPr bwMode="auto">
          <a:xfrm>
            <a:off x="7756525" y="2620962"/>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a:solidFill>
                  <a:srgbClr val="660066"/>
                </a:solidFill>
                <a:latin typeface="Cambria"/>
              </a:rPr>
              <a:t>[Kocks, Tomé, Wenk]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7C2C840-544E-6940-8916-5C2785424B31}" type="slidenum">
              <a:rPr lang="en-US"/>
              <a:pPr/>
              <a:t>32</a:t>
            </a:fld>
            <a:endParaRPr lang="en-US"/>
          </a:p>
        </p:txBody>
      </p:sp>
      <p:sp>
        <p:nvSpPr>
          <p:cNvPr id="17410" name="Rectangle 2"/>
          <p:cNvSpPr>
            <a:spLocks noGrp="1" noChangeArrowheads="1"/>
          </p:cNvSpPr>
          <p:nvPr>
            <p:ph type="title"/>
          </p:nvPr>
        </p:nvSpPr>
        <p:spPr/>
        <p:txBody>
          <a:bodyPr/>
          <a:lstStyle/>
          <a:p>
            <a:r>
              <a:rPr lang="en-US"/>
              <a:t>Euler Angle Conversions</a:t>
            </a:r>
          </a:p>
        </p:txBody>
      </p:sp>
      <p:graphicFrame>
        <p:nvGraphicFramePr>
          <p:cNvPr id="17411" name="Object 3"/>
          <p:cNvGraphicFramePr>
            <a:graphicFrameLocks noChangeAspect="1"/>
          </p:cNvGraphicFramePr>
          <p:nvPr/>
        </p:nvGraphicFramePr>
        <p:xfrm>
          <a:off x="425450" y="1981200"/>
          <a:ext cx="8291513" cy="3932238"/>
        </p:xfrm>
        <a:graphic>
          <a:graphicData uri="http://schemas.openxmlformats.org/presentationml/2006/ole">
            <mc:AlternateContent xmlns:mc="http://schemas.openxmlformats.org/markup-compatibility/2006">
              <mc:Choice xmlns:v="urn:schemas-microsoft-com:vml" Requires="v">
                <p:oleObj spid="_x0000_s17453" name="Document" r:id="rId3" imgW="5626100" imgH="1841500" progId="Word.Document.8">
                  <p:embed/>
                </p:oleObj>
              </mc:Choice>
              <mc:Fallback>
                <p:oleObj name="Document" r:id="rId3" imgW="5626100" imgH="18415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r="31042"/>
                      <a:stretch>
                        <a:fillRect/>
                      </a:stretch>
                    </p:blipFill>
                    <p:spPr bwMode="auto">
                      <a:xfrm>
                        <a:off x="425450" y="1981200"/>
                        <a:ext cx="8291513" cy="3932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2"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6" name="Text Box 6">
            <a:extLst>
              <a:ext uri="{FF2B5EF4-FFF2-40B4-BE49-F238E27FC236}">
                <a16:creationId xmlns:a16="http://schemas.microsoft.com/office/drawing/2014/main" id="{1AA3CB63-B368-9243-B4C9-EEA693DC212C}"/>
              </a:ext>
            </a:extLst>
          </p:cNvPr>
          <p:cNvSpPr txBox="1">
            <a:spLocks noChangeArrowheads="1"/>
          </p:cNvSpPr>
          <p:nvPr/>
        </p:nvSpPr>
        <p:spPr bwMode="auto">
          <a:xfrm>
            <a:off x="6324600" y="5680809"/>
            <a:ext cx="3063875" cy="400110"/>
          </a:xfrm>
          <a:prstGeom prst="rect">
            <a:avLst/>
          </a:prstGeom>
          <a:noFill/>
          <a:ln w="9525">
            <a:noFill/>
            <a:miter lim="800000"/>
            <a:headEnd/>
            <a:tailEnd/>
          </a:ln>
          <a:effectLst/>
        </p:spPr>
        <p:txBody>
          <a:bodyPr wrap="square">
            <a:prstTxWarp prst="textNoShape">
              <a:avLst/>
            </a:prstTxWarp>
            <a:spAutoFit/>
          </a:bodyPr>
          <a:lstStyle/>
          <a:p>
            <a:r>
              <a:rPr lang="en-US" sz="2000" i="1" dirty="0">
                <a:solidFill>
                  <a:srgbClr val="660066"/>
                </a:solidFill>
                <a:latin typeface="Cambria"/>
              </a:rPr>
              <a:t>[Kocks, Tomé, Wenk]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1149F162-4B6B-6D43-95B9-D2961E416B8E}" type="slidenum">
              <a:rPr lang="en-US"/>
              <a:pPr/>
              <a:t>33</a:t>
            </a:fld>
            <a:endParaRPr lang="en-US"/>
          </a:p>
        </p:txBody>
      </p:sp>
      <p:sp>
        <p:nvSpPr>
          <p:cNvPr id="58370" name="Rectangle 2"/>
          <p:cNvSpPr>
            <a:spLocks noGrp="1" noChangeArrowheads="1"/>
          </p:cNvSpPr>
          <p:nvPr>
            <p:ph type="title"/>
          </p:nvPr>
        </p:nvSpPr>
        <p:spPr>
          <a:xfrm>
            <a:off x="152400" y="228600"/>
            <a:ext cx="8229600" cy="1524000"/>
          </a:xfrm>
        </p:spPr>
        <p:txBody>
          <a:bodyPr/>
          <a:lstStyle/>
          <a:p>
            <a:pPr algn="l"/>
            <a:r>
              <a:rPr lang="en-US"/>
              <a:t>Complete orientations in the </a:t>
            </a:r>
            <a:r>
              <a:rPr lang="en-US" i="0"/>
              <a:t>Pole Figure</a:t>
            </a:r>
            <a:endParaRPr lang="en-US"/>
          </a:p>
        </p:txBody>
      </p:sp>
      <p:graphicFrame>
        <p:nvGraphicFramePr>
          <p:cNvPr id="58371" name="Object 3"/>
          <p:cNvGraphicFramePr>
            <a:graphicFrameLocks noChangeAspect="1"/>
          </p:cNvGraphicFramePr>
          <p:nvPr/>
        </p:nvGraphicFramePr>
        <p:xfrm>
          <a:off x="1905000" y="1066800"/>
          <a:ext cx="6807200" cy="5257800"/>
        </p:xfrm>
        <a:graphic>
          <a:graphicData uri="http://schemas.openxmlformats.org/presentationml/2006/ole">
            <mc:AlternateContent xmlns:mc="http://schemas.openxmlformats.org/markup-compatibility/2006">
              <mc:Choice xmlns:v="urn:schemas-microsoft-com:vml" Requires="v">
                <p:oleObj spid="_x0000_s58413" name="Document" r:id="rId3" imgW="0" imgH="0" progId="Word.Document.8">
                  <p:embed/>
                </p:oleObj>
              </mc:Choice>
              <mc:Fallback>
                <p:oleObj name="Document" r:id="rId3" imgW="0" imgH="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t="2666" b="5333"/>
                      <a:stretch>
                        <a:fillRect/>
                      </a:stretch>
                    </p:blipFill>
                    <p:spPr bwMode="auto">
                      <a:xfrm>
                        <a:off x="1905000" y="1066800"/>
                        <a:ext cx="68072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2" name="Freeform 4"/>
          <p:cNvSpPr>
            <a:spLocks/>
          </p:cNvSpPr>
          <p:nvPr/>
        </p:nvSpPr>
        <p:spPr bwMode="auto">
          <a:xfrm>
            <a:off x="3276600" y="3505200"/>
            <a:ext cx="228600" cy="914400"/>
          </a:xfrm>
          <a:custGeom>
            <a:avLst/>
            <a:gdLst/>
            <a:ahLst/>
            <a:cxnLst>
              <a:cxn ang="0">
                <a:pos x="0" y="0"/>
              </a:cxn>
              <a:cxn ang="0">
                <a:pos x="48" y="288"/>
              </a:cxn>
              <a:cxn ang="0">
                <a:pos x="144" y="576"/>
              </a:cxn>
            </a:cxnLst>
            <a:rect l="0" t="0" r="r" b="b"/>
            <a:pathLst>
              <a:path w="144" h="576">
                <a:moveTo>
                  <a:pt x="0" y="0"/>
                </a:moveTo>
                <a:cubicBezTo>
                  <a:pt x="12" y="96"/>
                  <a:pt x="24" y="192"/>
                  <a:pt x="48" y="288"/>
                </a:cubicBezTo>
                <a:cubicBezTo>
                  <a:pt x="71" y="383"/>
                  <a:pt x="107" y="479"/>
                  <a:pt x="144" y="576"/>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73" name="Text Box 5"/>
          <p:cNvSpPr txBox="1">
            <a:spLocks noChangeArrowheads="1"/>
          </p:cNvSpPr>
          <p:nvPr/>
        </p:nvSpPr>
        <p:spPr bwMode="auto">
          <a:xfrm>
            <a:off x="2527300" y="379095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4" name="Text Box 6"/>
          <p:cNvSpPr txBox="1">
            <a:spLocks noChangeArrowheads="1"/>
          </p:cNvSpPr>
          <p:nvPr/>
        </p:nvSpPr>
        <p:spPr bwMode="auto">
          <a:xfrm>
            <a:off x="4267200" y="99060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5" name="Line 7"/>
          <p:cNvSpPr>
            <a:spLocks noChangeShapeType="1"/>
          </p:cNvSpPr>
          <p:nvPr/>
        </p:nvSpPr>
        <p:spPr bwMode="auto">
          <a:xfrm flipV="1">
            <a:off x="5346700" y="2819400"/>
            <a:ext cx="1282700" cy="6731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6" name="Line 8"/>
          <p:cNvSpPr>
            <a:spLocks noChangeShapeType="1"/>
          </p:cNvSpPr>
          <p:nvPr/>
        </p:nvSpPr>
        <p:spPr bwMode="auto">
          <a:xfrm flipV="1">
            <a:off x="3505200" y="3657600"/>
            <a:ext cx="1600200" cy="7493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7" name="Text Box 9"/>
          <p:cNvSpPr txBox="1">
            <a:spLocks noChangeArrowheads="1"/>
          </p:cNvSpPr>
          <p:nvPr/>
        </p:nvSpPr>
        <p:spPr bwMode="auto">
          <a:xfrm>
            <a:off x="3962400" y="41148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8" name="Text Box 10"/>
          <p:cNvSpPr txBox="1">
            <a:spLocks noChangeArrowheads="1"/>
          </p:cNvSpPr>
          <p:nvPr/>
        </p:nvSpPr>
        <p:spPr bwMode="auto">
          <a:xfrm>
            <a:off x="5943600" y="24384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9" name="Freeform 11"/>
          <p:cNvSpPr>
            <a:spLocks/>
          </p:cNvSpPr>
          <p:nvPr/>
        </p:nvSpPr>
        <p:spPr bwMode="auto">
          <a:xfrm>
            <a:off x="4419600" y="1447800"/>
            <a:ext cx="914400" cy="228600"/>
          </a:xfrm>
          <a:custGeom>
            <a:avLst/>
            <a:gdLst/>
            <a:ahLst/>
            <a:cxnLst>
              <a:cxn ang="0">
                <a:pos x="576" y="0"/>
              </a:cxn>
              <a:cxn ang="0">
                <a:pos x="240" y="48"/>
              </a:cxn>
              <a:cxn ang="0">
                <a:pos x="0" y="144"/>
              </a:cxn>
            </a:cxnLst>
            <a:rect l="0" t="0" r="r" b="b"/>
            <a:pathLst>
              <a:path w="576" h="144">
                <a:moveTo>
                  <a:pt x="576" y="0"/>
                </a:moveTo>
                <a:cubicBezTo>
                  <a:pt x="455" y="12"/>
                  <a:pt x="335" y="24"/>
                  <a:pt x="240" y="48"/>
                </a:cubicBezTo>
                <a:cubicBezTo>
                  <a:pt x="144" y="71"/>
                  <a:pt x="72" y="107"/>
                  <a:pt x="0" y="144"/>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0" name="Freeform 12"/>
          <p:cNvSpPr>
            <a:spLocks/>
          </p:cNvSpPr>
          <p:nvPr/>
        </p:nvSpPr>
        <p:spPr bwMode="auto">
          <a:xfrm>
            <a:off x="4343400" y="1752600"/>
            <a:ext cx="381000" cy="1143000"/>
          </a:xfrm>
          <a:custGeom>
            <a:avLst/>
            <a:gdLst/>
            <a:ahLst/>
            <a:cxnLst>
              <a:cxn ang="0">
                <a:pos x="0" y="0"/>
              </a:cxn>
              <a:cxn ang="0">
                <a:pos x="144" y="480"/>
              </a:cxn>
              <a:cxn ang="0">
                <a:pos x="240" y="720"/>
              </a:cxn>
            </a:cxnLst>
            <a:rect l="0" t="0" r="r" b="b"/>
            <a:pathLst>
              <a:path w="240" h="720">
                <a:moveTo>
                  <a:pt x="0" y="0"/>
                </a:moveTo>
                <a:cubicBezTo>
                  <a:pt x="52" y="180"/>
                  <a:pt x="104" y="360"/>
                  <a:pt x="144" y="480"/>
                </a:cubicBezTo>
                <a:cubicBezTo>
                  <a:pt x="184" y="600"/>
                  <a:pt x="212" y="660"/>
                  <a:pt x="240" y="72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1" name="Freeform 13"/>
          <p:cNvSpPr>
            <a:spLocks/>
          </p:cNvSpPr>
          <p:nvPr/>
        </p:nvSpPr>
        <p:spPr bwMode="auto">
          <a:xfrm>
            <a:off x="5029200" y="3657600"/>
            <a:ext cx="457200" cy="762000"/>
          </a:xfrm>
          <a:custGeom>
            <a:avLst/>
            <a:gdLst/>
            <a:ahLst/>
            <a:cxnLst>
              <a:cxn ang="0">
                <a:pos x="0" y="0"/>
              </a:cxn>
              <a:cxn ang="0">
                <a:pos x="144" y="288"/>
              </a:cxn>
              <a:cxn ang="0">
                <a:pos x="288" y="480"/>
              </a:cxn>
            </a:cxnLst>
            <a:rect l="0" t="0" r="r" b="b"/>
            <a:pathLst>
              <a:path w="288" h="480">
                <a:moveTo>
                  <a:pt x="0" y="0"/>
                </a:moveTo>
                <a:cubicBezTo>
                  <a:pt x="48" y="104"/>
                  <a:pt x="96" y="208"/>
                  <a:pt x="144" y="288"/>
                </a:cubicBezTo>
                <a:cubicBezTo>
                  <a:pt x="192" y="368"/>
                  <a:pt x="264" y="448"/>
                  <a:pt x="288" y="48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2" name="Rectangle 14"/>
          <p:cNvSpPr>
            <a:spLocks noChangeArrowheads="1"/>
          </p:cNvSpPr>
          <p:nvPr/>
        </p:nvSpPr>
        <p:spPr bwMode="auto">
          <a:xfrm>
            <a:off x="4724400" y="21336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3" name="Rectangle 15"/>
          <p:cNvSpPr>
            <a:spLocks noChangeArrowheads="1"/>
          </p:cNvSpPr>
          <p:nvPr/>
        </p:nvSpPr>
        <p:spPr bwMode="auto">
          <a:xfrm>
            <a:off x="4800600" y="42672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4" name="Text Box 16"/>
          <p:cNvSpPr txBox="1">
            <a:spLocks noChangeArrowheads="1"/>
          </p:cNvSpPr>
          <p:nvPr/>
        </p:nvSpPr>
        <p:spPr bwMode="auto">
          <a:xfrm>
            <a:off x="228600" y="2016125"/>
            <a:ext cx="2454275" cy="3416320"/>
          </a:xfrm>
          <a:prstGeom prst="rect">
            <a:avLst/>
          </a:prstGeom>
          <a:noFill/>
          <a:ln w="9525">
            <a:noFill/>
            <a:miter lim="800000"/>
            <a:headEnd/>
            <a:tailEnd/>
          </a:ln>
          <a:effectLst/>
        </p:spPr>
        <p:txBody>
          <a:bodyPr>
            <a:prstTxWarp prst="textNoShape">
              <a:avLst/>
            </a:prstTxWarp>
            <a:spAutoFit/>
          </a:bodyPr>
          <a:lstStyle/>
          <a:p>
            <a:r>
              <a:rPr lang="en-US" dirty="0">
                <a:latin typeface="Calibri"/>
              </a:rPr>
              <a:t>Note the loss of</a:t>
            </a:r>
            <a:br>
              <a:rPr lang="en-US" dirty="0">
                <a:latin typeface="Calibri"/>
              </a:rPr>
            </a:br>
            <a:r>
              <a:rPr lang="en-US" dirty="0">
                <a:latin typeface="Calibri"/>
              </a:rPr>
              <a:t>information</a:t>
            </a:r>
            <a:br>
              <a:rPr lang="en-US" dirty="0">
                <a:latin typeface="Calibri"/>
              </a:rPr>
            </a:br>
            <a:r>
              <a:rPr lang="en-US" dirty="0">
                <a:latin typeface="Calibri"/>
              </a:rPr>
              <a:t>in a diffraction</a:t>
            </a:r>
            <a:br>
              <a:rPr lang="en-US" dirty="0">
                <a:latin typeface="Calibri"/>
              </a:rPr>
            </a:br>
            <a:r>
              <a:rPr lang="en-US" dirty="0">
                <a:latin typeface="Calibri"/>
              </a:rPr>
              <a:t>experiment if each set of poles from a single component cannot be related to one another. </a:t>
            </a:r>
          </a:p>
        </p:txBody>
      </p:sp>
      <p:sp>
        <p:nvSpPr>
          <p:cNvPr id="58385" name="Rectangle 17"/>
          <p:cNvSpPr>
            <a:spLocks noChangeArrowheads="1"/>
          </p:cNvSpPr>
          <p:nvPr/>
        </p:nvSpPr>
        <p:spPr bwMode="auto">
          <a:xfrm>
            <a:off x="6502400" y="990600"/>
            <a:ext cx="2666515" cy="1077218"/>
          </a:xfrm>
          <a:prstGeom prst="rect">
            <a:avLst/>
          </a:prstGeom>
          <a:noFill/>
          <a:ln w="9525">
            <a:noFill/>
            <a:miter lim="800000"/>
            <a:headEnd/>
            <a:tailEnd/>
          </a:ln>
          <a:effectLst/>
        </p:spPr>
        <p:txBody>
          <a:bodyPr wrap="none">
            <a:prstTxWarp prst="textNoShape">
              <a:avLst/>
            </a:prstTxWarp>
            <a:spAutoFit/>
          </a:bodyPr>
          <a:lstStyle/>
          <a:p>
            <a:r>
              <a:rPr lang="en-US" sz="3200" dirty="0">
                <a:latin typeface="Cambria"/>
              </a:rPr>
              <a:t>(</a:t>
            </a:r>
            <a:r>
              <a:rPr lang="en-US" sz="3200" i="1" dirty="0">
                <a:latin typeface="Symbol" charset="2"/>
              </a:rPr>
              <a:t>f</a:t>
            </a:r>
            <a:r>
              <a:rPr lang="en-US" sz="3200" baseline="-25000" dirty="0">
                <a:latin typeface="Cambria"/>
              </a:rPr>
              <a:t>1</a:t>
            </a:r>
            <a:r>
              <a:rPr lang="en-US" sz="3200" dirty="0">
                <a:latin typeface="Cambria"/>
              </a:rPr>
              <a:t>,</a:t>
            </a:r>
            <a:r>
              <a:rPr lang="en-US" sz="3200" i="1" dirty="0">
                <a:latin typeface="Symbol" charset="2"/>
              </a:rPr>
              <a:t></a:t>
            </a:r>
            <a:r>
              <a:rPr lang="en-US" sz="3200" dirty="0">
                <a:latin typeface="Cambria"/>
              </a:rPr>
              <a:t>,</a:t>
            </a:r>
            <a:r>
              <a:rPr lang="en-US" sz="3200" i="1" dirty="0">
                <a:latin typeface="Symbol" charset="2"/>
              </a:rPr>
              <a:t>f</a:t>
            </a:r>
            <a:r>
              <a:rPr lang="en-US" sz="3200" baseline="-25000" dirty="0">
                <a:latin typeface="Cambria"/>
              </a:rPr>
              <a:t>2</a:t>
            </a:r>
            <a:r>
              <a:rPr lang="en-US" sz="3200" dirty="0">
                <a:latin typeface="Cambria"/>
              </a:rPr>
              <a:t>) ~</a:t>
            </a:r>
            <a:br>
              <a:rPr lang="en-US" sz="3200" dirty="0">
                <a:latin typeface="Cambria"/>
              </a:rPr>
            </a:br>
            <a:r>
              <a:rPr lang="en-US" sz="3200" dirty="0">
                <a:latin typeface="Cambria"/>
              </a:rPr>
              <a:t> (30°,70°,40°).</a:t>
            </a:r>
          </a:p>
        </p:txBody>
      </p:sp>
      <p:sp>
        <p:nvSpPr>
          <p:cNvPr id="58386" name="Text Box 18"/>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20" name="TextBox 19"/>
          <p:cNvSpPr txBox="1"/>
          <p:nvPr/>
        </p:nvSpPr>
        <p:spPr>
          <a:xfrm>
            <a:off x="7620000" y="4796135"/>
            <a:ext cx="1210588" cy="461665"/>
          </a:xfrm>
          <a:prstGeom prst="rect">
            <a:avLst/>
          </a:prstGeom>
          <a:noFill/>
        </p:spPr>
        <p:txBody>
          <a:bodyPr wrap="none" rtlCol="0">
            <a:spAutoFit/>
          </a:bodyPr>
          <a:lstStyle/>
          <a:p>
            <a:r>
              <a:rPr kumimoji="1" lang="en-US" altLang="ja-JP" i="1" dirty="0">
                <a:solidFill>
                  <a:srgbClr val="660066"/>
                </a:solidFill>
                <a:latin typeface="Times New Roman" panose="02020603050405020304" pitchFamily="18" charset="0"/>
                <a:cs typeface="Times New Roman" panose="02020603050405020304" pitchFamily="18" charset="0"/>
              </a:rPr>
              <a:t>[Bunge]</a:t>
            </a:r>
            <a:endParaRPr kumimoji="1" lang="ja-JP" altLang="en-US" i="1" dirty="0">
              <a:solidFill>
                <a:srgbClr val="66006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BAA54E6B-AD92-C848-B60B-EA821B084676}" type="slidenum">
              <a:rPr lang="en-US"/>
              <a:pPr/>
              <a:t>34</a:t>
            </a:fld>
            <a:endParaRPr lang="en-US"/>
          </a:p>
        </p:txBody>
      </p:sp>
      <p:sp>
        <p:nvSpPr>
          <p:cNvPr id="59394" name="Rectangle 2"/>
          <p:cNvSpPr>
            <a:spLocks noGrp="1" noChangeArrowheads="1"/>
          </p:cNvSpPr>
          <p:nvPr>
            <p:ph type="title"/>
          </p:nvPr>
        </p:nvSpPr>
        <p:spPr>
          <a:xfrm>
            <a:off x="685800" y="609600"/>
            <a:ext cx="3886200" cy="2819400"/>
          </a:xfrm>
        </p:spPr>
        <p:txBody>
          <a:bodyPr/>
          <a:lstStyle/>
          <a:p>
            <a:pPr algn="l"/>
            <a:r>
              <a:rPr lang="en-US"/>
              <a:t>Complete orientations in the </a:t>
            </a:r>
            <a:r>
              <a:rPr lang="en-US" i="0"/>
              <a:t>Inverse Pole Figure</a:t>
            </a:r>
            <a:endParaRPr lang="en-US"/>
          </a:p>
        </p:txBody>
      </p:sp>
      <p:graphicFrame>
        <p:nvGraphicFramePr>
          <p:cNvPr id="59395" name="Object 3"/>
          <p:cNvGraphicFramePr>
            <a:graphicFrameLocks noChangeAspect="1"/>
          </p:cNvGraphicFramePr>
          <p:nvPr/>
        </p:nvGraphicFramePr>
        <p:xfrm>
          <a:off x="4572000" y="228600"/>
          <a:ext cx="3556000" cy="5945188"/>
        </p:xfrm>
        <a:graphic>
          <a:graphicData uri="http://schemas.openxmlformats.org/presentationml/2006/ole">
            <mc:AlternateContent xmlns:mc="http://schemas.openxmlformats.org/markup-compatibility/2006">
              <mc:Choice xmlns:v="urn:schemas-microsoft-com:vml" Requires="v">
                <p:oleObj spid="_x0000_s59437" name="Document" r:id="rId3" imgW="0" imgH="0" progId="Word.Document.8">
                  <p:embed/>
                </p:oleObj>
              </mc:Choice>
              <mc:Fallback>
                <p:oleObj name="Document" r:id="rId3" imgW="0" imgH="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
                        <a:ext cx="3556000" cy="594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396" name="Text Box 4"/>
          <p:cNvSpPr txBox="1">
            <a:spLocks noChangeArrowheads="1"/>
          </p:cNvSpPr>
          <p:nvPr/>
        </p:nvSpPr>
        <p:spPr bwMode="auto">
          <a:xfrm>
            <a:off x="593725" y="3565525"/>
            <a:ext cx="3444875" cy="2308324"/>
          </a:xfrm>
          <a:prstGeom prst="rect">
            <a:avLst/>
          </a:prstGeom>
          <a:noFill/>
          <a:ln w="9525">
            <a:noFill/>
            <a:miter lim="800000"/>
            <a:headEnd/>
            <a:tailEnd/>
          </a:ln>
          <a:effectLst/>
        </p:spPr>
        <p:txBody>
          <a:bodyPr>
            <a:prstTxWarp prst="textNoShape">
              <a:avLst/>
            </a:prstTxWarp>
            <a:spAutoFit/>
          </a:bodyPr>
          <a:lstStyle/>
          <a:p>
            <a:r>
              <a:rPr lang="en-US" dirty="0">
                <a:latin typeface="Calibri"/>
              </a:rPr>
              <a:t>Think of yourself as an observer standing on the crystal axes and measuring where the sample axes lie in relation to the crystal axes.</a:t>
            </a:r>
          </a:p>
        </p:txBody>
      </p:sp>
      <p:sp>
        <p:nvSpPr>
          <p:cNvPr id="59397" name="Text Box 5"/>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9" name="TextBox 8">
            <a:extLst>
              <a:ext uri="{FF2B5EF4-FFF2-40B4-BE49-F238E27FC236}">
                <a16:creationId xmlns:a16="http://schemas.microsoft.com/office/drawing/2014/main" id="{4AEF8D90-010F-7C4D-8BFD-8048DF576549}"/>
              </a:ext>
            </a:extLst>
          </p:cNvPr>
          <p:cNvSpPr txBox="1"/>
          <p:nvPr/>
        </p:nvSpPr>
        <p:spPr>
          <a:xfrm>
            <a:off x="7620000" y="4796135"/>
            <a:ext cx="1210588" cy="461665"/>
          </a:xfrm>
          <a:prstGeom prst="rect">
            <a:avLst/>
          </a:prstGeom>
          <a:noFill/>
        </p:spPr>
        <p:txBody>
          <a:bodyPr wrap="none" rtlCol="0">
            <a:spAutoFit/>
          </a:bodyPr>
          <a:lstStyle/>
          <a:p>
            <a:r>
              <a:rPr kumimoji="1" lang="en-US" altLang="ja-JP" i="1" dirty="0">
                <a:solidFill>
                  <a:srgbClr val="660066"/>
                </a:solidFill>
                <a:latin typeface="Times New Roman" panose="02020603050405020304" pitchFamily="18" charset="0"/>
                <a:cs typeface="Times New Roman" panose="02020603050405020304" pitchFamily="18" charset="0"/>
              </a:rPr>
              <a:t>[Bunge]</a:t>
            </a:r>
            <a:endParaRPr kumimoji="1" lang="ja-JP" altLang="en-US" i="1" dirty="0">
              <a:solidFill>
                <a:srgbClr val="66006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F10FD0-2616-444F-B7DB-F4BD4C068CFC}" type="slidenum">
              <a:rPr lang="en-US"/>
              <a:pPr/>
              <a:t>35</a:t>
            </a:fld>
            <a:endParaRPr lang="en-US"/>
          </a:p>
        </p:txBody>
      </p:sp>
      <p:sp>
        <p:nvSpPr>
          <p:cNvPr id="61442" name="Rectangle 2"/>
          <p:cNvSpPr>
            <a:spLocks noGrp="1" noChangeArrowheads="1"/>
          </p:cNvSpPr>
          <p:nvPr>
            <p:ph type="title"/>
          </p:nvPr>
        </p:nvSpPr>
        <p:spPr>
          <a:xfrm>
            <a:off x="685800" y="152400"/>
            <a:ext cx="7772400" cy="1143000"/>
          </a:xfrm>
        </p:spPr>
        <p:txBody>
          <a:bodyPr/>
          <a:lstStyle/>
          <a:p>
            <a:r>
              <a:rPr lang="en-US"/>
              <a:t>Summary</a:t>
            </a:r>
          </a:p>
        </p:txBody>
      </p:sp>
      <p:sp>
        <p:nvSpPr>
          <p:cNvPr id="61443" name="Rectangle 3"/>
          <p:cNvSpPr>
            <a:spLocks noGrp="1" noChangeArrowheads="1"/>
          </p:cNvSpPr>
          <p:nvPr>
            <p:ph type="body" idx="1"/>
          </p:nvPr>
        </p:nvSpPr>
        <p:spPr>
          <a:xfrm>
            <a:off x="533400" y="1295400"/>
            <a:ext cx="8153400" cy="5105400"/>
          </a:xfrm>
        </p:spPr>
        <p:txBody>
          <a:bodyPr/>
          <a:lstStyle/>
          <a:p>
            <a:pPr>
              <a:lnSpc>
                <a:spcPct val="90000"/>
              </a:lnSpc>
            </a:pPr>
            <a:r>
              <a:rPr lang="en-US" dirty="0"/>
              <a:t>Conversion between different forms of description of </a:t>
            </a:r>
            <a:r>
              <a:rPr lang="en-US" i="1" dirty="0"/>
              <a:t>texture components</a:t>
            </a:r>
            <a:r>
              <a:rPr lang="en-US" dirty="0"/>
              <a:t> described.</a:t>
            </a:r>
          </a:p>
          <a:p>
            <a:pPr>
              <a:lnSpc>
                <a:spcPct val="90000"/>
              </a:lnSpc>
            </a:pPr>
            <a:r>
              <a:rPr lang="en-US" dirty="0"/>
              <a:t>Physical picture of the meaning of Euler angles as rotations of a crystal given.</a:t>
            </a:r>
          </a:p>
          <a:p>
            <a:pPr>
              <a:lnSpc>
                <a:spcPct val="90000"/>
              </a:lnSpc>
            </a:pPr>
            <a:r>
              <a:rPr lang="en-US" dirty="0"/>
              <a:t>Miller indices are descriptive (and typical in physical metallurgy), but </a:t>
            </a:r>
            <a:r>
              <a:rPr lang="en-US" i="1" dirty="0"/>
              <a:t>matrices </a:t>
            </a:r>
            <a:r>
              <a:rPr lang="en-US" dirty="0"/>
              <a:t>are useful for computation, and </a:t>
            </a:r>
            <a:r>
              <a:rPr lang="en-US" i="1" dirty="0"/>
              <a:t>Euler angles </a:t>
            </a:r>
            <a:r>
              <a:rPr lang="en-US" dirty="0"/>
              <a:t>are useful for mapping out textures (to be discussed). </a:t>
            </a:r>
            <a:r>
              <a:rPr lang="en-US"/>
              <a:t>Later, </a:t>
            </a:r>
            <a:r>
              <a:rPr lang="en-US" dirty="0"/>
              <a:t>we will describe </a:t>
            </a:r>
            <a:r>
              <a:rPr lang="en-US" i="1" dirty="0"/>
              <a:t>Rodrigues vectors </a:t>
            </a:r>
            <a:r>
              <a:rPr lang="en-US" dirty="0"/>
              <a:t>and (unit) </a:t>
            </a:r>
            <a:r>
              <a:rPr lang="en-US" i="1" dirty="0"/>
              <a:t>quaternions:</a:t>
            </a:r>
            <a:r>
              <a:rPr lang="en-US" dirty="0"/>
              <a:t> the latter are the most useful representation for computations.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Exercises: 1</a:t>
            </a:r>
          </a:p>
        </p:txBody>
      </p:sp>
      <p:sp>
        <p:nvSpPr>
          <p:cNvPr id="3" name="Content Placeholder 2"/>
          <p:cNvSpPr>
            <a:spLocks noGrp="1"/>
          </p:cNvSpPr>
          <p:nvPr>
            <p:ph idx="1"/>
          </p:nvPr>
        </p:nvSpPr>
        <p:spPr>
          <a:xfrm>
            <a:off x="685800" y="1295400"/>
            <a:ext cx="8001000" cy="5334000"/>
          </a:xfrm>
        </p:spPr>
        <p:txBody>
          <a:bodyPr/>
          <a:lstStyle/>
          <a:p>
            <a:pPr marL="514350" indent="-514350">
              <a:buFont typeface="+mj-lt"/>
              <a:buAutoNum type="arabicPeriod"/>
            </a:pPr>
            <a:r>
              <a:rPr lang="en-US" sz="1800" dirty="0"/>
              <a:t>Draw three orthogonal axes to represent the reference frame. Draw a unit cube to represent a crystal such the that &lt;</a:t>
            </a:r>
            <a:r>
              <a:rPr lang="en-US" sz="1800" i="1" dirty="0">
                <a:latin typeface="Cambria"/>
                <a:cs typeface="Cambria"/>
              </a:rPr>
              <a:t>100</a:t>
            </a:r>
            <a:r>
              <a:rPr lang="en-US" sz="1800" dirty="0"/>
              <a:t>&gt; directions are aligned with the {</a:t>
            </a:r>
            <a:r>
              <a:rPr lang="en-US" sz="1800" i="1" dirty="0" err="1">
                <a:latin typeface="Cambria"/>
                <a:cs typeface="Cambria"/>
              </a:rPr>
              <a:t>x,y,z</a:t>
            </a:r>
            <a:r>
              <a:rPr lang="en-US" sz="1800" dirty="0"/>
              <a:t>} axes.  Explain that there are several alternative labels for such sets of axes or frames-of-reference, such as {</a:t>
            </a:r>
            <a:r>
              <a:rPr lang="en-US" sz="1800" i="1" dirty="0">
                <a:latin typeface="Cambria"/>
                <a:cs typeface="Cambria"/>
              </a:rPr>
              <a:t>RD,TD,ND</a:t>
            </a:r>
            <a:r>
              <a:rPr lang="en-US" sz="1800" dirty="0"/>
              <a:t>}.  Distinguish between the use of {} to denote a family of plane </a:t>
            </a:r>
            <a:r>
              <a:rPr lang="en-US" sz="1800" dirty="0" err="1"/>
              <a:t>normals</a:t>
            </a:r>
            <a:r>
              <a:rPr lang="en-US" sz="1800" dirty="0"/>
              <a:t> and {} to denote a set of objects (which may, or may not, constitute a group).  Explain that this alignment is called the “cube component”.</a:t>
            </a:r>
          </a:p>
          <a:p>
            <a:pPr marL="514350" indent="-514350">
              <a:buFont typeface="+mj-lt"/>
              <a:buAutoNum type="arabicPeriod"/>
            </a:pPr>
            <a:r>
              <a:rPr lang="en-US" sz="1800" dirty="0"/>
              <a:t>Starting with the reference frame, also called the sample frame, sketch the 3 successive rotations that correspond to the (Bunge) Euler angles, {</a:t>
            </a:r>
            <a:r>
              <a:rPr lang="en-US" sz="1800" i="1" dirty="0">
                <a:latin typeface="Symbol" charset="2"/>
                <a:cs typeface="Symbol" charset="2"/>
              </a:rPr>
              <a:t>f</a:t>
            </a:r>
            <a:r>
              <a:rPr lang="en-US" sz="1800" baseline="-25000" dirty="0"/>
              <a:t>1</a:t>
            </a:r>
            <a:r>
              <a:rPr lang="en-US" sz="1800" dirty="0"/>
              <a:t>,</a:t>
            </a:r>
            <a:r>
              <a:rPr lang="en-US" sz="1800" i="1" dirty="0">
                <a:latin typeface="Symbol" charset="2"/>
                <a:cs typeface="Symbol" charset="2"/>
              </a:rPr>
              <a:t> F</a:t>
            </a:r>
            <a:r>
              <a:rPr lang="en-US" sz="1800" dirty="0"/>
              <a:t>,</a:t>
            </a:r>
            <a:r>
              <a:rPr lang="en-US" sz="1800" i="1" dirty="0">
                <a:latin typeface="Symbol" charset="2"/>
                <a:cs typeface="Symbol" charset="2"/>
              </a:rPr>
              <a:t> f</a:t>
            </a:r>
            <a:r>
              <a:rPr lang="en-US" sz="1800" baseline="-25000" dirty="0"/>
              <a:t>2</a:t>
            </a:r>
            <a:r>
              <a:rPr lang="en-US" sz="1800" dirty="0"/>
              <a:t>}.  Label the axes of rotation for each one.  Explain that it is permissible to describe this process in terms of rotations about the crystal </a:t>
            </a:r>
            <a:r>
              <a:rPr lang="en-US" sz="1800" dirty="0" err="1"/>
              <a:t>z</a:t>
            </a:r>
            <a:r>
              <a:rPr lang="en-US" sz="1800" dirty="0"/>
              <a:t> axis, then the </a:t>
            </a:r>
            <a:r>
              <a:rPr lang="en-US" sz="1800" dirty="0" err="1"/>
              <a:t>x</a:t>
            </a:r>
            <a:r>
              <a:rPr lang="en-US" sz="1800" dirty="0"/>
              <a:t> axis, then the </a:t>
            </a:r>
            <a:r>
              <a:rPr lang="en-US" sz="1800" dirty="0" err="1"/>
              <a:t>z</a:t>
            </a:r>
            <a:r>
              <a:rPr lang="en-US" sz="1800" dirty="0"/>
              <a:t> axis again.</a:t>
            </a:r>
          </a:p>
          <a:p>
            <a:pPr marL="514350" indent="-514350">
              <a:buFont typeface="+mj-lt"/>
              <a:buAutoNum type="arabicPeriod"/>
            </a:pPr>
            <a:r>
              <a:rPr lang="en-US" sz="1800" dirty="0"/>
              <a:t>Draw the sample frame, with labels, and then draw a unit cube with one edge parallel to the sample </a:t>
            </a:r>
            <a:r>
              <a:rPr lang="en-US" sz="1800" dirty="0" err="1"/>
              <a:t>x</a:t>
            </a:r>
            <a:r>
              <a:rPr lang="en-US" sz="1800" dirty="0"/>
              <a:t> axis and rotated by 45° about this axis.  State that this is a graphical representation of the texture component known as “Goss”.  Identify the Miller indices of the three crystal directions parallel to {</a:t>
            </a:r>
            <a:r>
              <a:rPr lang="en-US" sz="1800" i="1" dirty="0"/>
              <a:t>RD, TD, ND</a:t>
            </a:r>
            <a:r>
              <a:rPr lang="en-US" sz="1800" dirty="0"/>
              <a:t>} as {</a:t>
            </a:r>
            <a:r>
              <a:rPr lang="en-US" sz="1800" i="1" dirty="0"/>
              <a:t>100,011,0-11</a:t>
            </a:r>
            <a:r>
              <a:rPr lang="en-US" sz="1800" dirty="0"/>
              <a:t>}.</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Exercises: 2</a:t>
            </a:r>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a:t>For the Goss component shown previously, explain that the Euler angles that parameterize this texture component are {</a:t>
            </a:r>
            <a:r>
              <a:rPr lang="en-US" sz="1800" i="1" dirty="0"/>
              <a:t>0,45,0</a:t>
            </a:r>
            <a:r>
              <a:rPr lang="en-US" sz="1800" dirty="0"/>
              <a:t>} (in degrees).  Refer to the previous explanation of the definition of the Bunge Euler angles to do this.</a:t>
            </a:r>
          </a:p>
          <a:p>
            <a:pPr marL="514350" indent="-514350">
              <a:buFont typeface="+mj-lt"/>
              <a:buAutoNum type="arabicPeriod"/>
            </a:pPr>
            <a:r>
              <a:rPr lang="en-US" sz="1800" dirty="0"/>
              <a:t>For the same Goss component, draw the {110} pole figure.  Hint: a simple way to do this is to find a diagram of the stereographic projection for cubic materials with 110 in the center of the figure; rotate it until a &lt;100&gt; direction is aligned pointing to the right.  In all our work we will align the </a:t>
            </a:r>
            <a:r>
              <a:rPr lang="en-US" sz="1800" dirty="0" err="1"/>
              <a:t>x</a:t>
            </a:r>
            <a:r>
              <a:rPr lang="en-US" sz="1800" dirty="0"/>
              <a:t> axis of a Cartesian reference frame pointing to the right, just as in standard mathematical plots, and the </a:t>
            </a:r>
            <a:r>
              <a:rPr lang="en-US" sz="1800" dirty="0" err="1"/>
              <a:t>y</a:t>
            </a:r>
            <a:r>
              <a:rPr lang="en-US" sz="1800" dirty="0"/>
              <a:t> axis pointing up.</a:t>
            </a:r>
          </a:p>
          <a:p>
            <a:pPr marL="514350" indent="-514350">
              <a:buFont typeface="+mj-lt"/>
              <a:buAutoNum type="arabicPeriod"/>
            </a:pPr>
            <a:r>
              <a:rPr lang="en-US" sz="1800" dirty="0"/>
              <a:t>For the same Goss component, introduce the rotation matrix.  Setting aside its properties as an orthogonal matrix for the time being, explain how one can construct it as a 2x2 45° rotation matrix, which can then be embedded in a 3x3 matrix to represent the 45° rotation about the </a:t>
            </a:r>
            <a:r>
              <a:rPr lang="en-US" sz="1800" dirty="0" err="1"/>
              <a:t>x</a:t>
            </a:r>
            <a:r>
              <a:rPr lang="en-US" sz="1800" dirty="0"/>
              <a:t> axis.</a:t>
            </a:r>
          </a:p>
          <a:p>
            <a:pPr marL="514350" indent="-514350">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Exercises: 3</a:t>
            </a:r>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a:t>Introduce the Brass component by using the same 110 stereographic projection as before but rotating it so that, instead of having, say, 001//RD, now we have -112//RD.  Show that the angle required to rotate from Goss to Brass is approximately 35°.  Show that this rotation is about the center of the projection, i.e. 110.  </a:t>
            </a:r>
          </a:p>
          <a:p>
            <a:pPr marL="514350" indent="-514350">
              <a:buFont typeface="+mj-lt"/>
              <a:buAutoNum type="arabicPeriod"/>
            </a:pPr>
            <a:r>
              <a:rPr lang="en-US" sz="1800" dirty="0"/>
              <a:t>Picking up from the previous exercise, show that the combination of the 45° rotation about </a:t>
            </a:r>
            <a:r>
              <a:rPr lang="en-US" sz="1800" dirty="0" err="1"/>
              <a:t>x</a:t>
            </a:r>
            <a:r>
              <a:rPr lang="en-US" sz="1800" dirty="0"/>
              <a:t> to arrive at the Goss component, combined with the 35° rotation about 110 means that we can describe the Brass component with Euler angles {</a:t>
            </a:r>
            <a:r>
              <a:rPr lang="en-US" sz="1800" i="1" dirty="0"/>
              <a:t>35,45,0</a:t>
            </a:r>
            <a:r>
              <a:rPr lang="en-US" sz="1800" dirty="0"/>
              <a:t>}.</a:t>
            </a:r>
          </a:p>
          <a:p>
            <a:pPr marL="514350" indent="-514350">
              <a:buFont typeface="+mj-lt"/>
              <a:buAutoNum type="arabicPeriod"/>
            </a:pPr>
            <a:r>
              <a:rPr lang="en-US" sz="1800" dirty="0"/>
              <a:t>Show, again with the aid of the projection, that the 3 crystal directions parallel to the sample frame are {-112, 1-11, 110}.  Check that these form a right-handed set!</a:t>
            </a:r>
          </a:p>
          <a:p>
            <a:pPr marL="514350" indent="-514350">
              <a:buFont typeface="+mj-lt"/>
              <a:buAutoNum type="arabicPeriod"/>
            </a:pPr>
            <a:r>
              <a:rPr lang="en-US" sz="1800" dirty="0"/>
              <a:t>Draw the definition of the Roe Euler angles.  Explain the differences between this definition and the Bunge definition.</a:t>
            </a:r>
          </a:p>
          <a:p>
            <a:pPr marL="514350" indent="-514350">
              <a:buFont typeface="+mj-lt"/>
              <a:buAutoNum type="arabicPeriod"/>
            </a:pPr>
            <a:r>
              <a:rPr lang="en-US" sz="1800" dirty="0"/>
              <a:t>Draw the definition of the </a:t>
            </a:r>
            <a:r>
              <a:rPr lang="en-US" sz="1800" dirty="0" err="1"/>
              <a:t>Kocks</a:t>
            </a:r>
            <a:r>
              <a:rPr lang="en-US" sz="1800" dirty="0"/>
              <a:t> convention for Euler angles.  Explain the differences between this definition and the Bunge definition.</a:t>
            </a:r>
          </a:p>
          <a:p>
            <a:pPr marL="514350" indent="-514350">
              <a:buFont typeface="+mj-lt"/>
              <a:buAutoNum type="arabicPeriod"/>
            </a:pPr>
            <a:r>
              <a:rPr lang="en-US" sz="1800" dirty="0"/>
              <a:t>List the conversions between the different definitions of Euler angles.</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Exercises: 4</a:t>
            </a:r>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a:t>Setting aside the precise definition of a pole figure for the time being, sketch a pole figure with the sample X pointing to the right, the Y up and the Z in the center.  (Later on we will discuss the confusing practice of drawing pole figures with RD up and TD to the right.)  Sketch the successive rotations that correspond to the 3 (Bunge) Euler angles.</a:t>
            </a:r>
          </a:p>
          <a:p>
            <a:pPr marL="514350" indent="-514350">
              <a:buFont typeface="+mj-lt"/>
              <a:buAutoNum type="arabicPeriod"/>
            </a:pPr>
            <a:r>
              <a:rPr lang="en-US" sz="1800" dirty="0"/>
              <a:t>Sketch an inverse pole figure with the crystal </a:t>
            </a:r>
            <a:r>
              <a:rPr lang="en-US" sz="1800" dirty="0" err="1"/>
              <a:t>x</a:t>
            </a:r>
            <a:r>
              <a:rPr lang="en-US" sz="1800" dirty="0"/>
              <a:t> (i.e. 100) pointing to the right, the </a:t>
            </a:r>
            <a:r>
              <a:rPr lang="en-US" sz="1800" dirty="0" err="1"/>
              <a:t>y</a:t>
            </a:r>
            <a:r>
              <a:rPr lang="en-US" sz="1800" dirty="0"/>
              <a:t> (010) up and the </a:t>
            </a:r>
            <a:r>
              <a:rPr lang="en-US" sz="1800" dirty="0" err="1"/>
              <a:t>z</a:t>
            </a:r>
            <a:r>
              <a:rPr lang="en-US" sz="1800" dirty="0"/>
              <a:t> (001) in the center. Sketch the successive rotations that correspond to the 3 (Bunge) Euler angles.  You will find it easier to start with the last angle, </a:t>
            </a:r>
            <a:r>
              <a:rPr lang="en-US" sz="1800" i="1" dirty="0">
                <a:latin typeface="Symbol" charset="2"/>
                <a:cs typeface="Symbol" charset="2"/>
              </a:rPr>
              <a:t>f</a:t>
            </a:r>
            <a:r>
              <a:rPr lang="en-US" sz="1800" baseline="-25000" dirty="0"/>
              <a:t>2</a:t>
            </a:r>
            <a:r>
              <a:rPr lang="en-US" sz="1800" dirty="0"/>
              <a:t>, and work backwards.</a:t>
            </a:r>
          </a:p>
          <a:p>
            <a:pPr marL="514350" indent="-514350">
              <a:buFont typeface="+mj-lt"/>
              <a:buAutoNum type="arabicPeriod"/>
            </a:pPr>
            <a:r>
              <a:rPr lang="en-US" sz="1800" dirty="0"/>
              <a:t>Anticipating the next lecture, discuss how to use the information about </a:t>
            </a:r>
            <a:r>
              <a:rPr lang="en-US" sz="1800" dirty="0" err="1"/>
              <a:t>hkl</a:t>
            </a:r>
            <a:r>
              <a:rPr lang="en-US" sz="1800" dirty="0"/>
              <a:t>//Z and </a:t>
            </a:r>
            <a:r>
              <a:rPr lang="en-US" sz="1800" dirty="0" err="1"/>
              <a:t>uvw</a:t>
            </a:r>
            <a:r>
              <a:rPr lang="en-US" sz="1800" dirty="0"/>
              <a:t>//X to construct a set of 3 mutually orthogonal unit vectors as a preliminary to obtaining an orientation matrix.</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frame-box-labe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607666" cy="4648200"/>
          </a:xfrm>
          <a:prstGeom prst="rect">
            <a:avLst/>
          </a:prstGeom>
        </p:spPr>
      </p:pic>
      <p:sp>
        <p:nvSpPr>
          <p:cNvPr id="2" name="Title 1"/>
          <p:cNvSpPr>
            <a:spLocks noGrp="1"/>
          </p:cNvSpPr>
          <p:nvPr>
            <p:ph type="title"/>
          </p:nvPr>
        </p:nvSpPr>
        <p:spPr>
          <a:xfrm>
            <a:off x="685800" y="228600"/>
            <a:ext cx="7772400" cy="1371600"/>
          </a:xfrm>
        </p:spPr>
        <p:txBody>
          <a:bodyPr/>
          <a:lstStyle/>
          <a:p>
            <a:r>
              <a:rPr kumimoji="1" lang="en-US" altLang="ja-JP" dirty="0"/>
              <a:t>Orientation specification via </a:t>
            </a:r>
            <a:br>
              <a:rPr kumimoji="1" lang="en-US" altLang="ja-JP" dirty="0"/>
            </a:br>
            <a:r>
              <a:rPr kumimoji="1" lang="en-US" altLang="ja-JP" dirty="0"/>
              <a:t>Miller indices: (</a:t>
            </a:r>
            <a:r>
              <a:rPr kumimoji="1" lang="en-US" altLang="ja-JP" dirty="0" err="1"/>
              <a:t>hkl</a:t>
            </a:r>
            <a:r>
              <a:rPr kumimoji="1" lang="en-US" altLang="ja-JP" dirty="0"/>
              <a:t>)[</a:t>
            </a:r>
            <a:r>
              <a:rPr kumimoji="1" lang="en-US" altLang="ja-JP" dirty="0" err="1"/>
              <a:t>uvw</a:t>
            </a:r>
            <a:r>
              <a:rPr kumimoji="1" lang="en-US" altLang="ja-JP" dirty="0"/>
              <a:t>] </a:t>
            </a:r>
            <a:endParaRPr kumimoji="1" lang="ja-JP" alt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4</a:t>
            </a:fld>
            <a:endParaRPr lang="en-US"/>
          </a:p>
        </p:txBody>
      </p:sp>
      <p:sp>
        <p:nvSpPr>
          <p:cNvPr id="4" name="AutoShape 9"/>
          <p:cNvSpPr>
            <a:spLocks noChangeArrowheads="1"/>
          </p:cNvSpPr>
          <p:nvPr/>
        </p:nvSpPr>
        <p:spPr bwMode="auto">
          <a:xfrm rot="950973">
            <a:off x="3698355" y="4406358"/>
            <a:ext cx="1524491" cy="1626685"/>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dirty="0">
              <a:latin typeface="Calibri"/>
            </a:endParaRPr>
          </a:p>
        </p:txBody>
      </p:sp>
      <p:cxnSp>
        <p:nvCxnSpPr>
          <p:cNvPr id="8" name="Straight Arrow Connector 7"/>
          <p:cNvCxnSpPr/>
          <p:nvPr/>
        </p:nvCxnSpPr>
        <p:spPr bwMode="auto">
          <a:xfrm flipV="1">
            <a:off x="4724400" y="31242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rot="5400000" flipV="1">
            <a:off x="5969000" y="45720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0" name="Rectangle 9"/>
          <p:cNvSpPr/>
          <p:nvPr/>
        </p:nvSpPr>
        <p:spPr>
          <a:xfrm>
            <a:off x="6542125" y="4889500"/>
            <a:ext cx="963575"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uvw</a:t>
            </a:r>
            <a:r>
              <a:rPr lang="en-US" dirty="0">
                <a:solidFill>
                  <a:srgbClr val="0000FF"/>
                </a:solidFill>
                <a:latin typeface="Cambria"/>
                <a:cs typeface="Cambria"/>
              </a:rPr>
              <a:t>]</a:t>
            </a:r>
            <a:endParaRPr lang="ja-JP" altLang="en-US" dirty="0">
              <a:solidFill>
                <a:srgbClr val="0000FF"/>
              </a:solidFill>
              <a:latin typeface="Cambria"/>
              <a:cs typeface="Cambria"/>
            </a:endParaRPr>
          </a:p>
        </p:txBody>
      </p:sp>
      <p:sp>
        <p:nvSpPr>
          <p:cNvPr id="11" name="Rectangle 10"/>
          <p:cNvSpPr/>
          <p:nvPr/>
        </p:nvSpPr>
        <p:spPr>
          <a:xfrm>
            <a:off x="4343400" y="2514600"/>
            <a:ext cx="834483"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hkl</a:t>
            </a:r>
            <a:r>
              <a:rPr lang="en-US" dirty="0">
                <a:solidFill>
                  <a:srgbClr val="0000FF"/>
                </a:solidFill>
                <a:latin typeface="Cambria"/>
                <a:cs typeface="Cambria"/>
              </a:rPr>
              <a:t>)</a:t>
            </a:r>
            <a:endParaRPr lang="ja-JP" altLang="en-US" dirty="0">
              <a:solidFill>
                <a:srgbClr val="0000FF"/>
              </a:solidFill>
              <a:latin typeface="Calibri"/>
            </a:endParaRPr>
          </a:p>
        </p:txBody>
      </p:sp>
      <mc:AlternateContent xmlns:mc="http://schemas.openxmlformats.org/markup-compatibility/2006" xmlns:a14="http://schemas.microsoft.com/office/drawing/2010/main">
        <mc:Choice Requires="a14">
          <p:sp>
            <p:nvSpPr>
              <p:cNvPr id="12" name="Rectangle 11"/>
              <p:cNvSpPr/>
              <p:nvPr/>
            </p:nvSpPr>
            <p:spPr>
              <a:xfrm>
                <a:off x="7573343" y="1748135"/>
                <a:ext cx="1179041" cy="461665"/>
              </a:xfrm>
              <a:prstGeom prst="rect">
                <a:avLst/>
              </a:prstGeom>
            </p:spPr>
            <p:txBody>
              <a:bodyPr wrap="none">
                <a:spAutoFit/>
              </a:bodyPr>
              <a:lstStyle/>
              <a:p>
                <a:r>
                  <a:rPr lang="en-US" dirty="0">
                    <a:latin typeface="Cambria"/>
                    <a:cs typeface="Cambria"/>
                  </a:rPr>
                  <a:t>≡Z≡</a:t>
                </a:r>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𝑒</m:t>
                            </m:r>
                          </m:e>
                        </m:acc>
                      </m:e>
                      <m:sub>
                        <m:r>
                          <a:rPr lang="en-US" i="1">
                            <a:latin typeface="Cambria Math" panose="02040503050406030204" pitchFamily="18" charset="0"/>
                          </a:rPr>
                          <m:t>3</m:t>
                        </m:r>
                      </m:sub>
                    </m:sSub>
                  </m:oMath>
                </a14:m>
                <a:endParaRPr lang="ja-JP" altLang="en-US" baseline="-25000" dirty="0">
                  <a:latin typeface="Calibri"/>
                </a:endParaRPr>
              </a:p>
            </p:txBody>
          </p:sp>
        </mc:Choice>
        <mc:Fallback xmlns="">
          <p:sp>
            <p:nvSpPr>
              <p:cNvPr id="12" name="Rectangle 11"/>
              <p:cNvSpPr>
                <a:spLocks noRot="1" noChangeAspect="1" noMove="1" noResize="1" noEditPoints="1" noAdjustHandles="1" noChangeArrowheads="1" noChangeShapeType="1" noTextEdit="1"/>
              </p:cNvSpPr>
              <p:nvPr/>
            </p:nvSpPr>
            <p:spPr>
              <a:xfrm>
                <a:off x="7573343" y="1748135"/>
                <a:ext cx="1179041" cy="461665"/>
              </a:xfrm>
              <a:prstGeom prst="rect">
                <a:avLst/>
              </a:prstGeom>
              <a:blipFill>
                <a:blip r:embed="rId3"/>
                <a:stretch>
                  <a:fillRect l="-8511" t="-10526"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322643" y="2853035"/>
                <a:ext cx="784702" cy="830997"/>
              </a:xfrm>
              <a:prstGeom prst="rect">
                <a:avLst/>
              </a:prstGeom>
            </p:spPr>
            <p:txBody>
              <a:bodyPr wrap="none">
                <a:spAutoFit/>
              </a:bodyPr>
              <a:lstStyle/>
              <a:p>
                <a:r>
                  <a:rPr lang="en-US" dirty="0">
                    <a:latin typeface="Cambria"/>
                    <a:cs typeface="Cambria"/>
                  </a:rPr>
                  <a:t>≡Y</a:t>
                </a:r>
                <a:br>
                  <a:rPr lang="en-US" dirty="0">
                    <a:latin typeface="Cambria"/>
                    <a:cs typeface="Cambria"/>
                  </a:rPr>
                </a:br>
                <a:r>
                  <a:rPr lang="en-US" dirty="0">
                    <a:latin typeface="Cambria"/>
                    <a:cs typeface="Cambria"/>
                  </a:rPr>
                  <a:t>≡</a:t>
                </a:r>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𝑒</m:t>
                            </m:r>
                          </m:e>
                        </m:acc>
                      </m:e>
                      <m:sub>
                        <m:r>
                          <a:rPr lang="en-US" b="0" i="1" smtClean="0">
                            <a:latin typeface="Cambria Math" panose="02040503050406030204" pitchFamily="18" charset="0"/>
                          </a:rPr>
                          <m:t>2</m:t>
                        </m:r>
                      </m:sub>
                    </m:sSub>
                  </m:oMath>
                </a14:m>
                <a:endParaRPr lang="ja-JP" altLang="en-US" dirty="0">
                  <a:latin typeface="Calibri"/>
                </a:endParaRPr>
              </a:p>
            </p:txBody>
          </p:sp>
        </mc:Choice>
        <mc:Fallback xmlns="">
          <p:sp>
            <p:nvSpPr>
              <p:cNvPr id="13" name="Rectangle 12"/>
              <p:cNvSpPr>
                <a:spLocks noRot="1" noChangeAspect="1" noMove="1" noResize="1" noEditPoints="1" noAdjustHandles="1" noChangeArrowheads="1" noChangeShapeType="1" noTextEdit="1"/>
              </p:cNvSpPr>
              <p:nvPr/>
            </p:nvSpPr>
            <p:spPr>
              <a:xfrm>
                <a:off x="8322643" y="2853035"/>
                <a:ext cx="784702" cy="830997"/>
              </a:xfrm>
              <a:prstGeom prst="rect">
                <a:avLst/>
              </a:prstGeom>
              <a:blipFill>
                <a:blip r:embed="rId4"/>
                <a:stretch>
                  <a:fillRect l="-11111" t="-6061"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772400" y="3957935"/>
                <a:ext cx="1190262" cy="461665"/>
              </a:xfrm>
              <a:prstGeom prst="rect">
                <a:avLst/>
              </a:prstGeom>
            </p:spPr>
            <p:txBody>
              <a:bodyPr wrap="none">
                <a:spAutoFit/>
              </a:bodyPr>
              <a:lstStyle/>
              <a:p>
                <a:r>
                  <a:rPr lang="en-US" dirty="0">
                    <a:latin typeface="Cambria"/>
                    <a:cs typeface="Cambria"/>
                  </a:rPr>
                  <a:t>≡X≡</a:t>
                </a:r>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𝑒</m:t>
                            </m:r>
                          </m:e>
                        </m:acc>
                      </m:e>
                      <m:sub>
                        <m:r>
                          <a:rPr lang="en-US" b="0" i="1" smtClean="0">
                            <a:latin typeface="Cambria Math" panose="02040503050406030204" pitchFamily="18" charset="0"/>
                          </a:rPr>
                          <m:t>1</m:t>
                        </m:r>
                      </m:sub>
                    </m:sSub>
                  </m:oMath>
                </a14:m>
                <a:endParaRPr lang="ja-JP" altLang="en-US" dirty="0">
                  <a:latin typeface="Calibri"/>
                </a:endParaRPr>
              </a:p>
            </p:txBody>
          </p:sp>
        </mc:Choice>
        <mc:Fallback xmlns="">
          <p:sp>
            <p:nvSpPr>
              <p:cNvPr id="14" name="Rectangle 13"/>
              <p:cNvSpPr>
                <a:spLocks noRot="1" noChangeAspect="1" noMove="1" noResize="1" noEditPoints="1" noAdjustHandles="1" noChangeArrowheads="1" noChangeShapeType="1" noTextEdit="1"/>
              </p:cNvSpPr>
              <p:nvPr/>
            </p:nvSpPr>
            <p:spPr>
              <a:xfrm>
                <a:off x="7772400" y="3957935"/>
                <a:ext cx="1190262" cy="461665"/>
              </a:xfrm>
              <a:prstGeom prst="rect">
                <a:avLst/>
              </a:prstGeom>
              <a:blipFill>
                <a:blip r:embed="rId5"/>
                <a:stretch>
                  <a:fillRect l="-8511" t="-10811" b="-29730"/>
                </a:stretch>
              </a:blipFill>
            </p:spPr>
            <p:txBody>
              <a:bodyPr/>
              <a:lstStyle/>
              <a:p>
                <a:r>
                  <a:rPr lang="en-US">
                    <a:noFill/>
                  </a:rPr>
                  <a:t> </a:t>
                </a:r>
              </a:p>
            </p:txBody>
          </p:sp>
        </mc:Fallback>
      </mc:AlternateContent>
      <p:sp>
        <p:nvSpPr>
          <p:cNvPr id="15" name="Rectangle 14"/>
          <p:cNvSpPr/>
          <p:nvPr/>
        </p:nvSpPr>
        <p:spPr>
          <a:xfrm>
            <a:off x="5029200" y="2510135"/>
            <a:ext cx="620132" cy="461665"/>
          </a:xfrm>
          <a:prstGeom prst="rect">
            <a:avLst/>
          </a:prstGeom>
        </p:spPr>
        <p:txBody>
          <a:bodyPr wrap="none">
            <a:spAutoFit/>
          </a:bodyPr>
          <a:lstStyle/>
          <a:p>
            <a:r>
              <a:rPr lang="en-US" dirty="0">
                <a:latin typeface="Cambria"/>
                <a:cs typeface="Cambria"/>
              </a:rPr>
              <a:t>∕ ∕ Z</a:t>
            </a:r>
            <a:endParaRPr lang="ja-JP" altLang="en-US" dirty="0">
              <a:latin typeface="Calibri"/>
            </a:endParaRPr>
          </a:p>
        </p:txBody>
      </p:sp>
      <p:sp>
        <p:nvSpPr>
          <p:cNvPr id="16" name="Rectangle 15"/>
          <p:cNvSpPr/>
          <p:nvPr/>
        </p:nvSpPr>
        <p:spPr>
          <a:xfrm>
            <a:off x="7457068" y="4902200"/>
            <a:ext cx="633507" cy="461665"/>
          </a:xfrm>
          <a:prstGeom prst="rect">
            <a:avLst/>
          </a:prstGeom>
        </p:spPr>
        <p:txBody>
          <a:bodyPr wrap="none">
            <a:spAutoFit/>
          </a:bodyPr>
          <a:lstStyle/>
          <a:p>
            <a:r>
              <a:rPr lang="en-US" dirty="0">
                <a:latin typeface="Cambria"/>
                <a:cs typeface="Cambria"/>
              </a:rPr>
              <a:t>∕ ∕ X</a:t>
            </a:r>
            <a:endParaRPr lang="ja-JP" altLang="en-US" dirty="0">
              <a:latin typeface="Calibri"/>
            </a:endParaRPr>
          </a:p>
        </p:txBody>
      </p:sp>
      <p:sp>
        <p:nvSpPr>
          <p:cNvPr id="17" name="Text Box 8"/>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
        <p:nvSpPr>
          <p:cNvPr id="5" name="Rectangle 4"/>
          <p:cNvSpPr/>
          <p:nvPr/>
        </p:nvSpPr>
        <p:spPr>
          <a:xfrm>
            <a:off x="914400" y="1676400"/>
            <a:ext cx="6019800" cy="923330"/>
          </a:xfrm>
          <a:prstGeom prst="rect">
            <a:avLst/>
          </a:prstGeom>
        </p:spPr>
        <p:txBody>
          <a:bodyPr wrap="square">
            <a:spAutoFit/>
          </a:bodyPr>
          <a:lstStyle/>
          <a:p>
            <a:r>
              <a:rPr lang="en-US" sz="1800" dirty="0">
                <a:solidFill>
                  <a:srgbClr val="800000"/>
                </a:solidFill>
              </a:rPr>
              <a:t>We specify a texture component by the Miller indices of a plane normal that is parallel to sample Z, and Miller indices of a direction parallel to sample X.</a:t>
            </a:r>
          </a:p>
        </p:txBody>
      </p:sp>
    </p:spTree>
    <p:extLst>
      <p:ext uri="{BB962C8B-B14F-4D97-AF65-F5344CB8AC3E}">
        <p14:creationId xmlns:p14="http://schemas.microsoft.com/office/powerpoint/2010/main" val="385415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D0D017-9701-7742-842D-AA08A5B24467}" type="slidenum">
              <a:rPr lang="en-US"/>
              <a:pPr/>
              <a:t>40</a:t>
            </a:fld>
            <a:endParaRPr lang="en-US"/>
          </a:p>
        </p:txBody>
      </p:sp>
      <p:sp>
        <p:nvSpPr>
          <p:cNvPr id="70658" name="Rectangle 2"/>
          <p:cNvSpPr>
            <a:spLocks noGrp="1" noChangeArrowheads="1"/>
          </p:cNvSpPr>
          <p:nvPr>
            <p:ph type="title"/>
          </p:nvPr>
        </p:nvSpPr>
        <p:spPr/>
        <p:txBody>
          <a:bodyPr/>
          <a:lstStyle/>
          <a:p>
            <a:r>
              <a:rPr lang="en-US"/>
              <a:t>Supplementary Slides</a:t>
            </a:r>
          </a:p>
        </p:txBody>
      </p:sp>
      <p:sp>
        <p:nvSpPr>
          <p:cNvPr id="70659" name="Rectangle 3"/>
          <p:cNvSpPr>
            <a:spLocks noGrp="1" noChangeArrowheads="1"/>
          </p:cNvSpPr>
          <p:nvPr>
            <p:ph type="body" idx="1"/>
          </p:nvPr>
        </p:nvSpPr>
        <p:spPr/>
        <p:txBody>
          <a:bodyPr/>
          <a:lstStyle/>
          <a:p>
            <a:r>
              <a:rPr lang="en-US" dirty="0"/>
              <a:t>The following slides provide supplementary information on Miller indices, the dot (scalar) product and direction cosines.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5A65BA7-4FDA-5746-A79D-0C07563D13C4}" type="slidenum">
              <a:rPr lang="en-US"/>
              <a:pPr/>
              <a:t>41</a:t>
            </a:fld>
            <a:endParaRPr lang="en-US"/>
          </a:p>
        </p:txBody>
      </p:sp>
      <p:sp>
        <p:nvSpPr>
          <p:cNvPr id="105474" name="Rectangle 2"/>
          <p:cNvSpPr>
            <a:spLocks noGrp="1" noChangeArrowheads="1"/>
          </p:cNvSpPr>
          <p:nvPr>
            <p:ph type="title"/>
          </p:nvPr>
        </p:nvSpPr>
        <p:spPr/>
        <p:txBody>
          <a:bodyPr/>
          <a:lstStyle/>
          <a:p>
            <a:r>
              <a:rPr lang="en-US"/>
              <a:t>Miller Indices</a:t>
            </a:r>
          </a:p>
        </p:txBody>
      </p:sp>
      <p:sp>
        <p:nvSpPr>
          <p:cNvPr id="105475" name="Rectangle 3"/>
          <p:cNvSpPr>
            <a:spLocks noGrp="1" noChangeArrowheads="1"/>
          </p:cNvSpPr>
          <p:nvPr>
            <p:ph type="body" idx="1"/>
          </p:nvPr>
        </p:nvSpPr>
        <p:spPr>
          <a:xfrm>
            <a:off x="685800" y="1524000"/>
            <a:ext cx="7772400" cy="1905000"/>
          </a:xfrm>
        </p:spPr>
        <p:txBody>
          <a:bodyPr/>
          <a:lstStyle/>
          <a:p>
            <a:pPr>
              <a:lnSpc>
                <a:spcPct val="90000"/>
              </a:lnSpc>
            </a:pPr>
            <a:r>
              <a:rPr lang="en-US" sz="2400"/>
              <a:t>Cubic system: directions, [uvw], are equivalent to, and parallel to plane normals with the same indices, (hkl).</a:t>
            </a:r>
          </a:p>
          <a:p>
            <a:pPr>
              <a:lnSpc>
                <a:spcPct val="90000"/>
              </a:lnSpc>
            </a:pPr>
            <a:r>
              <a:rPr lang="en-US" sz="2400"/>
              <a:t>Miller indices for a plane specify reciprocals of intercepts on each axis.</a:t>
            </a:r>
          </a:p>
        </p:txBody>
      </p:sp>
      <p:graphicFrame>
        <p:nvGraphicFramePr>
          <p:cNvPr id="105476" name="Object 4"/>
          <p:cNvGraphicFramePr>
            <a:graphicFrameLocks noChangeAspect="1"/>
          </p:cNvGraphicFramePr>
          <p:nvPr/>
        </p:nvGraphicFramePr>
        <p:xfrm>
          <a:off x="1827213" y="3446463"/>
          <a:ext cx="5487987" cy="3106737"/>
        </p:xfrm>
        <a:graphic>
          <a:graphicData uri="http://schemas.openxmlformats.org/presentationml/2006/ole">
            <mc:AlternateContent xmlns:mc="http://schemas.openxmlformats.org/markup-compatibility/2006">
              <mc:Choice xmlns:v="urn:schemas-microsoft-com:vml" Requires="v">
                <p:oleObj spid="_x0000_s105518" name="Document" r:id="rId3" imgW="5486400" imgH="3105912" progId="Word.Document.8">
                  <p:embed/>
                </p:oleObj>
              </mc:Choice>
              <mc:Fallback>
                <p:oleObj name="Document" r:id="rId3" imgW="5486400" imgH="3105912"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3446463"/>
                        <a:ext cx="5487987" cy="310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B50177A-EAA7-914E-AED2-4290E1095F09}" type="slidenum">
              <a:rPr lang="en-US"/>
              <a:pPr/>
              <a:t>42</a:t>
            </a:fld>
            <a:endParaRPr lang="en-US"/>
          </a:p>
        </p:txBody>
      </p:sp>
      <p:sp>
        <p:nvSpPr>
          <p:cNvPr id="106498" name="Rectangle 2"/>
          <p:cNvSpPr>
            <a:spLocks noGrp="1" noChangeArrowheads="1"/>
          </p:cNvSpPr>
          <p:nvPr>
            <p:ph type="title"/>
          </p:nvPr>
        </p:nvSpPr>
        <p:spPr/>
        <p:txBody>
          <a:bodyPr/>
          <a:lstStyle/>
          <a:p>
            <a:r>
              <a:rPr lang="en-US"/>
              <a:t>Miller &lt;-&gt; vectors</a:t>
            </a:r>
          </a:p>
        </p:txBody>
      </p:sp>
      <p:sp>
        <p:nvSpPr>
          <p:cNvPr id="106499" name="Rectangle 3"/>
          <p:cNvSpPr>
            <a:spLocks noGrp="1" noChangeArrowheads="1"/>
          </p:cNvSpPr>
          <p:nvPr>
            <p:ph type="body" idx="1"/>
          </p:nvPr>
        </p:nvSpPr>
        <p:spPr>
          <a:xfrm>
            <a:off x="685800" y="1600200"/>
            <a:ext cx="7772400" cy="2362200"/>
          </a:xfrm>
        </p:spPr>
        <p:txBody>
          <a:bodyPr/>
          <a:lstStyle/>
          <a:p>
            <a:r>
              <a:rPr lang="en-US" sz="2800" dirty="0"/>
              <a:t>Miller indices [integer representation of direction cosines] can be converted to a </a:t>
            </a:r>
            <a:r>
              <a:rPr lang="en-US" sz="2800" i="1" dirty="0"/>
              <a:t>unit vector</a:t>
            </a:r>
            <a:r>
              <a:rPr lang="en-US" sz="2800" dirty="0"/>
              <a:t>, </a:t>
            </a:r>
            <a:r>
              <a:rPr lang="en-US" sz="2800" b="1" dirty="0">
                <a:ea typeface="Cambria"/>
                <a:cs typeface="Cambria"/>
              </a:rPr>
              <a:t>n</a:t>
            </a:r>
            <a:r>
              <a:rPr lang="en-US" sz="2800" dirty="0">
                <a:ea typeface="Cambria"/>
                <a:cs typeface="Cambria"/>
              </a:rPr>
              <a:t>, by dividing by the square root of the sum of the squares</a:t>
            </a:r>
            <a:r>
              <a:rPr lang="en-US" sz="2800" dirty="0"/>
              <a:t>: {similar for [</a:t>
            </a:r>
            <a:r>
              <a:rPr lang="en-US" sz="2800" dirty="0" err="1"/>
              <a:t>uvw</a:t>
            </a:r>
            <a:r>
              <a:rPr lang="en-US" sz="2800" dirty="0"/>
              <a:t>]}.  This is known as </a:t>
            </a:r>
            <a:r>
              <a:rPr lang="en-US" sz="2800" i="1" dirty="0"/>
              <a:t>normalization</a:t>
            </a:r>
            <a:r>
              <a:rPr lang="en-US" sz="2800" dirty="0"/>
              <a:t>.</a:t>
            </a:r>
          </a:p>
        </p:txBody>
      </p:sp>
      <p:graphicFrame>
        <p:nvGraphicFramePr>
          <p:cNvPr id="106500" name="Object 4"/>
          <p:cNvGraphicFramePr>
            <a:graphicFrameLocks noChangeAspect="1"/>
          </p:cNvGraphicFramePr>
          <p:nvPr/>
        </p:nvGraphicFramePr>
        <p:xfrm>
          <a:off x="1741488" y="4206875"/>
          <a:ext cx="5691187" cy="2074863"/>
        </p:xfrm>
        <a:graphic>
          <a:graphicData uri="http://schemas.openxmlformats.org/presentationml/2006/ole">
            <mc:AlternateContent xmlns:mc="http://schemas.openxmlformats.org/markup-compatibility/2006">
              <mc:Choice xmlns:v="urn:schemas-microsoft-com:vml" Requires="v">
                <p:oleObj spid="_x0000_s106542" name="Equation" r:id="rId3" imgW="1092200" imgH="406400" progId="Equation.3">
                  <p:embed/>
                </p:oleObj>
              </mc:Choice>
              <mc:Fallback>
                <p:oleObj name="Equation" r:id="rId3" imgW="1092200" imgH="40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4206875"/>
                        <a:ext cx="5691187" cy="20748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E13B24-6491-E042-9D06-9FD7F0C315C6}" type="slidenum">
              <a:rPr lang="en-US"/>
              <a:pPr/>
              <a:t>43</a:t>
            </a:fld>
            <a:endParaRPr lang="en-US"/>
          </a:p>
        </p:txBody>
      </p:sp>
      <p:sp>
        <p:nvSpPr>
          <p:cNvPr id="107522" name="Rectangle 2"/>
          <p:cNvSpPr>
            <a:spLocks noGrp="1" noChangeArrowheads="1"/>
          </p:cNvSpPr>
          <p:nvPr>
            <p:ph type="title"/>
          </p:nvPr>
        </p:nvSpPr>
        <p:spPr>
          <a:xfrm>
            <a:off x="685800" y="228600"/>
            <a:ext cx="7772400" cy="1447800"/>
          </a:xfrm>
        </p:spPr>
        <p:txBody>
          <a:bodyPr/>
          <a:lstStyle/>
          <a:p>
            <a:r>
              <a:rPr lang="en-US"/>
              <a:t>Miller Index Definition of a Texture Component</a:t>
            </a:r>
          </a:p>
        </p:txBody>
      </p:sp>
      <p:sp>
        <p:nvSpPr>
          <p:cNvPr id="107523" name="Rectangle 3"/>
          <p:cNvSpPr>
            <a:spLocks noGrp="1" noChangeArrowheads="1"/>
          </p:cNvSpPr>
          <p:nvPr>
            <p:ph type="body" idx="1"/>
          </p:nvPr>
        </p:nvSpPr>
        <p:spPr>
          <a:xfrm>
            <a:off x="685800" y="2057400"/>
            <a:ext cx="7772400" cy="4114800"/>
          </a:xfrm>
        </p:spPr>
        <p:txBody>
          <a:bodyPr/>
          <a:lstStyle/>
          <a:p>
            <a:r>
              <a:rPr lang="en-US" sz="2800" dirty="0"/>
              <a:t>The commonest method for specifying a texture component is the plane-direction.</a:t>
            </a:r>
          </a:p>
          <a:p>
            <a:r>
              <a:rPr lang="en-US" sz="2800" dirty="0">
                <a:ea typeface="Cambria"/>
                <a:cs typeface="Cambria"/>
              </a:rPr>
              <a:t>Specify the crystallographic plane normal that is parallel to the specimen normal (e.g. the ND≡Z) and a crystallographic direction that is parallel to the long direction (e.g. the RD≡X).  </a:t>
            </a:r>
            <a:br>
              <a:rPr lang="en-US" sz="2800" dirty="0">
                <a:ea typeface="Cambria"/>
                <a:cs typeface="Cambria"/>
              </a:rPr>
            </a:br>
            <a:br>
              <a:rPr lang="en-US" sz="2800" dirty="0">
                <a:ea typeface="Cambria"/>
                <a:cs typeface="Cambria"/>
              </a:rPr>
            </a:br>
            <a:r>
              <a:rPr lang="en-US" sz="2800" dirty="0">
                <a:latin typeface="Cambria Math"/>
                <a:ea typeface="Cambria"/>
                <a:cs typeface="Cambria Math"/>
              </a:rPr>
              <a:t>	(</a:t>
            </a:r>
            <a:r>
              <a:rPr lang="en-US" sz="2800" i="1" dirty="0" err="1">
                <a:latin typeface="Cambria Math"/>
                <a:ea typeface="Cambria"/>
                <a:cs typeface="Cambria Math"/>
              </a:rPr>
              <a:t>hkl</a:t>
            </a:r>
            <a:r>
              <a:rPr lang="en-US" sz="2800" dirty="0">
                <a:latin typeface="Cambria Math"/>
                <a:ea typeface="Cambria"/>
                <a:cs typeface="Cambria Math"/>
              </a:rPr>
              <a:t>) // ND, [</a:t>
            </a:r>
            <a:r>
              <a:rPr lang="en-US" sz="2800" i="1" dirty="0" err="1">
                <a:latin typeface="Cambria Math"/>
                <a:ea typeface="Cambria"/>
                <a:cs typeface="Cambria Math"/>
              </a:rPr>
              <a:t>uvw</a:t>
            </a:r>
            <a:r>
              <a:rPr lang="en-US" sz="2800" dirty="0">
                <a:latin typeface="Cambria Math"/>
                <a:ea typeface="Cambria"/>
                <a:cs typeface="Cambria Math"/>
              </a:rPr>
              <a:t>] // RD, or (</a:t>
            </a:r>
            <a:r>
              <a:rPr lang="en-US" sz="2800" i="1" dirty="0" err="1">
                <a:latin typeface="Cambria Math"/>
                <a:ea typeface="Cambria"/>
                <a:cs typeface="Cambria Math"/>
              </a:rPr>
              <a:t>hkl</a:t>
            </a:r>
            <a:r>
              <a:rPr lang="en-US" sz="2800" dirty="0">
                <a:latin typeface="Cambria Math"/>
                <a:ea typeface="Cambria"/>
                <a:cs typeface="Cambria Math"/>
              </a:rPr>
              <a:t>)[</a:t>
            </a:r>
            <a:r>
              <a:rPr lang="en-US" sz="2800" i="1" dirty="0" err="1">
                <a:latin typeface="Cambria Math"/>
                <a:ea typeface="Cambria"/>
                <a:cs typeface="Cambria Math"/>
              </a:rPr>
              <a:t>uvw</a:t>
            </a:r>
            <a:r>
              <a:rPr lang="en-US" sz="2800" dirty="0">
                <a:latin typeface="Cambria Math"/>
                <a:ea typeface="Cambria"/>
                <a:cs typeface="Cambria Math"/>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769B6F-4AF1-C14B-A7A5-03F6FE0CF670}" type="slidenum">
              <a:rPr lang="en-US"/>
              <a:pPr/>
              <a:t>44</a:t>
            </a:fld>
            <a:endParaRPr lang="en-US"/>
          </a:p>
        </p:txBody>
      </p:sp>
      <p:sp>
        <p:nvSpPr>
          <p:cNvPr id="112642" name="Rectangle 2"/>
          <p:cNvSpPr>
            <a:spLocks noGrp="1" noChangeArrowheads="1"/>
          </p:cNvSpPr>
          <p:nvPr>
            <p:ph type="title"/>
          </p:nvPr>
        </p:nvSpPr>
        <p:spPr/>
        <p:txBody>
          <a:bodyPr/>
          <a:lstStyle/>
          <a:p>
            <a:r>
              <a:rPr lang="en-US"/>
              <a:t>Dot Product</a:t>
            </a:r>
          </a:p>
        </p:txBody>
      </p:sp>
      <p:sp>
        <p:nvSpPr>
          <p:cNvPr id="112643" name="Rectangle 3"/>
          <p:cNvSpPr>
            <a:spLocks noGrp="1" noChangeArrowheads="1"/>
          </p:cNvSpPr>
          <p:nvPr>
            <p:ph type="body" idx="1"/>
          </p:nvPr>
        </p:nvSpPr>
        <p:spPr>
          <a:xfrm>
            <a:off x="685800" y="1600200"/>
            <a:ext cx="7848600" cy="4724400"/>
          </a:xfrm>
        </p:spPr>
        <p:txBody>
          <a:bodyPr/>
          <a:lstStyle/>
          <a:p>
            <a:r>
              <a:rPr lang="en-US" sz="2400" dirty="0"/>
              <a:t>Given two vectors, </a:t>
            </a:r>
            <a:r>
              <a:rPr lang="en-US" sz="2400" b="1" dirty="0">
                <a:latin typeface="Cambria"/>
              </a:rPr>
              <a:t>a</a:t>
            </a:r>
            <a:r>
              <a:rPr lang="en-US" sz="2400" dirty="0"/>
              <a:t> and </a:t>
            </a:r>
            <a:r>
              <a:rPr lang="en-US" sz="2400" b="1" dirty="0">
                <a:latin typeface="Cambria"/>
              </a:rPr>
              <a:t>b</a:t>
            </a:r>
            <a:r>
              <a:rPr lang="en-US" sz="2400" dirty="0"/>
              <a:t>, the dot product, </a:t>
            </a:r>
            <a:r>
              <a:rPr lang="en-US" sz="2400" b="1" dirty="0" err="1">
                <a:latin typeface="Cambria"/>
              </a:rPr>
              <a:t>a•b</a:t>
            </a:r>
            <a:r>
              <a:rPr lang="en-US" sz="2400" dirty="0"/>
              <a:t> is a scalar quantity that is equal to the product of the magnitudes (lengths) of the vectors, multiplied by the cosine of the angle between them:</a:t>
            </a:r>
            <a:br>
              <a:rPr lang="en-US" sz="2400" dirty="0">
                <a:latin typeface="Cambria"/>
              </a:rPr>
            </a:br>
            <a:r>
              <a:rPr lang="en-US" sz="2400" dirty="0">
                <a:latin typeface="Cambria"/>
              </a:rPr>
              <a:t>                 </a:t>
            </a:r>
            <a:r>
              <a:rPr lang="en-US" sz="2400" b="1" dirty="0" err="1">
                <a:latin typeface="Cambria"/>
              </a:rPr>
              <a:t>a•b</a:t>
            </a:r>
            <a:r>
              <a:rPr lang="en-US" sz="2400" dirty="0">
                <a:latin typeface="Cambria"/>
              </a:rPr>
              <a:t> = </a:t>
            </a:r>
            <a:r>
              <a:rPr lang="en-US" sz="2400" i="1" dirty="0">
                <a:latin typeface="Cambria"/>
              </a:rPr>
              <a:t>a b</a:t>
            </a:r>
            <a:r>
              <a:rPr lang="en-US" sz="2400" dirty="0">
                <a:latin typeface="Cambria"/>
              </a:rPr>
              <a:t> </a:t>
            </a:r>
            <a:r>
              <a:rPr lang="en-US" sz="2400" dirty="0" err="1">
                <a:latin typeface="Cambria"/>
              </a:rPr>
              <a:t>cos</a:t>
            </a:r>
            <a:r>
              <a:rPr lang="en-US" sz="2400" i="1" dirty="0">
                <a:latin typeface="Symbol" charset="2"/>
                <a:sym typeface="Symbol" charset="2"/>
              </a:rPr>
              <a:t></a:t>
            </a:r>
            <a:endParaRPr lang="en-US" sz="2400" dirty="0"/>
          </a:p>
          <a:p>
            <a:r>
              <a:rPr lang="en-US" sz="2400" dirty="0"/>
              <a:t>If both vectors are unit vectors then the dot product is equal to the cosine of the angle.</a:t>
            </a:r>
          </a:p>
          <a:p>
            <a:r>
              <a:rPr lang="en-US" sz="2400" dirty="0"/>
              <a:t>In index form, </a:t>
            </a:r>
            <a:r>
              <a:rPr lang="en-US" sz="2400" b="1" dirty="0" err="1">
                <a:latin typeface="Cambria"/>
              </a:rPr>
              <a:t>a•b</a:t>
            </a:r>
            <a:r>
              <a:rPr lang="en-US" sz="2400" dirty="0">
                <a:latin typeface="Cambria"/>
              </a:rPr>
              <a:t> = </a:t>
            </a:r>
            <a:r>
              <a:rPr lang="en-US" sz="2400" i="1" dirty="0" err="1">
                <a:latin typeface="Cambria"/>
              </a:rPr>
              <a:t>a</a:t>
            </a:r>
            <a:r>
              <a:rPr lang="en-US" sz="2400" i="1" baseline="-25000" dirty="0" err="1">
                <a:latin typeface="Cambria"/>
              </a:rPr>
              <a:t>i</a:t>
            </a:r>
            <a:r>
              <a:rPr lang="en-US" sz="2400" i="1" baseline="-25000" dirty="0">
                <a:latin typeface="Cambria"/>
              </a:rPr>
              <a:t> </a:t>
            </a:r>
            <a:r>
              <a:rPr lang="en-US" sz="2400" i="1" dirty="0">
                <a:latin typeface="Cambria"/>
              </a:rPr>
              <a:t>b</a:t>
            </a:r>
            <a:r>
              <a:rPr lang="en-US" sz="2400" i="1" baseline="-25000" dirty="0">
                <a:latin typeface="Cambria"/>
              </a:rPr>
              <a:t>i</a:t>
            </a:r>
            <a:r>
              <a:rPr lang="en-US" sz="2400" baseline="-25000" dirty="0"/>
              <a:t> </a:t>
            </a:r>
            <a:r>
              <a:rPr lang="en-US" sz="2400" dirty="0"/>
              <a:t>.</a:t>
            </a:r>
          </a:p>
          <a:p>
            <a:r>
              <a:rPr lang="en-US" sz="2400" dirty="0"/>
              <a:t>Given a set of unit vectors defining an axis system, </a:t>
            </a:r>
            <a:r>
              <a:rPr lang="en-US" sz="2400" i="1" dirty="0">
                <a:latin typeface="Cambria"/>
              </a:rPr>
              <a:t>e</a:t>
            </a:r>
            <a:r>
              <a:rPr lang="en-US" sz="2400" i="1" baseline="-25000" dirty="0">
                <a:latin typeface="Cambria"/>
              </a:rPr>
              <a:t>x</a:t>
            </a:r>
            <a:r>
              <a:rPr lang="en-US" sz="2400" i="1" dirty="0">
                <a:latin typeface="Cambria"/>
              </a:rPr>
              <a:t>, </a:t>
            </a:r>
            <a:r>
              <a:rPr lang="en-US" sz="2400" i="1" dirty="0" err="1">
                <a:latin typeface="Cambria"/>
              </a:rPr>
              <a:t>e</a:t>
            </a:r>
            <a:r>
              <a:rPr lang="en-US" sz="2400" i="1" baseline="-25000" dirty="0" err="1">
                <a:latin typeface="Cambria"/>
              </a:rPr>
              <a:t>y</a:t>
            </a:r>
            <a:r>
              <a:rPr lang="en-US" sz="2400" i="1" dirty="0">
                <a:latin typeface="Cambria"/>
              </a:rPr>
              <a:t>, </a:t>
            </a:r>
            <a:r>
              <a:rPr lang="en-US" sz="2400" i="1" dirty="0" err="1">
                <a:latin typeface="Cambria"/>
              </a:rPr>
              <a:t>e</a:t>
            </a:r>
            <a:r>
              <a:rPr lang="en-US" sz="2400" i="1" baseline="-25000" dirty="0" err="1">
                <a:latin typeface="Cambria"/>
              </a:rPr>
              <a:t>z</a:t>
            </a:r>
            <a:r>
              <a:rPr lang="en-US" sz="2400" i="1" dirty="0" err="1">
                <a:latin typeface="Cambria"/>
              </a:rPr>
              <a:t>,</a:t>
            </a:r>
            <a:r>
              <a:rPr lang="en-US" sz="2400" dirty="0" err="1"/>
              <a:t>a</a:t>
            </a:r>
            <a:r>
              <a:rPr lang="en-US" sz="2400" dirty="0"/>
              <a:t> vector can be defined on that system by taking the dot product with each axis vector in turn, e.g.:</a:t>
            </a:r>
            <a:br>
              <a:rPr lang="en-US" sz="2400" dirty="0"/>
            </a:br>
            <a:r>
              <a:rPr lang="en-US" sz="2400" dirty="0"/>
              <a:t>                      </a:t>
            </a:r>
            <a:r>
              <a:rPr lang="en-US" sz="2400" i="1" dirty="0">
                <a:latin typeface="Cambria"/>
              </a:rPr>
              <a:t>a</a:t>
            </a:r>
            <a:r>
              <a:rPr lang="en-US" sz="2400" i="1" baseline="-25000" dirty="0">
                <a:latin typeface="Cambria"/>
              </a:rPr>
              <a:t>x</a:t>
            </a:r>
            <a:r>
              <a:rPr lang="en-US" sz="2400" i="1" dirty="0">
                <a:latin typeface="Cambria"/>
              </a:rPr>
              <a:t> = </a:t>
            </a:r>
            <a:r>
              <a:rPr lang="en-US" sz="2400" b="1" dirty="0">
                <a:latin typeface="Cambria"/>
              </a:rPr>
              <a:t>a•</a:t>
            </a:r>
            <a:r>
              <a:rPr lang="en-US" sz="2400" b="1" dirty="0"/>
              <a:t> </a:t>
            </a:r>
            <a:r>
              <a:rPr lang="en-US" sz="2400" i="1" dirty="0">
                <a:latin typeface="Cambria"/>
              </a:rPr>
              <a:t>e</a:t>
            </a:r>
            <a:r>
              <a:rPr lang="en-US" sz="2400" i="1" baseline="-25000" dirty="0">
                <a:latin typeface="Cambria"/>
              </a:rPr>
              <a:t>x</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891CCC-963B-9340-9E3A-857E3DA80205}" type="slidenum">
              <a:rPr lang="en-US"/>
              <a:pPr/>
              <a:t>45</a:t>
            </a:fld>
            <a:endParaRPr lang="en-US"/>
          </a:p>
        </p:txBody>
      </p:sp>
      <p:sp>
        <p:nvSpPr>
          <p:cNvPr id="108546" name="Rectangle 2"/>
          <p:cNvSpPr>
            <a:spLocks noGrp="1" noChangeArrowheads="1"/>
          </p:cNvSpPr>
          <p:nvPr>
            <p:ph type="title"/>
          </p:nvPr>
        </p:nvSpPr>
        <p:spPr/>
        <p:txBody>
          <a:bodyPr/>
          <a:lstStyle/>
          <a:p>
            <a:r>
              <a:rPr lang="en-US"/>
              <a:t>Direction Cosines</a:t>
            </a:r>
          </a:p>
        </p:txBody>
      </p:sp>
      <p:sp>
        <p:nvSpPr>
          <p:cNvPr id="108547" name="Rectangle 3"/>
          <p:cNvSpPr>
            <a:spLocks noGrp="1" noChangeArrowheads="1"/>
          </p:cNvSpPr>
          <p:nvPr>
            <p:ph type="body" idx="1"/>
          </p:nvPr>
        </p:nvSpPr>
        <p:spPr>
          <a:xfrm>
            <a:off x="609600" y="1447800"/>
            <a:ext cx="8077200" cy="5029200"/>
          </a:xfrm>
        </p:spPr>
        <p:txBody>
          <a:bodyPr/>
          <a:lstStyle/>
          <a:p>
            <a:r>
              <a:rPr lang="en-US" sz="2400" dirty="0"/>
              <a:t>Definition of </a:t>
            </a:r>
            <a:r>
              <a:rPr lang="en-US" sz="2400" i="1" dirty="0"/>
              <a:t>direction cosines</a:t>
            </a:r>
            <a:r>
              <a:rPr lang="en-US" sz="2400" dirty="0"/>
              <a:t>: In analytic geometry, the direction cosines of a vector are the cosines of the angles between the vector and the three coordinate axes. Equivalently, they are the contributions of each component of the basis to a unit vector in that direction [</a:t>
            </a:r>
            <a:r>
              <a:rPr lang="en-US" sz="2400" dirty="0" err="1">
                <a:solidFill>
                  <a:srgbClr val="660066"/>
                </a:solidFill>
              </a:rPr>
              <a:t>en.wikipedia.org</a:t>
            </a:r>
            <a:r>
              <a:rPr lang="en-US" sz="2400" dirty="0">
                <a:solidFill>
                  <a:srgbClr val="660066"/>
                </a:solidFill>
              </a:rPr>
              <a:t>/wiki/</a:t>
            </a:r>
            <a:r>
              <a:rPr lang="en-US" sz="2400" dirty="0" err="1">
                <a:solidFill>
                  <a:srgbClr val="660066"/>
                </a:solidFill>
              </a:rPr>
              <a:t>Direction_cosine</a:t>
            </a:r>
            <a:r>
              <a:rPr lang="en-US" sz="2400" dirty="0"/>
              <a:t>].</a:t>
            </a:r>
          </a:p>
          <a:p>
            <a:r>
              <a:rPr lang="en-US" sz="2400" dirty="0"/>
              <a:t>The components of a unit vector are equal to the cosines of the angle between the vector and each (orthogonal, Cartesian) reference axis.</a:t>
            </a:r>
          </a:p>
          <a:p>
            <a:r>
              <a:rPr lang="en-US" sz="2400" dirty="0"/>
              <a:t>We can use </a:t>
            </a:r>
            <a:r>
              <a:rPr lang="en-US" sz="2400" i="1" dirty="0"/>
              <a:t>axis transformations</a:t>
            </a:r>
            <a:r>
              <a:rPr lang="en-US" sz="2400" dirty="0"/>
              <a:t> to describe vectors in different reference frames (room, specimen, crystal, slip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Active versus Passive Rotations</a:t>
            </a:r>
          </a:p>
        </p:txBody>
      </p:sp>
      <p:sp>
        <p:nvSpPr>
          <p:cNvPr id="3" name="Content Placeholder 2"/>
          <p:cNvSpPr>
            <a:spLocks noGrp="1"/>
          </p:cNvSpPr>
          <p:nvPr>
            <p:ph idx="1"/>
          </p:nvPr>
        </p:nvSpPr>
        <p:spPr>
          <a:xfrm>
            <a:off x="533400" y="1371600"/>
            <a:ext cx="8077200" cy="4953000"/>
          </a:xfrm>
        </p:spPr>
        <p:txBody>
          <a:bodyPr/>
          <a:lstStyle/>
          <a:p>
            <a:r>
              <a:rPr lang="en-US" sz="1600" dirty="0"/>
              <a:t>Before we discuss the details of how to calculate orientation matrices, it is a good idea to summarize the difference between “active” and “passive” rotations, as mathematicians know them.  </a:t>
            </a:r>
          </a:p>
          <a:p>
            <a:r>
              <a:rPr lang="en-US" sz="1600" dirty="0" err="1"/>
              <a:t>Youtube</a:t>
            </a:r>
            <a:r>
              <a:rPr lang="en-US" sz="1600" dirty="0"/>
              <a:t>: https://</a:t>
            </a:r>
            <a:r>
              <a:rPr lang="en-US" sz="1600" dirty="0" err="1"/>
              <a:t>www.youtube.com</a:t>
            </a:r>
            <a:r>
              <a:rPr lang="en-US" sz="1600" dirty="0"/>
              <a:t>/</a:t>
            </a:r>
            <a:r>
              <a:rPr lang="en-US" sz="1600" dirty="0" err="1"/>
              <a:t>watch?v</a:t>
            </a:r>
            <a:r>
              <a:rPr lang="en-US" sz="1600" dirty="0"/>
              <a:t>=EcLOT6Eqr5o</a:t>
            </a:r>
          </a:p>
          <a:p>
            <a:r>
              <a:rPr lang="en-US" sz="1600" dirty="0"/>
              <a:t>In materials science, we are mostly concerned with describing anisotropic properties of crystals and the aggregate anisotropy of polycrystalline materials, for which it is convenient to use tensors to describe those properties.</a:t>
            </a:r>
          </a:p>
          <a:p>
            <a:r>
              <a:rPr lang="en-US" sz="1600" dirty="0"/>
              <a:t>For tensor quantities, we commonly need their coefficients in either the sample frame or the crystal frame.  For this we use “</a:t>
            </a:r>
            <a:r>
              <a:rPr lang="en-US" sz="1600" i="1" dirty="0"/>
              <a:t>transformations of axes</a:t>
            </a:r>
            <a:r>
              <a:rPr lang="en-US" sz="1600" dirty="0"/>
              <a:t>”, which are “passive rotations”, in the sense that the two frames share a common origin and differ by only a (proper) rotation.  The tensor quantities do not rotate in real space, however.</a:t>
            </a:r>
          </a:p>
          <a:p>
            <a:r>
              <a:rPr lang="en-US" sz="1600" dirty="0"/>
              <a:t>In solid mechanics, however, it is more typical to need to describes the motions of objects.  Certain motions are just rotations and one can think of rotating a vector, for example, about the origin, in which case one is describing an “active rotation”.  Some object is rotated about the origin and moves through the frame.</a:t>
            </a:r>
          </a:p>
          <a:p>
            <a:r>
              <a:rPr lang="en-US" sz="1600" dirty="0"/>
              <a:t>When we deal with Miller indices, remember to divide by the magnitude of the vector so as to obtain a unit vector.</a:t>
            </a:r>
          </a:p>
          <a:p>
            <a:r>
              <a:rPr lang="en-US" sz="2000" b="1" dirty="0">
                <a:solidFill>
                  <a:srgbClr val="FF0000"/>
                </a:solidFill>
              </a:rPr>
              <a:t>For all work in texture we will consistently use axis transformations, a.k.a. passive rotations. </a:t>
            </a:r>
          </a:p>
        </p:txBody>
      </p:sp>
      <p:sp>
        <p:nvSpPr>
          <p:cNvPr id="4" name="Slide Number Placeholder 3"/>
          <p:cNvSpPr>
            <a:spLocks noGrp="1"/>
          </p:cNvSpPr>
          <p:nvPr>
            <p:ph type="sldNum" sz="quarter" idx="12"/>
          </p:nvPr>
        </p:nvSpPr>
        <p:spPr/>
        <p:txBody>
          <a:bodyPr/>
          <a:lstStyle/>
          <a:p>
            <a:fld id="{F5CD18EF-691C-AE46-B192-B15EF0C8CD03}" type="slidenum">
              <a:rPr lang="en-US" smtClean="0"/>
              <a:pPr/>
              <a:t>5</a:t>
            </a:fld>
            <a:endParaRPr lang="en-US"/>
          </a:p>
        </p:txBody>
      </p:sp>
    </p:spTree>
    <p:extLst>
      <p:ext uri="{BB962C8B-B14F-4D97-AF65-F5344CB8AC3E}">
        <p14:creationId xmlns:p14="http://schemas.microsoft.com/office/powerpoint/2010/main" val="274543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r>
              <a:rPr lang="en-US" sz="4000" dirty="0"/>
              <a:t>Why do we need Axis Transformations?</a:t>
            </a:r>
          </a:p>
        </p:txBody>
      </p:sp>
      <p:sp>
        <p:nvSpPr>
          <p:cNvPr id="3" name="Content Placeholder 2"/>
          <p:cNvSpPr>
            <a:spLocks noGrp="1"/>
          </p:cNvSpPr>
          <p:nvPr>
            <p:ph idx="1"/>
          </p:nvPr>
        </p:nvSpPr>
        <p:spPr>
          <a:xfrm>
            <a:off x="381000" y="1066800"/>
            <a:ext cx="8534400" cy="5410200"/>
          </a:xfrm>
        </p:spPr>
        <p:txBody>
          <a:bodyPr/>
          <a:lstStyle/>
          <a:p>
            <a:r>
              <a:rPr lang="en-US" sz="2000" dirty="0"/>
              <a:t>The reason that we need axis transformations is because in order to compute the anisotropic properties of a polycrystal, we need to be able to transfer (single crystal) properties from the crystal frame to the sample frame.  Equally, we need to transfer stresses, strains and other fields from the sample frame to the crystal frame.</a:t>
            </a:r>
          </a:p>
          <a:p>
            <a:r>
              <a:rPr lang="en-US" altLang="ja-JP" sz="2000" dirty="0"/>
              <a:t>In order for a quantity to “qualify” as a </a:t>
            </a:r>
            <a:r>
              <a:rPr lang="en-US" altLang="ja-JP" sz="2000" i="1" dirty="0"/>
              <a:t>tensor </a:t>
            </a:r>
            <a:r>
              <a:rPr lang="en-US" altLang="ja-JP" sz="2000" dirty="0"/>
              <a:t>it has to obey the </a:t>
            </a:r>
            <a:r>
              <a:rPr lang="en-US" altLang="ja-JP" sz="2000" i="1" dirty="0"/>
              <a:t>axis transformation rule</a:t>
            </a:r>
            <a:r>
              <a:rPr lang="en-US" altLang="ja-JP" sz="2000" dirty="0"/>
              <a:t>, as discussed in the previous slides.</a:t>
            </a:r>
          </a:p>
          <a:p>
            <a:r>
              <a:rPr lang="en-US" altLang="ja-JP" sz="2000" dirty="0"/>
              <a:t>The </a:t>
            </a:r>
            <a:r>
              <a:rPr lang="en-US" altLang="ja-JP" sz="2000" i="1" dirty="0"/>
              <a:t>tensor transformation rule </a:t>
            </a:r>
            <a:r>
              <a:rPr lang="en-US" altLang="ja-JP" sz="2000" dirty="0"/>
              <a:t>defines relationships between transformed and untransformed tensors of various ranks.</a:t>
            </a:r>
            <a:br>
              <a:rPr lang="en-US" altLang="ja-JP" sz="2000" dirty="0"/>
            </a:br>
            <a:br>
              <a:rPr lang="en-US" altLang="ja-JP" sz="2000" dirty="0"/>
            </a:br>
            <a:r>
              <a:rPr lang="en-US" altLang="ja-JP" sz="2000" dirty="0"/>
              <a:t>Vector:			</a:t>
            </a:r>
            <a:r>
              <a:rPr lang="en-US" altLang="ja-JP" sz="2000" i="1" dirty="0" err="1">
                <a:latin typeface="Times" charset="0"/>
              </a:rPr>
              <a:t>V’</a:t>
            </a:r>
            <a:r>
              <a:rPr lang="en-US" altLang="ja-JP" sz="2000" i="1" baseline="-25000" dirty="0" err="1">
                <a:latin typeface="Times" charset="0"/>
              </a:rPr>
              <a:t>i</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ij</a:t>
            </a:r>
            <a:r>
              <a:rPr lang="en-US" altLang="ja-JP" sz="2000" i="1" dirty="0" err="1">
                <a:latin typeface="Times" charset="0"/>
              </a:rPr>
              <a:t>V</a:t>
            </a:r>
            <a:r>
              <a:rPr lang="en-US" altLang="ja-JP" sz="2000" i="1" baseline="-25000" dirty="0" err="1">
                <a:latin typeface="Times" charset="0"/>
              </a:rPr>
              <a:t>j</a:t>
            </a:r>
            <a:br>
              <a:rPr lang="en-US" altLang="ja-JP" sz="2000" i="1" baseline="-25000" dirty="0">
                <a:latin typeface="Times" charset="0"/>
              </a:rPr>
            </a:br>
            <a:r>
              <a:rPr lang="en-US" altLang="ja-JP" sz="2000" dirty="0"/>
              <a:t>2</a:t>
            </a:r>
            <a:r>
              <a:rPr lang="en-US" altLang="ja-JP" sz="2000" baseline="30000" dirty="0"/>
              <a:t>nd</a:t>
            </a:r>
            <a:r>
              <a:rPr lang="en-US" altLang="ja-JP" sz="2000" dirty="0"/>
              <a:t> rank			</a:t>
            </a:r>
            <a:r>
              <a:rPr lang="en-US" altLang="ja-JP" sz="2000" i="1" dirty="0" err="1">
                <a:latin typeface="Times" charset="0"/>
              </a:rPr>
              <a:t>T’</a:t>
            </a:r>
            <a:r>
              <a:rPr lang="en-US" altLang="ja-JP" sz="2000" i="1" baseline="-25000" dirty="0" err="1">
                <a:latin typeface="Times" charset="0"/>
              </a:rPr>
              <a:t>ij</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ik</a:t>
            </a:r>
            <a:r>
              <a:rPr lang="en-US" altLang="ja-JP" sz="2000" i="1" dirty="0" err="1">
                <a:latin typeface="Times" charset="0"/>
              </a:rPr>
              <a:t>a</a:t>
            </a:r>
            <a:r>
              <a:rPr lang="en-US" altLang="ja-JP" sz="2000" i="1" baseline="-25000" dirty="0" err="1">
                <a:latin typeface="Times" charset="0"/>
              </a:rPr>
              <a:t>jl</a:t>
            </a:r>
            <a:r>
              <a:rPr lang="en-US" altLang="ja-JP" sz="2000" i="1" dirty="0" err="1">
                <a:latin typeface="Times" charset="0"/>
              </a:rPr>
              <a:t>T</a:t>
            </a:r>
            <a:r>
              <a:rPr lang="en-US" altLang="ja-JP" sz="2000" i="1" baseline="-25000" dirty="0" err="1">
                <a:latin typeface="Times" charset="0"/>
              </a:rPr>
              <a:t>kl</a:t>
            </a:r>
            <a:br>
              <a:rPr lang="en-US" altLang="ja-JP" sz="2000" i="1" baseline="-25000" dirty="0"/>
            </a:br>
            <a:r>
              <a:rPr lang="en-US" altLang="ja-JP" sz="2000" dirty="0"/>
              <a:t>3</a:t>
            </a:r>
            <a:r>
              <a:rPr lang="en-US" altLang="ja-JP" sz="2000" baseline="30000" dirty="0"/>
              <a:t>rd</a:t>
            </a:r>
            <a:r>
              <a:rPr lang="en-US" altLang="ja-JP" sz="2000" dirty="0"/>
              <a:t> rank	</a:t>
            </a:r>
            <a:r>
              <a:rPr lang="en-US" altLang="ja-JP" sz="2000" i="1" baseline="-25000" dirty="0"/>
              <a:t> </a:t>
            </a:r>
            <a:r>
              <a:rPr lang="en-US" altLang="ja-JP" sz="2000" dirty="0"/>
              <a:t>		</a:t>
            </a:r>
            <a:r>
              <a:rPr lang="en-US" altLang="ja-JP" sz="2000" i="1" dirty="0" err="1">
                <a:latin typeface="Times" charset="0"/>
              </a:rPr>
              <a:t>T’</a:t>
            </a:r>
            <a:r>
              <a:rPr lang="en-US" altLang="ja-JP" sz="2000" i="1" baseline="-25000" dirty="0" err="1">
                <a:latin typeface="Times" charset="0"/>
              </a:rPr>
              <a:t>ijk</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il</a:t>
            </a:r>
            <a:r>
              <a:rPr lang="en-US" altLang="ja-JP" sz="2000" i="1" dirty="0" err="1">
                <a:latin typeface="Times" charset="0"/>
              </a:rPr>
              <a:t>a</a:t>
            </a:r>
            <a:r>
              <a:rPr lang="en-US" altLang="ja-JP" sz="2000" i="1" baseline="-25000" dirty="0" err="1">
                <a:latin typeface="Times" charset="0"/>
              </a:rPr>
              <a:t>jm</a:t>
            </a:r>
            <a:r>
              <a:rPr lang="en-US" altLang="ja-JP" sz="2000" i="1" dirty="0" err="1">
                <a:latin typeface="Times" charset="0"/>
              </a:rPr>
              <a:t>a</a:t>
            </a:r>
            <a:r>
              <a:rPr lang="en-US" altLang="ja-JP" sz="2000" i="1" baseline="-25000" dirty="0" err="1">
                <a:latin typeface="Times" charset="0"/>
              </a:rPr>
              <a:t>kn</a:t>
            </a:r>
            <a:r>
              <a:rPr lang="en-US" altLang="ja-JP" sz="2000" i="1" dirty="0" err="1">
                <a:latin typeface="Times" charset="0"/>
              </a:rPr>
              <a:t>T</a:t>
            </a:r>
            <a:r>
              <a:rPr lang="en-US" altLang="ja-JP" sz="2000" i="1" baseline="-25000" dirty="0" err="1">
                <a:latin typeface="Times" charset="0"/>
              </a:rPr>
              <a:t>lmn</a:t>
            </a:r>
            <a:br>
              <a:rPr lang="en-US" altLang="ja-JP" sz="2000" i="1" baseline="-25000" dirty="0"/>
            </a:br>
            <a:r>
              <a:rPr lang="en-US" altLang="ja-JP" sz="2000" dirty="0"/>
              <a:t>4</a:t>
            </a:r>
            <a:r>
              <a:rPr lang="en-US" altLang="ja-JP" sz="2000" baseline="30000" dirty="0"/>
              <a:t>th</a:t>
            </a:r>
            <a:r>
              <a:rPr lang="en-US" altLang="ja-JP" sz="2000" dirty="0"/>
              <a:t> rank</a:t>
            </a:r>
            <a:r>
              <a:rPr lang="en-US" altLang="ja-JP" sz="2000" i="1" baseline="-25000" dirty="0"/>
              <a:t> </a:t>
            </a:r>
            <a:r>
              <a:rPr lang="en-US" altLang="ja-JP" sz="2000" dirty="0"/>
              <a:t>			</a:t>
            </a:r>
            <a:r>
              <a:rPr lang="en-US" altLang="ja-JP" sz="2000" i="1" dirty="0" err="1">
                <a:latin typeface="Times" charset="0"/>
              </a:rPr>
              <a:t>T’</a:t>
            </a:r>
            <a:r>
              <a:rPr lang="en-US" altLang="ja-JP" sz="2000" i="1" baseline="-25000" dirty="0" err="1">
                <a:latin typeface="Times" charset="0"/>
              </a:rPr>
              <a:t>ijkl</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im</a:t>
            </a:r>
            <a:r>
              <a:rPr lang="en-US" altLang="ja-JP" sz="2000" i="1" dirty="0" err="1">
                <a:latin typeface="Times" charset="0"/>
              </a:rPr>
              <a:t>a</a:t>
            </a:r>
            <a:r>
              <a:rPr lang="en-US" altLang="ja-JP" sz="2000" i="1" baseline="-25000" dirty="0" err="1">
                <a:latin typeface="Times" charset="0"/>
              </a:rPr>
              <a:t>jn</a:t>
            </a:r>
            <a:r>
              <a:rPr lang="en-US" altLang="ja-JP" sz="2000" i="1" dirty="0" err="1">
                <a:latin typeface="Times" charset="0"/>
              </a:rPr>
              <a:t>a</a:t>
            </a:r>
            <a:r>
              <a:rPr lang="en-US" altLang="ja-JP" sz="2000" i="1" baseline="-25000" dirty="0" err="1">
                <a:latin typeface="Times" charset="0"/>
              </a:rPr>
              <a:t>ko</a:t>
            </a:r>
            <a:r>
              <a:rPr lang="en-US" altLang="ja-JP" sz="2000" i="1" dirty="0" err="1">
                <a:latin typeface="Times" charset="0"/>
              </a:rPr>
              <a:t>a</a:t>
            </a:r>
            <a:r>
              <a:rPr lang="en-US" altLang="ja-JP" sz="2000" i="1" baseline="-25000" dirty="0" err="1">
                <a:latin typeface="Times" charset="0"/>
              </a:rPr>
              <a:t>lp</a:t>
            </a:r>
            <a:r>
              <a:rPr lang="en-US" altLang="ja-JP" sz="2000" i="1" dirty="0" err="1">
                <a:latin typeface="Times" charset="0"/>
              </a:rPr>
              <a:t>T</a:t>
            </a:r>
            <a:r>
              <a:rPr lang="en-US" altLang="ja-JP" sz="2000" i="1" baseline="-25000" dirty="0" err="1">
                <a:latin typeface="Times" charset="0"/>
              </a:rPr>
              <a:t>mnop</a:t>
            </a:r>
            <a:r>
              <a:rPr lang="en-US" sz="2000" dirty="0"/>
              <a:t> </a:t>
            </a:r>
            <a:br>
              <a:rPr lang="en-US" sz="2000" dirty="0"/>
            </a:br>
            <a:r>
              <a:rPr lang="en-US" altLang="ja-JP" sz="2000" dirty="0"/>
              <a:t>and so on and so forth (without limit in the rank)</a:t>
            </a:r>
          </a:p>
          <a:p>
            <a:r>
              <a:rPr lang="en-US" sz="2000" dirty="0"/>
              <a:t>Here, "</a:t>
            </a:r>
            <a:r>
              <a:rPr lang="en-US" sz="2000" dirty="0">
                <a:latin typeface="Cambria Math" panose="02040503050406030204" pitchFamily="18" charset="0"/>
                <a:ea typeface="Cambria Math" panose="02040503050406030204" pitchFamily="18" charset="0"/>
              </a:rPr>
              <a:t>T</a:t>
            </a:r>
            <a:r>
              <a:rPr lang="en-US" sz="2000" dirty="0"/>
              <a:t>" is a </a:t>
            </a:r>
            <a:r>
              <a:rPr lang="en-US" sz="2000" i="1" dirty="0"/>
              <a:t>tensor</a:t>
            </a:r>
            <a:r>
              <a:rPr lang="en-US" sz="2000" dirty="0"/>
              <a:t> and "</a:t>
            </a:r>
            <a:r>
              <a:rPr lang="en-US" sz="2000" dirty="0">
                <a:latin typeface="Cambria Math" panose="02040503050406030204" pitchFamily="18" charset="0"/>
                <a:ea typeface="Cambria Math" panose="02040503050406030204" pitchFamily="18" charset="0"/>
              </a:rPr>
              <a:t>a</a:t>
            </a:r>
            <a:r>
              <a:rPr lang="en-US" sz="2000" dirty="0"/>
              <a:t>" is a (3x3, orthogonal) </a:t>
            </a:r>
            <a:r>
              <a:rPr lang="en-US" sz="2000" i="1" dirty="0"/>
              <a:t>transformation matrix</a:t>
            </a:r>
          </a:p>
          <a:p>
            <a:r>
              <a:rPr lang="en-US" sz="2000" dirty="0"/>
              <a:t>Reference: </a:t>
            </a:r>
            <a:r>
              <a:rPr lang="en-US" sz="2000" i="1" dirty="0"/>
              <a:t>Vector and Tensor Analysis, with Applications</a:t>
            </a:r>
            <a:r>
              <a:rPr lang="en-US" sz="2000" dirty="0"/>
              <a:t>, A.I. </a:t>
            </a:r>
            <a:r>
              <a:rPr lang="en-US" sz="2000" dirty="0" err="1"/>
              <a:t>Borisenko</a:t>
            </a:r>
            <a:r>
              <a:rPr lang="en-US" sz="2000" dirty="0"/>
              <a:t> and I.E. </a:t>
            </a:r>
            <a:r>
              <a:rPr lang="en-US" sz="2000" dirty="0" err="1"/>
              <a:t>Tarapov</a:t>
            </a:r>
            <a:endParaRPr lang="en-US" sz="20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6</a:t>
            </a:fld>
            <a:endParaRPr lang="en-US"/>
          </a:p>
        </p:txBody>
      </p:sp>
    </p:spTree>
    <p:extLst>
      <p:ext uri="{BB962C8B-B14F-4D97-AF65-F5344CB8AC3E}">
        <p14:creationId xmlns:p14="http://schemas.microsoft.com/office/powerpoint/2010/main" val="43740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fld id="{E2417CDC-1C4B-544B-90CC-B6E70AC9D3A3}" type="slidenum">
              <a:rPr lang="en-US"/>
              <a:pPr/>
              <a:t>7</a:t>
            </a:fld>
            <a:endParaRPr lang="en-US"/>
          </a:p>
        </p:txBody>
      </p:sp>
      <p:sp>
        <p:nvSpPr>
          <p:cNvPr id="82946" name="Rectangle 2"/>
          <p:cNvSpPr>
            <a:spLocks noGrp="1" noChangeArrowheads="1"/>
          </p:cNvSpPr>
          <p:nvPr>
            <p:ph type="title"/>
          </p:nvPr>
        </p:nvSpPr>
        <p:spPr>
          <a:xfrm>
            <a:off x="609600" y="76200"/>
            <a:ext cx="8305800" cy="1143000"/>
          </a:xfrm>
        </p:spPr>
        <p:txBody>
          <a:bodyPr/>
          <a:lstStyle/>
          <a:p>
            <a:r>
              <a:rPr lang="en-US" sz="4000" dirty="0"/>
              <a:t>Rotation of axes in the (2D) plane:</a:t>
            </a:r>
            <a:br>
              <a:rPr lang="en-US" sz="4000" dirty="0"/>
            </a:br>
            <a:r>
              <a:rPr lang="en-US" sz="4000" dirty="0"/>
              <a:t>x, y = old axes; </a:t>
            </a:r>
            <a:r>
              <a:rPr lang="en-US" sz="4000" dirty="0" err="1"/>
              <a:t>x’,y</a:t>
            </a:r>
            <a:r>
              <a:rPr lang="en-US" sz="4000" dirty="0"/>
              <a:t>’ = new axes</a:t>
            </a:r>
          </a:p>
        </p:txBody>
      </p:sp>
      <p:graphicFrame>
        <p:nvGraphicFramePr>
          <p:cNvPr id="82959" name="Object 15"/>
          <p:cNvGraphicFramePr>
            <a:graphicFrameLocks noChangeAspect="1"/>
          </p:cNvGraphicFramePr>
          <p:nvPr>
            <p:extLst>
              <p:ext uri="{D42A27DB-BD31-4B8C-83A1-F6EECF244321}">
                <p14:modId xmlns:p14="http://schemas.microsoft.com/office/powerpoint/2010/main" val="1237937106"/>
              </p:ext>
            </p:extLst>
          </p:nvPr>
        </p:nvGraphicFramePr>
        <p:xfrm>
          <a:off x="304800" y="4518025"/>
          <a:ext cx="3905250" cy="1196975"/>
        </p:xfrm>
        <a:graphic>
          <a:graphicData uri="http://schemas.openxmlformats.org/presentationml/2006/ole">
            <mc:AlternateContent xmlns:mc="http://schemas.openxmlformats.org/markup-compatibility/2006">
              <mc:Choice xmlns:v="urn:schemas-microsoft-com:vml" Requires="v">
                <p:oleObj spid="_x0000_s1160" name="Equation" r:id="rId4" imgW="1409700" imgH="431800" progId="Equation.3">
                  <p:embed/>
                </p:oleObj>
              </mc:Choice>
              <mc:Fallback>
                <p:oleObj name="Equation" r:id="rId4" imgW="1409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18025"/>
                        <a:ext cx="3905250" cy="1196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2960" name="Text Box 16"/>
          <p:cNvSpPr txBox="1">
            <a:spLocks noChangeArrowheads="1"/>
          </p:cNvSpPr>
          <p:nvPr/>
        </p:nvSpPr>
        <p:spPr bwMode="auto">
          <a:xfrm>
            <a:off x="1752600" y="5715000"/>
            <a:ext cx="6109365"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N.B. </a:t>
            </a:r>
            <a:r>
              <a:rPr lang="en-US" i="1" dirty="0">
                <a:latin typeface="Cambria"/>
              </a:rPr>
              <a:t>Passive Rotation/ Transformation of Axes</a:t>
            </a:r>
            <a:endParaRPr lang="en-US" dirty="0">
              <a:latin typeface="Cambria"/>
            </a:endParaRPr>
          </a:p>
        </p:txBody>
      </p:sp>
      <p:sp>
        <p:nvSpPr>
          <p:cNvPr id="82961" name="Text Box 17"/>
          <p:cNvSpPr txBox="1">
            <a:spLocks noChangeArrowheads="1"/>
          </p:cNvSpPr>
          <p:nvPr/>
        </p:nvSpPr>
        <p:spPr bwMode="auto">
          <a:xfrm>
            <a:off x="6891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2460625" y="2057400"/>
            <a:ext cx="6073775" cy="3441700"/>
            <a:chOff x="2333625" y="2057400"/>
            <a:chExt cx="6073775" cy="3441700"/>
          </a:xfrm>
        </p:grpSpPr>
        <p:sp>
          <p:nvSpPr>
            <p:cNvPr id="82947" name="Line 3"/>
            <p:cNvSpPr>
              <a:spLocks noChangeShapeType="1"/>
            </p:cNvSpPr>
            <p:nvPr/>
          </p:nvSpPr>
          <p:spPr bwMode="auto">
            <a:xfrm>
              <a:off x="4343400" y="5181600"/>
              <a:ext cx="3124200" cy="0"/>
            </a:xfrm>
            <a:prstGeom prst="line">
              <a:avLst/>
            </a:prstGeom>
            <a:noFill/>
            <a:ln w="28575" cmpd="sng">
              <a:solidFill>
                <a:srgbClr val="FF0000"/>
              </a:solidFill>
              <a:round/>
              <a:headEnd/>
              <a:tailEnd type="triangle" w="med" len="med"/>
            </a:ln>
            <a:effectLst/>
          </p:spPr>
          <p:txBody>
            <a:bodyPr wrap="none" anchor="ctr">
              <a:prstTxWarp prst="textNoShape">
                <a:avLst/>
              </a:prstTxWarp>
            </a:bodyPr>
            <a:lstStyle/>
            <a:p>
              <a:endParaRPr lang="en-US"/>
            </a:p>
          </p:txBody>
        </p:sp>
        <p:sp>
          <p:nvSpPr>
            <p:cNvPr id="82948" name="Line 4"/>
            <p:cNvSpPr>
              <a:spLocks noChangeShapeType="1"/>
            </p:cNvSpPr>
            <p:nvPr/>
          </p:nvSpPr>
          <p:spPr bwMode="auto">
            <a:xfrm flipV="1">
              <a:off x="4343400" y="2133600"/>
              <a:ext cx="0" cy="3048000"/>
            </a:xfrm>
            <a:prstGeom prst="line">
              <a:avLst/>
            </a:prstGeom>
            <a:noFill/>
            <a:ln w="28575" cmpd="sng">
              <a:solidFill>
                <a:srgbClr val="FF0000"/>
              </a:solidFill>
              <a:round/>
              <a:headEnd/>
              <a:tailEnd type="triangle" w="med" len="med"/>
            </a:ln>
            <a:effectLst/>
          </p:spPr>
          <p:txBody>
            <a:bodyPr wrap="none" anchor="ctr">
              <a:prstTxWarp prst="textNoShape">
                <a:avLst/>
              </a:prstTxWarp>
            </a:bodyPr>
            <a:lstStyle/>
            <a:p>
              <a:endParaRPr lang="en-US"/>
            </a:p>
          </p:txBody>
        </p:sp>
        <p:sp>
          <p:nvSpPr>
            <p:cNvPr id="82951" name="Line 7"/>
            <p:cNvSpPr>
              <a:spLocks noChangeShapeType="1"/>
            </p:cNvSpPr>
            <p:nvPr/>
          </p:nvSpPr>
          <p:spPr bwMode="auto">
            <a:xfrm flipV="1">
              <a:off x="4343400" y="3810000"/>
              <a:ext cx="2971800" cy="1371600"/>
            </a:xfrm>
            <a:prstGeom prst="line">
              <a:avLst/>
            </a:prstGeom>
            <a:noFill/>
            <a:ln w="28575" cmpd="sng">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2" name="Line 8"/>
            <p:cNvSpPr>
              <a:spLocks noChangeShapeType="1"/>
            </p:cNvSpPr>
            <p:nvPr/>
          </p:nvSpPr>
          <p:spPr bwMode="auto">
            <a:xfrm flipH="1" flipV="1">
              <a:off x="3048000" y="2667000"/>
              <a:ext cx="1295400" cy="2514600"/>
            </a:xfrm>
            <a:prstGeom prst="line">
              <a:avLst/>
            </a:prstGeom>
            <a:noFill/>
            <a:ln w="28575" cmpd="sng">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3" name="Freeform 9"/>
            <p:cNvSpPr>
              <a:spLocks/>
            </p:cNvSpPr>
            <p:nvPr/>
          </p:nvSpPr>
          <p:spPr bwMode="auto">
            <a:xfrm>
              <a:off x="5715000" y="4572000"/>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82954" name="Text Box 10"/>
            <p:cNvSpPr txBox="1">
              <a:spLocks noChangeArrowheads="1"/>
            </p:cNvSpPr>
            <p:nvPr/>
          </p:nvSpPr>
          <p:spPr bwMode="auto">
            <a:xfrm>
              <a:off x="6003925" y="4368800"/>
              <a:ext cx="529552" cy="646331"/>
            </a:xfrm>
            <a:prstGeom prst="rect">
              <a:avLst/>
            </a:prstGeom>
            <a:noFill/>
            <a:ln w="9525">
              <a:noFill/>
              <a:miter lim="800000"/>
              <a:headEnd/>
              <a:tailEnd/>
            </a:ln>
            <a:effectLst/>
          </p:spPr>
          <p:txBody>
            <a:bodyPr wrap="none">
              <a:prstTxWarp prst="textNoShape">
                <a:avLst/>
              </a:prstTxWarp>
              <a:spAutoFit/>
            </a:bodyPr>
            <a:lstStyle/>
            <a:p>
              <a:r>
                <a:rPr lang="en-US" sz="3600" i="1" dirty="0">
                  <a:solidFill>
                    <a:schemeClr val="accent2"/>
                  </a:solidFill>
                  <a:latin typeface="Symbol" pitchFamily="-112" charset="2"/>
                </a:rPr>
                <a:t>q</a:t>
              </a:r>
              <a:endParaRPr lang="en-US" i="1" dirty="0">
                <a:latin typeface="Cambria"/>
              </a:endParaRPr>
            </a:p>
          </p:txBody>
        </p:sp>
        <p:sp>
          <p:nvSpPr>
            <p:cNvPr id="82957" name="Line 13"/>
            <p:cNvSpPr>
              <a:spLocks noChangeShapeType="1"/>
            </p:cNvSpPr>
            <p:nvPr/>
          </p:nvSpPr>
          <p:spPr bwMode="auto">
            <a:xfrm flipV="1">
              <a:off x="4343400" y="2895600"/>
              <a:ext cx="1447800" cy="2286000"/>
            </a:xfrm>
            <a:prstGeom prst="line">
              <a:avLst/>
            </a:prstGeom>
            <a:noFill/>
            <a:ln w="38100">
              <a:solidFill>
                <a:schemeClr val="accent1">
                  <a:lumMod val="50000"/>
                </a:schemeClr>
              </a:solidFill>
              <a:round/>
              <a:headEnd/>
              <a:tailEnd type="triangle" w="med" len="med"/>
            </a:ln>
            <a:effectLst/>
          </p:spPr>
          <p:txBody>
            <a:bodyPr wrap="none" anchor="ctr">
              <a:prstTxWarp prst="textNoShape">
                <a:avLst/>
              </a:prstTxWarp>
            </a:bodyPr>
            <a:lstStyle/>
            <a:p>
              <a:endParaRPr lang="en-US"/>
            </a:p>
          </p:txBody>
        </p:sp>
        <p:sp>
          <p:nvSpPr>
            <p:cNvPr id="82958" name="Text Box 14"/>
            <p:cNvSpPr txBox="1">
              <a:spLocks noChangeArrowheads="1"/>
            </p:cNvSpPr>
            <p:nvPr/>
          </p:nvSpPr>
          <p:spPr bwMode="auto">
            <a:xfrm>
              <a:off x="5851525" y="2332038"/>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latin typeface="Cambria"/>
                </a:rPr>
                <a:t>v</a:t>
              </a:r>
              <a:endParaRPr lang="en-US" i="1" dirty="0">
                <a:latin typeface="Cambria"/>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18981786"/>
                </p:ext>
              </p:extLst>
            </p:nvPr>
          </p:nvGraphicFramePr>
          <p:xfrm>
            <a:off x="7620000" y="5105400"/>
            <a:ext cx="787400" cy="393700"/>
          </p:xfrm>
          <a:graphic>
            <a:graphicData uri="http://schemas.openxmlformats.org/presentationml/2006/ole">
              <mc:AlternateContent xmlns:mc="http://schemas.openxmlformats.org/markup-compatibility/2006">
                <mc:Choice xmlns:v="urn:schemas-microsoft-com:vml" Requires="v">
                  <p:oleObj spid="_x0000_s1161" name="Equation" r:id="rId6" imgW="355600" imgH="177800" progId="Equation.3">
                    <p:embed/>
                  </p:oleObj>
                </mc:Choice>
                <mc:Fallback>
                  <p:oleObj name="Equation" r:id="rId6" imgW="3556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105400"/>
                          <a:ext cx="787400" cy="393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3" name="Object 19"/>
            <p:cNvGraphicFramePr>
              <a:graphicFrameLocks noChangeAspect="1"/>
            </p:cNvGraphicFramePr>
            <p:nvPr>
              <p:extLst>
                <p:ext uri="{D42A27DB-BD31-4B8C-83A1-F6EECF244321}">
                  <p14:modId xmlns:p14="http://schemas.microsoft.com/office/powerpoint/2010/main" val="3769889288"/>
                </p:ext>
              </p:extLst>
            </p:nvPr>
          </p:nvGraphicFramePr>
          <p:xfrm>
            <a:off x="7412038" y="3657600"/>
            <a:ext cx="900112" cy="393700"/>
          </p:xfrm>
          <a:graphic>
            <a:graphicData uri="http://schemas.openxmlformats.org/presentationml/2006/ole">
              <mc:AlternateContent xmlns:mc="http://schemas.openxmlformats.org/markup-compatibility/2006">
                <mc:Choice xmlns:v="urn:schemas-microsoft-com:vml" Requires="v">
                  <p:oleObj spid="_x0000_s1162" name="Equation" r:id="rId8" imgW="406400" imgH="177800" progId="Equation.3">
                    <p:embed/>
                  </p:oleObj>
                </mc:Choice>
                <mc:Fallback>
                  <p:oleObj name="Equation" r:id="rId8" imgW="4064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2038" y="3657600"/>
                          <a:ext cx="900112" cy="393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4" name="Object 20"/>
            <p:cNvGraphicFramePr>
              <a:graphicFrameLocks noChangeAspect="1"/>
            </p:cNvGraphicFramePr>
            <p:nvPr>
              <p:extLst>
                <p:ext uri="{D42A27DB-BD31-4B8C-83A1-F6EECF244321}">
                  <p14:modId xmlns:p14="http://schemas.microsoft.com/office/powerpoint/2010/main" val="2278164466"/>
                </p:ext>
              </p:extLst>
            </p:nvPr>
          </p:nvGraphicFramePr>
          <p:xfrm>
            <a:off x="4445000" y="2057400"/>
            <a:ext cx="844550" cy="393700"/>
          </p:xfrm>
          <a:graphic>
            <a:graphicData uri="http://schemas.openxmlformats.org/presentationml/2006/ole">
              <mc:AlternateContent xmlns:mc="http://schemas.openxmlformats.org/markup-compatibility/2006">
                <mc:Choice xmlns:v="urn:schemas-microsoft-com:vml" Requires="v">
                  <p:oleObj spid="_x0000_s1163" name="Equation" r:id="rId10" imgW="381000" imgH="177800" progId="Equation.3">
                    <p:embed/>
                  </p:oleObj>
                </mc:Choice>
                <mc:Fallback>
                  <p:oleObj name="Equation" r:id="rId10" imgW="3810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2057400"/>
                          <a:ext cx="844550" cy="393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5" name="Object 21"/>
            <p:cNvGraphicFramePr>
              <a:graphicFrameLocks noChangeAspect="1"/>
            </p:cNvGraphicFramePr>
            <p:nvPr>
              <p:extLst>
                <p:ext uri="{D42A27DB-BD31-4B8C-83A1-F6EECF244321}">
                  <p14:modId xmlns:p14="http://schemas.microsoft.com/office/powerpoint/2010/main" val="450650327"/>
                </p:ext>
              </p:extLst>
            </p:nvPr>
          </p:nvGraphicFramePr>
          <p:xfrm>
            <a:off x="2333625" y="2133600"/>
            <a:ext cx="901700" cy="393700"/>
          </p:xfrm>
          <a:graphic>
            <a:graphicData uri="http://schemas.openxmlformats.org/presentationml/2006/ole">
              <mc:AlternateContent xmlns:mc="http://schemas.openxmlformats.org/markup-compatibility/2006">
                <mc:Choice xmlns:v="urn:schemas-microsoft-com:vml" Requires="v">
                  <p:oleObj spid="_x0000_s1164" name="Equation" r:id="rId12" imgW="406400" imgH="177800" progId="Equation.3">
                    <p:embed/>
                  </p:oleObj>
                </mc:Choice>
                <mc:Fallback>
                  <p:oleObj name="Equation" r:id="rId12" imgW="4064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3625" y="2133600"/>
                          <a:ext cx="901700" cy="393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1" name="Text Box 27"/>
          <p:cNvSpPr txBox="1">
            <a:spLocks noChangeArrowheads="1"/>
          </p:cNvSpPr>
          <p:nvPr/>
        </p:nvSpPr>
        <p:spPr bwMode="auto">
          <a:xfrm>
            <a:off x="419100" y="1389063"/>
            <a:ext cx="8550275" cy="642937"/>
          </a:xfrm>
          <a:prstGeom prst="rect">
            <a:avLst/>
          </a:prstGeom>
          <a:noFill/>
          <a:ln w="9525">
            <a:noFill/>
            <a:miter lim="800000"/>
            <a:headEnd/>
            <a:tailEnd/>
          </a:ln>
          <a:effectLst/>
        </p:spPr>
        <p:txBody>
          <a:bodyPr wrap="square">
            <a:prstTxWarp prst="textNoShape">
              <a:avLst/>
            </a:prstTxWarp>
            <a:spAutoFit/>
          </a:bodyPr>
          <a:lstStyle/>
          <a:p>
            <a:r>
              <a:rPr lang="en-US" sz="1800" dirty="0"/>
              <a:t>We transform the coefficients of, e.g., </a:t>
            </a:r>
            <a:r>
              <a:rPr lang="en-US" sz="1800" dirty="0">
                <a:solidFill>
                  <a:srgbClr val="008000"/>
                </a:solidFill>
              </a:rPr>
              <a:t>a vector, </a:t>
            </a:r>
            <a:r>
              <a:rPr lang="en-US" sz="1800" i="1" dirty="0">
                <a:solidFill>
                  <a:srgbClr val="008000"/>
                </a:solidFill>
              </a:rPr>
              <a:t>v</a:t>
            </a:r>
            <a:r>
              <a:rPr lang="en-US" sz="1800" dirty="0"/>
              <a:t>, from </a:t>
            </a:r>
            <a:r>
              <a:rPr lang="en-US" sz="1800" dirty="0">
                <a:solidFill>
                  <a:srgbClr val="FF0000"/>
                </a:solidFill>
              </a:rPr>
              <a:t>one set</a:t>
            </a:r>
            <a:r>
              <a:rPr lang="en-US" sz="1800" dirty="0"/>
              <a:t> of axes to </a:t>
            </a:r>
            <a:r>
              <a:rPr lang="en-US" sz="1800" dirty="0">
                <a:solidFill>
                  <a:schemeClr val="accent2"/>
                </a:solidFill>
              </a:rPr>
              <a:t>another</a:t>
            </a:r>
            <a:r>
              <a:rPr lang="en-US" sz="1800" dirty="0"/>
              <a:t>; note that the vector does </a:t>
            </a:r>
            <a:r>
              <a:rPr lang="en-US" sz="1800" i="1" dirty="0"/>
              <a:t>not</a:t>
            </a:r>
            <a:r>
              <a:rPr lang="en-US" sz="1800" dirty="0"/>
              <a:t> change position in real space</a:t>
            </a:r>
          </a:p>
        </p:txBody>
      </p:sp>
    </p:spTree>
    <p:extLst>
      <p:ext uri="{BB962C8B-B14F-4D97-AF65-F5344CB8AC3E}">
        <p14:creationId xmlns:p14="http://schemas.microsoft.com/office/powerpoint/2010/main" val="75725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a:t>Reference Frames</a:t>
            </a:r>
          </a:p>
        </p:txBody>
      </p:sp>
      <p:sp>
        <p:nvSpPr>
          <p:cNvPr id="3" name="Slide Number Placeholder 2"/>
          <p:cNvSpPr>
            <a:spLocks noGrp="1"/>
          </p:cNvSpPr>
          <p:nvPr>
            <p:ph type="sldNum" sz="quarter" idx="12"/>
          </p:nvPr>
        </p:nvSpPr>
        <p:spPr/>
        <p:txBody>
          <a:bodyPr/>
          <a:lstStyle/>
          <a:p>
            <a:fld id="{A5371276-EDDF-4A48-8D3D-E0600A0768F2}" type="slidenum">
              <a:rPr lang="en-US" smtClean="0"/>
              <a:pPr/>
              <a:t>8</a:t>
            </a:fld>
            <a:endParaRPr lang="en-US"/>
          </a:p>
        </p:txBody>
      </p:sp>
      <p:pic>
        <p:nvPicPr>
          <p:cNvPr id="4" name="Picture 3" descr="IMG_2629-frames-starting-pos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100" y="1803400"/>
            <a:ext cx="4572000" cy="3429000"/>
          </a:xfrm>
          <a:prstGeom prst="rect">
            <a:avLst/>
          </a:prstGeom>
        </p:spPr>
      </p:pic>
      <p:grpSp>
        <p:nvGrpSpPr>
          <p:cNvPr id="7" name="Group 6"/>
          <p:cNvGrpSpPr/>
          <p:nvPr/>
        </p:nvGrpSpPr>
        <p:grpSpPr>
          <a:xfrm>
            <a:off x="4203700" y="1219200"/>
            <a:ext cx="4667250" cy="4648200"/>
            <a:chOff x="4203700" y="1435100"/>
            <a:chExt cx="4667250" cy="4648200"/>
          </a:xfrm>
        </p:grpSpPr>
        <p:sp>
          <p:nvSpPr>
            <p:cNvPr id="5" name="Right Arrow 4"/>
            <p:cNvSpPr/>
            <p:nvPr/>
          </p:nvSpPr>
          <p:spPr bwMode="auto">
            <a:xfrm>
              <a:off x="4203700" y="3352800"/>
              <a:ext cx="990600" cy="685800"/>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6" name="Picture 5" descr="IMG_2630-frames-new-posi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03775" y="2016125"/>
              <a:ext cx="4648200" cy="3486150"/>
            </a:xfrm>
            <a:prstGeom prst="rect">
              <a:avLst/>
            </a:prstGeom>
          </p:spPr>
        </p:pic>
      </p:grpSp>
      <p:sp>
        <p:nvSpPr>
          <p:cNvPr id="8" name="TextBox 7"/>
          <p:cNvSpPr txBox="1"/>
          <p:nvPr/>
        </p:nvSpPr>
        <p:spPr>
          <a:xfrm>
            <a:off x="457200" y="5791200"/>
            <a:ext cx="3733800" cy="830997"/>
          </a:xfrm>
          <a:prstGeom prst="rect">
            <a:avLst/>
          </a:prstGeom>
          <a:noFill/>
        </p:spPr>
        <p:txBody>
          <a:bodyPr wrap="square" rtlCol="0">
            <a:spAutoFit/>
          </a:bodyPr>
          <a:lstStyle/>
          <a:p>
            <a:pPr algn="ctr"/>
            <a:r>
              <a:rPr lang="en-US" sz="1600" dirty="0"/>
              <a:t>Initial position, crystal frame (green, K</a:t>
            </a:r>
            <a:r>
              <a:rPr lang="en-US" sz="1600" baseline="-25000" dirty="0"/>
              <a:t>B</a:t>
            </a:r>
            <a:r>
              <a:rPr lang="en-US" sz="1600" dirty="0"/>
              <a:t> in Bunge) aligned with reference (sample, K</a:t>
            </a:r>
            <a:r>
              <a:rPr lang="en-US" sz="1600" baseline="-25000" dirty="0"/>
              <a:t>A</a:t>
            </a:r>
            <a:r>
              <a:rPr lang="en-US" sz="1600" dirty="0"/>
              <a:t> in Bunge) frame (orange)</a:t>
            </a:r>
          </a:p>
        </p:txBody>
      </p:sp>
      <p:sp>
        <p:nvSpPr>
          <p:cNvPr id="9" name="TextBox 8"/>
          <p:cNvSpPr txBox="1"/>
          <p:nvPr/>
        </p:nvSpPr>
        <p:spPr>
          <a:xfrm>
            <a:off x="5435600" y="5874603"/>
            <a:ext cx="3505200" cy="830997"/>
          </a:xfrm>
          <a:prstGeom prst="rect">
            <a:avLst/>
          </a:prstGeom>
          <a:noFill/>
        </p:spPr>
        <p:txBody>
          <a:bodyPr wrap="square" rtlCol="0">
            <a:spAutoFit/>
          </a:bodyPr>
          <a:lstStyle/>
          <a:p>
            <a:pPr algn="ctr"/>
            <a:r>
              <a:rPr lang="en-US" sz="1600" dirty="0"/>
              <a:t>New position, crystal frame (green) rotated with respect to the reference (sample) frame (orange)</a:t>
            </a:r>
          </a:p>
        </p:txBody>
      </p:sp>
    </p:spTree>
    <p:extLst>
      <p:ext uri="{BB962C8B-B14F-4D97-AF65-F5344CB8AC3E}">
        <p14:creationId xmlns:p14="http://schemas.microsoft.com/office/powerpoint/2010/main" val="4977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Vector Represented in Two Different Frames</a:t>
            </a:r>
          </a:p>
        </p:txBody>
      </p:sp>
      <p:sp>
        <p:nvSpPr>
          <p:cNvPr id="3" name="Slide Number Placeholder 2"/>
          <p:cNvSpPr>
            <a:spLocks noGrp="1"/>
          </p:cNvSpPr>
          <p:nvPr>
            <p:ph type="sldNum" sz="quarter" idx="12"/>
          </p:nvPr>
        </p:nvSpPr>
        <p:spPr/>
        <p:txBody>
          <a:bodyPr/>
          <a:lstStyle/>
          <a:p>
            <a:fld id="{A5371276-EDDF-4A48-8D3D-E0600A0768F2}" type="slidenum">
              <a:rPr lang="en-US" smtClean="0"/>
              <a:pPr/>
              <a:t>9</a:t>
            </a:fld>
            <a:endParaRPr lang="en-US"/>
          </a:p>
        </p:txBody>
      </p:sp>
      <p:pic>
        <p:nvPicPr>
          <p:cNvPr id="4" name="Picture 3" descr="IMG_2630-frames-new-pos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5750" y="1949450"/>
            <a:ext cx="4419600" cy="3314700"/>
          </a:xfrm>
          <a:prstGeom prst="rect">
            <a:avLst/>
          </a:prstGeom>
        </p:spPr>
      </p:pic>
      <p:pic>
        <p:nvPicPr>
          <p:cNvPr id="5" name="Picture 4" descr="IMG_2631-frames-with-vec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81550" y="1987550"/>
            <a:ext cx="4419600" cy="3314700"/>
          </a:xfrm>
          <a:prstGeom prst="rect">
            <a:avLst/>
          </a:prstGeom>
        </p:spPr>
      </p:pic>
      <p:sp>
        <p:nvSpPr>
          <p:cNvPr id="6" name="TextBox 5"/>
          <p:cNvSpPr txBox="1"/>
          <p:nvPr/>
        </p:nvSpPr>
        <p:spPr>
          <a:xfrm>
            <a:off x="685800" y="5791200"/>
            <a:ext cx="3810000" cy="1077218"/>
          </a:xfrm>
          <a:prstGeom prst="rect">
            <a:avLst/>
          </a:prstGeom>
          <a:noFill/>
        </p:spPr>
        <p:txBody>
          <a:bodyPr wrap="square" rtlCol="0">
            <a:spAutoFit/>
          </a:bodyPr>
          <a:lstStyle/>
          <a:p>
            <a:pPr algn="ctr"/>
            <a:r>
              <a:rPr lang="en-US" sz="1600" dirty="0"/>
              <a:t>New position, crystal frame (green, K</a:t>
            </a:r>
            <a:r>
              <a:rPr lang="en-US" sz="1600" baseline="-25000" dirty="0"/>
              <a:t>B</a:t>
            </a:r>
            <a:r>
              <a:rPr lang="en-US" sz="1600" dirty="0"/>
              <a:t> in Bunge) rotated with respect to the reference (sample, K</a:t>
            </a:r>
            <a:r>
              <a:rPr lang="en-US" sz="1600" baseline="-25000" dirty="0"/>
              <a:t>A</a:t>
            </a:r>
            <a:r>
              <a:rPr lang="en-US" sz="1600" dirty="0"/>
              <a:t> in Bunge) frame (orange)</a:t>
            </a:r>
          </a:p>
        </p:txBody>
      </p:sp>
      <p:sp>
        <p:nvSpPr>
          <p:cNvPr id="7" name="TextBox 6"/>
          <p:cNvSpPr txBox="1"/>
          <p:nvPr/>
        </p:nvSpPr>
        <p:spPr>
          <a:xfrm>
            <a:off x="5257800" y="5867400"/>
            <a:ext cx="3505200" cy="830997"/>
          </a:xfrm>
          <a:prstGeom prst="rect">
            <a:avLst/>
          </a:prstGeom>
          <a:noFill/>
        </p:spPr>
        <p:txBody>
          <a:bodyPr wrap="square" rtlCol="0">
            <a:spAutoFit/>
          </a:bodyPr>
          <a:lstStyle/>
          <a:p>
            <a:pPr algn="ctr"/>
            <a:r>
              <a:rPr lang="en-US" sz="1600" dirty="0"/>
              <a:t>Now we add a vector (the blue stick) that we wish to represent in two different frames (sample vs. crystal)</a:t>
            </a:r>
          </a:p>
        </p:txBody>
      </p:sp>
    </p:spTree>
    <p:extLst>
      <p:ext uri="{BB962C8B-B14F-4D97-AF65-F5344CB8AC3E}">
        <p14:creationId xmlns:p14="http://schemas.microsoft.com/office/powerpoint/2010/main" val="344934694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1879</TotalTime>
  <Words>4983</Words>
  <Application>Microsoft Macintosh PowerPoint</Application>
  <PresentationFormat>On-screen Show (4:3)</PresentationFormat>
  <Paragraphs>344</Paragraphs>
  <Slides>45</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7" baseType="lpstr">
      <vt:lpstr>Arial</vt:lpstr>
      <vt:lpstr>Calibri</vt:lpstr>
      <vt:lpstr>Cambria</vt:lpstr>
      <vt:lpstr>Cambria Math</vt:lpstr>
      <vt:lpstr>Courier</vt:lpstr>
      <vt:lpstr>Helvetica</vt:lpstr>
      <vt:lpstr>Symbol</vt:lpstr>
      <vt:lpstr>Times</vt:lpstr>
      <vt:lpstr>Times New Roman</vt:lpstr>
      <vt:lpstr>Blank Presentation</vt:lpstr>
      <vt:lpstr>Equation</vt:lpstr>
      <vt:lpstr>Document</vt:lpstr>
      <vt:lpstr>Texture Components  and Euler Angles</vt:lpstr>
      <vt:lpstr>Lecture Objectives</vt:lpstr>
      <vt:lpstr>(hkl)[uvw], Miller Index Definition  of a Crystal Orientation</vt:lpstr>
      <vt:lpstr>Orientation specification via  Miller indices: (hkl)[uvw] </vt:lpstr>
      <vt:lpstr>Active versus Passive Rotations</vt:lpstr>
      <vt:lpstr>Why do we need Axis Transformations?</vt:lpstr>
      <vt:lpstr>Rotation of axes in the (2D) plane: x, y = old axes; x’,y’ = new axes</vt:lpstr>
      <vt:lpstr>Reference Frames</vt:lpstr>
      <vt:lpstr>Vector Represented in Two Different Frames</vt:lpstr>
      <vt:lpstr>Definition of an Axis Transformation: ê = old axes; ê′= new axes</vt:lpstr>
      <vt:lpstr>Geometry of {hkl}&lt;uvw&gt;</vt:lpstr>
      <vt:lpstr>Form matrix from Miller Indices</vt:lpstr>
      <vt:lpstr>(Bunge) Euler Angle Definition</vt:lpstr>
      <vt:lpstr>Euler Angles, Animated</vt:lpstr>
      <vt:lpstr>Named Texture Components</vt:lpstr>
      <vt:lpstr>Cube Texture (001)[100]:  cube-on-face</vt:lpstr>
      <vt:lpstr>Sharp Texture (Recrystallization)</vt:lpstr>
      <vt:lpstr>Euler angles of Cube component</vt:lpstr>
      <vt:lpstr>{110}&lt;001&gt;: the Goss Component</vt:lpstr>
      <vt:lpstr>{110}&lt;001&gt;: cube-on-edge</vt:lpstr>
      <vt:lpstr>Euler angles of Goss component</vt:lpstr>
      <vt:lpstr>Brass component</vt:lpstr>
      <vt:lpstr>Brass component, contd.</vt:lpstr>
      <vt:lpstr>{110}&lt;112&gt; Brass component</vt:lpstr>
      <vt:lpstr>Brass component: Euler angles</vt:lpstr>
      <vt:lpstr>Euler Angle Conventions</vt:lpstr>
      <vt:lpstr>Meaning of Bunge Euler angles</vt:lpstr>
      <vt:lpstr>Meaning of Roe Euler angles</vt:lpstr>
      <vt:lpstr>Meaning of Kocks Euler angles</vt:lpstr>
      <vt:lpstr>Kocks Euler Angles: Ship Analogy</vt:lpstr>
      <vt:lpstr>Euler Angle Definitions</vt:lpstr>
      <vt:lpstr>Euler Angle Conversions</vt:lpstr>
      <vt:lpstr>Complete orientations in the Pole Figure</vt:lpstr>
      <vt:lpstr>Complete orientations in the Inverse Pole Figure</vt:lpstr>
      <vt:lpstr>Summary</vt:lpstr>
      <vt:lpstr>In-Class Exercises: 1</vt:lpstr>
      <vt:lpstr>In-Class Exercises: 2</vt:lpstr>
      <vt:lpstr>In-Class Exercises: 3</vt:lpstr>
      <vt:lpstr>In-Class Exercises: 4</vt:lpstr>
      <vt:lpstr>Supplementary Slides</vt:lpstr>
      <vt:lpstr>Miller Indices</vt:lpstr>
      <vt:lpstr>Miller &lt;-&gt; vectors</vt:lpstr>
      <vt:lpstr>Miller Index Definition of a Texture Component</vt:lpstr>
      <vt:lpstr>Dot Product</vt:lpstr>
      <vt:lpstr>Direction Cosines</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rollett</cp:lastModifiedBy>
  <cp:revision>133</cp:revision>
  <cp:lastPrinted>2005-01-11T14:16:34Z</cp:lastPrinted>
  <dcterms:created xsi:type="dcterms:W3CDTF">2011-09-02T02:43:05Z</dcterms:created>
  <dcterms:modified xsi:type="dcterms:W3CDTF">2022-01-24T14:50:02Z</dcterms:modified>
</cp:coreProperties>
</file>