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5"/>
  </p:notesMasterIdLst>
  <p:handoutMasterIdLst>
    <p:handoutMasterId r:id="rId26"/>
  </p:handoutMasterIdLst>
  <p:sldIdLst>
    <p:sldId id="256" r:id="rId5"/>
    <p:sldId id="337" r:id="rId6"/>
    <p:sldId id="336" r:id="rId7"/>
    <p:sldId id="325" r:id="rId8"/>
    <p:sldId id="326" r:id="rId9"/>
    <p:sldId id="322" r:id="rId10"/>
    <p:sldId id="323" r:id="rId11"/>
    <p:sldId id="324" r:id="rId12"/>
    <p:sldId id="327" r:id="rId13"/>
    <p:sldId id="277" r:id="rId14"/>
    <p:sldId id="328" r:id="rId15"/>
    <p:sldId id="276" r:id="rId16"/>
    <p:sldId id="329" r:id="rId17"/>
    <p:sldId id="332" r:id="rId18"/>
    <p:sldId id="333" r:id="rId19"/>
    <p:sldId id="334" r:id="rId20"/>
    <p:sldId id="335" r:id="rId21"/>
    <p:sldId id="338" r:id="rId22"/>
    <p:sldId id="330" r:id="rId23"/>
    <p:sldId id="309" r:id="rId24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1pPr>
    <a:lvl2pPr marL="457200"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2pPr>
    <a:lvl3pPr marL="914400"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3pPr>
    <a:lvl4pPr marL="1371600"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4pPr>
    <a:lvl5pPr marL="1828800"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26200"/>
    <a:srgbClr val="FA6500"/>
    <a:srgbClr val="FF6600"/>
    <a:srgbClr val="FF9900"/>
    <a:srgbClr val="009900"/>
    <a:srgbClr val="008000"/>
    <a:srgbClr val="FFFF00"/>
    <a:srgbClr val="006600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0" d="100"/>
          <a:sy n="70" d="100"/>
        </p:scale>
        <p:origin x="-1080" y="-366"/>
      </p:cViewPr>
      <p:guideLst>
        <p:guide orient="horz" pos="2144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2"/>
    </p:cViewPr>
  </p:sorterViewPr>
  <p:notesViewPr>
    <p:cSldViewPr snapToGrid="0" showGuides="1">
      <p:cViewPr varScale="1">
        <p:scale>
          <a:sx n="57" d="100"/>
          <a:sy n="57" d="100"/>
        </p:scale>
        <p:origin x="-2520" y="-78"/>
      </p:cViewPr>
      <p:guideLst>
        <p:guide orient="horz" pos="3224"/>
        <p:guide pos="2236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5.wmf"/><Relationship Id="rId7" Type="http://schemas.openxmlformats.org/officeDocument/2006/relationships/image" Target="../media/image37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2.wmf"/><Relationship Id="rId11" Type="http://schemas.openxmlformats.org/officeDocument/2006/relationships/image" Target="../media/image41.wmf"/><Relationship Id="rId5" Type="http://schemas.openxmlformats.org/officeDocument/2006/relationships/image" Target="../media/image31.wmf"/><Relationship Id="rId10" Type="http://schemas.openxmlformats.org/officeDocument/2006/relationships/image" Target="../media/image40.wmf"/><Relationship Id="rId4" Type="http://schemas.openxmlformats.org/officeDocument/2006/relationships/image" Target="../media/image42.wmf"/><Relationship Id="rId9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/>
              <a:t>lksnhgfoqshfmgi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7D21E78-475D-45F3-9D29-6ACA93EB26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pPr>
              <a:defRPr/>
            </a:pPr>
            <a:endParaRPr lang="fr-FR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"/>
            <a:ext cx="3076363" cy="515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21294" y="1"/>
            <a:ext cx="3074719" cy="5099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84128" algn="l"/>
                <a:tab pos="1568257" algn="l"/>
                <a:tab pos="2352385" algn="l"/>
                <a:tab pos="3136514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3337" cy="38354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931" y="4861442"/>
            <a:ext cx="5677797" cy="460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9719329"/>
            <a:ext cx="3076363" cy="515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1294" y="9721106"/>
            <a:ext cx="3074719" cy="509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84128" algn="l"/>
                <a:tab pos="1568257" algn="l"/>
                <a:tab pos="2352385" algn="l"/>
                <a:tab pos="3136514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E21A63C-30AD-4F65-9BC8-9FE6251300D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73D7012-C761-40F2-9BEF-8E8D284B3DBA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1"/>
            <a:ext cx="5679440" cy="4607353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E21A63C-30AD-4F65-9BC8-9FE6251300D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EEBB85F-4128-4079-A5DB-F9676DB9ADA6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1"/>
            <a:ext cx="5679440" cy="4607353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9B88B-5847-4D65-9935-12066F27AA7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3A8C0-08C4-4004-BCFD-FDEF576E04D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7515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7515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32A1B-C8F2-4A50-82F9-2F28AE763C4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86AE7-87B3-437D-9756-283EDBB1FC5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4C764-7938-461B-AE46-512B3084EE7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4CFE5-2B32-42EB-985D-EEFA0CC66EC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9F678-5933-4C70-A2AE-ADC3ADCC1F4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3ACD7-F264-4E4E-BEDE-BD08109DCDC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4C349-BE44-417B-B06A-EEA3A00DDC7F}" type="slidenum">
              <a:rPr lang="en-GB"/>
              <a:pPr>
                <a:defRPr/>
              </a:pPr>
              <a:t>‹N°›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95947-9BF0-4B5E-AC74-31E218A7DB2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46AD2-7C73-4D96-8A01-0BFE6BA917E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2D036-7CC6-4825-97D3-6E34A67831E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FA936-1A64-4B89-BA68-1809D13A70F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6FA9B-210B-48CB-AA1D-DB68674070C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7515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7515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247F1-270D-49CF-99AC-BC1E2CC0100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9E931-E9C8-44D5-A703-D60366D1D7D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4C831-B28C-4D86-BC68-6FD9F56FDFC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E8C85-3D82-4053-AAAB-C24BCD165F2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75F15-EF36-4FAE-87C8-E0B70BE984F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D428-D6DF-44DB-ACA8-2849F966FC5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95ADE-ACE9-4358-BE0F-6BF0B878757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6A78A-C5B4-4F7B-8B75-F95C39C8A62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F620C-3641-4C93-9D37-7606029BD78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179D7-BC30-4BEC-AEA2-7FE64A0109A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157B-41E8-47B0-95E4-4D492D77843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19452-F350-46AA-9D1F-9D3C6C821C5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7515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7515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869-B34E-480E-8134-A54EE026B0F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BDF32-D38B-46ED-AA74-2D20858EC5A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92DE3-A767-4FA4-8C63-329FA883FC0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4B0DB-E0F4-462A-A8ED-71DCFA65C87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F6839-D656-4B3E-A964-6F9117E0B9B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1389D-A861-4C80-BE44-554E7F81F89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50E82-0888-44FA-9B9C-F42E97FA3C2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6A66B-FCFE-4D50-A7CA-1F6DAFC006B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501E9-B429-4DFF-87AE-44E6FA1F558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9045-35AD-4EA2-A277-273419DFC8F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2AE63-88A5-42A5-B9B3-1D084437ED5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90828-4A31-46BD-BFA6-C12A8B15E19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7515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7515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70F42-353C-48AE-A379-413F8DFADDC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1D12-65D0-4A35-8D58-90045DB9AF8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9EA2E-0FC6-443B-BD2A-36671CC4E8C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AC27D-0FD9-4749-9211-D92CE079B7B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88E0-1D73-4E04-BC1A-D7342EEC627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AF2ED-319B-4A6D-8B77-1BD28DD89BB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98E92A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98E92A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98E92A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98E92A"/>
                </a:solidFill>
              </a:defRPr>
            </a:lvl1pPr>
          </a:lstStyle>
          <a:p>
            <a:pPr>
              <a:defRPr/>
            </a:pPr>
            <a:fld id="{9F452484-6C50-4A62-83BA-071B4088E83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charset="0"/>
        </a:defRPr>
      </a:lvl5pPr>
      <a:lvl6pPr marL="4572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charset="0"/>
        </a:defRPr>
      </a:lvl6pPr>
      <a:lvl7pPr marL="9144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charset="0"/>
        </a:defRPr>
      </a:lvl7pPr>
      <a:lvl8pPr marL="1371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charset="0"/>
        </a:defRPr>
      </a:lvl8pPr>
      <a:lvl9pPr marL="18288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472238"/>
            <a:ext cx="19034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Font typeface="Arial" charset="0"/>
              <a:buNone/>
              <a:tabLst>
                <a:tab pos="723900" algn="l"/>
                <a:tab pos="1447800" algn="l"/>
              </a:tabLst>
              <a:defRPr sz="1400"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7ED8428-71DA-45B8-B148-19318C27284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charset="0"/>
        </a:defRPr>
      </a:lvl5pPr>
      <a:lvl6pPr marL="4572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charset="0"/>
        </a:defRPr>
      </a:lvl6pPr>
      <a:lvl7pPr marL="9144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charset="0"/>
        </a:defRPr>
      </a:lvl7pPr>
      <a:lvl8pPr marL="1371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charset="0"/>
        </a:defRPr>
      </a:lvl8pPr>
      <a:lvl9pPr marL="18288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928813" y="6400800"/>
            <a:ext cx="19034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00000"/>
              </a:lnSpc>
              <a:buFont typeface="Arial" charset="0"/>
              <a:buNone/>
              <a:tabLst>
                <a:tab pos="723900" algn="l"/>
                <a:tab pos="1447800" algn="l"/>
              </a:tabLst>
              <a:defRPr sz="1200"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00075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Font typeface="Arial" charset="0"/>
              <a:buNone/>
              <a:tabLst>
                <a:tab pos="723900" algn="l"/>
                <a:tab pos="1447800" algn="l"/>
              </a:tabLst>
              <a:defRPr sz="1400"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C92574B1-5E24-4E43-9980-CEC32DB968FA}" type="slidenum">
              <a:rPr lang="en-GB"/>
              <a:pPr>
                <a:defRPr/>
              </a:pPr>
              <a:t>‹N°›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charset="0"/>
        </a:defRPr>
      </a:lvl5pPr>
      <a:lvl6pPr marL="4572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charset="0"/>
        </a:defRPr>
      </a:lvl6pPr>
      <a:lvl7pPr marL="9144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charset="0"/>
        </a:defRPr>
      </a:lvl7pPr>
      <a:lvl8pPr marL="1371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charset="0"/>
        </a:defRPr>
      </a:lvl8pPr>
      <a:lvl9pPr marL="18288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9FF5CA0-B9C8-423B-AA1A-FEB8545CF2A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charset="0"/>
        </a:defRPr>
      </a:lvl5pPr>
      <a:lvl6pPr marL="4572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charset="0"/>
        </a:defRPr>
      </a:lvl6pPr>
      <a:lvl7pPr marL="9144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charset="0"/>
        </a:defRPr>
      </a:lvl7pPr>
      <a:lvl8pPr marL="1371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charset="0"/>
        </a:defRPr>
      </a:lvl8pPr>
      <a:lvl9pPr marL="18288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Arial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6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8.bin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2.jpeg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oleObject" Target="../embeddings/oleObject48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0.bin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4.bin"/><Relationship Id="rId14" Type="http://schemas.openxmlformats.org/officeDocument/2006/relationships/oleObject" Target="../embeddings/oleObject4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5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9.jpeg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2.jpeg"/><Relationship Id="rId9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.jpeg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628937" y="2141184"/>
            <a:ext cx="8078336" cy="16619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buClr>
                <a:srgbClr val="E96401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 smtClean="0">
                <a:solidFill>
                  <a:srgbClr val="F26200"/>
                </a:solidFill>
                <a:latin typeface="Arial" charset="0"/>
              </a:rPr>
              <a:t>Nye’s dislocation density tensor </a:t>
            </a:r>
          </a:p>
          <a:p>
            <a:pPr algn="ctr">
              <a:lnSpc>
                <a:spcPct val="100000"/>
              </a:lnSpc>
              <a:buClr>
                <a:srgbClr val="E96401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 smtClean="0">
                <a:solidFill>
                  <a:srgbClr val="F26200"/>
                </a:solidFill>
                <a:latin typeface="Arial" charset="0"/>
              </a:rPr>
              <a:t>and its measurement</a:t>
            </a:r>
          </a:p>
          <a:p>
            <a:pPr algn="ctr">
              <a:lnSpc>
                <a:spcPct val="100000"/>
              </a:lnSpc>
              <a:buClr>
                <a:srgbClr val="E96401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 smtClean="0">
                <a:solidFill>
                  <a:srgbClr val="F26200"/>
                </a:solidFill>
                <a:latin typeface="Arial" charset="0"/>
              </a:rPr>
              <a:t> using EBSD orientation mapping </a:t>
            </a:r>
            <a:endParaRPr lang="en-US" sz="3600" b="1" dirty="0">
              <a:solidFill>
                <a:srgbClr val="F26200"/>
              </a:solidFill>
              <a:latin typeface="Arial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4015293"/>
            <a:ext cx="9144000" cy="232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kumimoji="0"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Benoît BEAUSIR &amp; Claude FRESSENGEAS</a:t>
            </a:r>
          </a:p>
          <a:p>
            <a:pPr algn="ctr">
              <a:spcBef>
                <a:spcPct val="0"/>
              </a:spcBef>
            </a:pPr>
            <a:endParaRPr lang="fr-FR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457200" algn="ctr"/>
            <a:r>
              <a:rPr lang="fr-FR" sz="2000" b="1" i="1" dirty="0" smtClean="0">
                <a:solidFill>
                  <a:schemeClr val="tx1"/>
                </a:solidFill>
              </a:rPr>
              <a:t>Laboratoire d’Etude des Microstructures et de Mécanique des Matériaux (LEM3)</a:t>
            </a:r>
          </a:p>
          <a:p>
            <a:pPr marL="457200" indent="-457200" algn="ctr"/>
            <a:r>
              <a:rPr lang="fr-FR" sz="2000" b="1" i="1" dirty="0" smtClean="0">
                <a:solidFill>
                  <a:schemeClr val="tx1"/>
                </a:solidFill>
              </a:rPr>
              <a:t>Université de Lorraine/CNRS </a:t>
            </a:r>
          </a:p>
          <a:p>
            <a:pPr marL="457200" indent="-457200" algn="ctr"/>
            <a:r>
              <a:rPr lang="fr-FR" sz="2000" b="1" i="1" dirty="0" smtClean="0">
                <a:solidFill>
                  <a:schemeClr val="tx1"/>
                </a:solidFill>
              </a:rPr>
              <a:t>57045 Metz , France</a:t>
            </a:r>
            <a:r>
              <a:rPr kumimoji="0"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endParaRPr kumimoji="0" lang="fr-FR" sz="2400" b="1" dirty="0" smtClean="0">
              <a:solidFill>
                <a:srgbClr val="003399"/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kumimoji="0" lang="fr-FR" sz="24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E595947-9BF0-4B5E-AC74-31E218A7DB2E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5459104" y="6469035"/>
            <a:ext cx="2045753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cs typeface="Tahoma" pitchFamily="34" charset="0"/>
              </a:rPr>
              <a:t>LEM3, 4 octobre 2012</a:t>
            </a:r>
            <a:endParaRPr lang="fr-FR" sz="1400" dirty="0">
              <a:solidFill>
                <a:schemeClr val="tx1"/>
              </a:solidFill>
              <a:latin typeface="Comic Sans MS" pitchFamily="66" charset="0"/>
              <a:cs typeface="Tahoma" pitchFamily="34" charset="0"/>
            </a:endParaRPr>
          </a:p>
        </p:txBody>
      </p:sp>
      <p:pic>
        <p:nvPicPr>
          <p:cNvPr id="1955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1665" y="131431"/>
            <a:ext cx="20383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24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1665" y="131431"/>
            <a:ext cx="20383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334368" y="1838741"/>
            <a:ext cx="8809632" cy="4171950"/>
          </a:xfrm>
          <a:prstGeom prst="rect">
            <a:avLst/>
          </a:prstGeom>
        </p:spPr>
        <p:txBody>
          <a:bodyPr/>
          <a:lstStyle/>
          <a:p>
            <a:pPr marL="341313" marR="0" lvl="0" indent="-341313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lang="fr-FR" sz="20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Standard </a:t>
            </a:r>
            <a:r>
              <a:rPr lang="fr-FR" sz="2000" kern="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treatment</a:t>
            </a:r>
            <a:r>
              <a:rPr lang="fr-FR" sz="20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fr-FR" sz="2000" kern="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rotational</a:t>
            </a:r>
            <a:r>
              <a:rPr lang="fr-FR" sz="20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compatibility (Field Dislocation </a:t>
            </a:r>
            <a:r>
              <a:rPr lang="fr-FR" sz="2000" kern="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Mechanics</a:t>
            </a:r>
            <a:r>
              <a:rPr lang="fr-FR" sz="20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  <a:tabLst/>
              <a:defRPr/>
            </a:pPr>
            <a:endParaRPr lang="fr-FR" sz="2000" kern="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1143000" marR="0" lvl="2" indent="-228600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1143000" marR="0" lvl="2" indent="-228600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1143000" marR="0" lvl="2" indent="-228600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lang="fr-FR" sz="2000" kern="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1143000" marR="0" lvl="2" indent="-228600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lang="fr-FR" sz="1600" kern="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1143000" lvl="2" indent="-2286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fr-FR" sz="1800" kern="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Nye’s</a:t>
            </a:r>
            <a:r>
              <a:rPr lang="fr-FR" sz="18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1800" kern="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curvature</a:t>
            </a:r>
            <a:r>
              <a:rPr lang="fr-FR" sz="18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1800" kern="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tensor</a:t>
            </a:r>
            <a:r>
              <a:rPr lang="fr-FR" sz="18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: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1143000" marR="0" lvl="2" indent="-228600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/>
              <a:defRPr/>
            </a:pPr>
            <a:endParaRPr lang="fr-FR" sz="1800" kern="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1143000" marR="0" lvl="2" indent="-228600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lang="fr-FR" sz="18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If              </a:t>
            </a:r>
            <a:r>
              <a:rPr lang="fr-FR" sz="1800" kern="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is</a:t>
            </a:r>
            <a:r>
              <a:rPr lang="fr-FR" sz="18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1800" kern="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neglected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</a:p>
          <a:p>
            <a:pPr marL="341313" marR="0" lvl="0" indent="-341313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lang="fr-FR" sz="2000" kern="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Rotational</a:t>
            </a:r>
            <a:r>
              <a:rPr lang="fr-FR" sz="20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000" kern="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incompatibility</a:t>
            </a:r>
            <a:r>
              <a:rPr lang="fr-FR" sz="20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 Field D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islocation</a:t>
            </a:r>
            <a:r>
              <a:rPr kumimoji="0" lang="fr-FR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and </a:t>
            </a:r>
            <a:r>
              <a:rPr lang="fr-FR" sz="20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</a:t>
            </a:r>
            <a:r>
              <a:rPr kumimoji="0" lang="fr-FR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isclination</a:t>
            </a:r>
            <a:r>
              <a:rPr kumimoji="0" lang="fr-FR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lang="fr-FR" sz="2000" kern="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echanics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815975" y="2223313"/>
          <a:ext cx="7612063" cy="1803400"/>
        </p:xfrm>
        <a:graphic>
          <a:graphicData uri="http://schemas.openxmlformats.org/presentationml/2006/ole">
            <p:oleObj spid="_x0000_s65538" name="Équation" r:id="rId4" imgW="3809880" imgH="901440" progId="Equation.3">
              <p:embed/>
            </p:oleObj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3670300" y="5625152"/>
          <a:ext cx="1800225" cy="455613"/>
        </p:xfrm>
        <a:graphic>
          <a:graphicData uri="http://schemas.openxmlformats.org/presentationml/2006/ole">
            <p:oleObj spid="_x0000_s65539" name="Équation" r:id="rId5" imgW="901440" imgH="228600" progId="Equation.3">
              <p:embed/>
            </p:oleObj>
          </a:graphicData>
        </a:graphic>
      </p:graphicFrame>
      <p:sp>
        <p:nvSpPr>
          <p:cNvPr id="4" name="Titre 1"/>
          <p:cNvSpPr txBox="1">
            <a:spLocks/>
          </p:cNvSpPr>
          <p:nvPr/>
        </p:nvSpPr>
        <p:spPr>
          <a:xfrm>
            <a:off x="0" y="828675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fr-FR" sz="3600" b="1" kern="0" dirty="0" err="1" smtClean="0">
                <a:solidFill>
                  <a:srgbClr val="F26200"/>
                </a:solidFill>
                <a:latin typeface="Arial" pitchFamily="34" charset="0"/>
                <a:ea typeface="+mj-ea"/>
                <a:cs typeface="Arial" pitchFamily="34" charset="0"/>
              </a:rPr>
              <a:t>Integrability</a:t>
            </a:r>
            <a:r>
              <a:rPr lang="fr-FR" sz="3600" b="1" kern="0" dirty="0" smtClean="0">
                <a:solidFill>
                  <a:srgbClr val="F262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fr-FR" sz="3600" b="1" kern="0" dirty="0" err="1" smtClean="0">
                <a:solidFill>
                  <a:srgbClr val="F26200"/>
                </a:solidFill>
                <a:latin typeface="Arial" pitchFamily="34" charset="0"/>
                <a:ea typeface="+mj-ea"/>
                <a:cs typeface="Arial" pitchFamily="34" charset="0"/>
              </a:rPr>
              <a:t>vs.nonintegrability</a:t>
            </a:r>
            <a:r>
              <a:rPr lang="fr-FR" sz="3600" b="1" kern="0" dirty="0" smtClean="0">
                <a:solidFill>
                  <a:srgbClr val="F262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fr-FR" sz="3600" b="1" kern="0" dirty="0" smtClean="0">
                <a:solidFill>
                  <a:srgbClr val="F26200"/>
                </a:solidFill>
                <a:latin typeface="Arial" pitchFamily="34" charset="0"/>
                <a:ea typeface="+mj-ea"/>
                <a:cs typeface="Arial" pitchFamily="34" charset="0"/>
              </a:rPr>
              <a:t>of </a:t>
            </a:r>
            <a:r>
              <a:rPr lang="fr-FR" sz="3600" b="1" kern="0" dirty="0" err="1" smtClean="0">
                <a:solidFill>
                  <a:srgbClr val="F26200"/>
                </a:solidFill>
                <a:latin typeface="Arial" pitchFamily="34" charset="0"/>
                <a:ea typeface="+mj-ea"/>
                <a:cs typeface="Arial" pitchFamily="34" charset="0"/>
              </a:rPr>
              <a:t>elastic</a:t>
            </a:r>
            <a:r>
              <a:rPr lang="fr-FR" sz="3600" b="1" kern="0" dirty="0" smtClean="0">
                <a:solidFill>
                  <a:srgbClr val="F262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fr-FR" sz="3600" b="1" kern="0" dirty="0" err="1" smtClean="0">
                <a:solidFill>
                  <a:srgbClr val="F26200"/>
                </a:solidFill>
                <a:latin typeface="Arial" pitchFamily="34" charset="0"/>
                <a:ea typeface="+mj-ea"/>
                <a:cs typeface="Arial" pitchFamily="34" charset="0"/>
              </a:rPr>
              <a:t>curvature</a:t>
            </a:r>
            <a:r>
              <a:rPr lang="fr-FR" sz="3600" b="1" kern="0" dirty="0" smtClean="0">
                <a:solidFill>
                  <a:srgbClr val="F262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fr-FR" sz="3600" b="1" i="0" u="none" strike="noStrike" kern="0" cap="none" spc="0" normalizeH="0" baseline="0" noProof="0" dirty="0">
              <a:ln>
                <a:noFill/>
              </a:ln>
              <a:solidFill>
                <a:srgbClr val="F262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4116825" y="4749575"/>
          <a:ext cx="3205162" cy="482600"/>
        </p:xfrm>
        <a:graphic>
          <a:graphicData uri="http://schemas.openxmlformats.org/presentationml/2006/ole">
            <p:oleObj spid="_x0000_s65540" name="Équation" r:id="rId6" imgW="1612800" imgH="241200" progId="Equation.3">
              <p:embed/>
            </p:oleObj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1824338" y="4781168"/>
          <a:ext cx="809678" cy="441642"/>
        </p:xfrm>
        <a:graphic>
          <a:graphicData uri="http://schemas.openxmlformats.org/presentationml/2006/ole">
            <p:oleObj spid="_x0000_s65541" name="Équation" r:id="rId7" imgW="419040" imgH="228600" progId="Equation.3">
              <p:embed/>
            </p:oleObj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E595947-9BF0-4B5E-AC74-31E218A7DB2E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9" name="ZoneTexte 8"/>
          <p:cNvSpPr txBox="1"/>
          <p:nvPr/>
        </p:nvSpPr>
        <p:spPr>
          <a:xfrm>
            <a:off x="5759349" y="3621020"/>
            <a:ext cx="3169457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err="1" smtClean="0">
                <a:solidFill>
                  <a:schemeClr val="tx1"/>
                </a:solidFill>
                <a:latin typeface="Comic Sans MS" pitchFamily="66" charset="0"/>
              </a:rPr>
              <a:t>Kröner</a:t>
            </a:r>
            <a:r>
              <a:rPr lang="fr-FR" sz="1800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fr-FR" sz="1800" dirty="0" err="1" smtClean="0">
                <a:solidFill>
                  <a:schemeClr val="tx1"/>
                </a:solidFill>
                <a:latin typeface="Comic Sans MS" pitchFamily="66" charset="0"/>
              </a:rPr>
              <a:t>Erg.Ang.Math</a:t>
            </a:r>
            <a:r>
              <a:rPr lang="fr-FR" sz="1800" dirty="0" smtClean="0">
                <a:solidFill>
                  <a:schemeClr val="tx1"/>
                </a:solidFill>
                <a:latin typeface="Comic Sans MS" pitchFamily="66" charset="0"/>
              </a:rPr>
              <a:t>. 1958</a:t>
            </a:r>
            <a:endParaRPr lang="fr-FR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679732" y="5666094"/>
            <a:ext cx="3334567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err="1" smtClean="0">
                <a:solidFill>
                  <a:schemeClr val="tx1"/>
                </a:solidFill>
                <a:latin typeface="Comic Sans MS" pitchFamily="66" charset="0"/>
              </a:rPr>
              <a:t>deWit</a:t>
            </a:r>
            <a:r>
              <a:rPr lang="fr-FR" sz="1800" dirty="0" smtClean="0">
                <a:solidFill>
                  <a:schemeClr val="tx1"/>
                </a:solidFill>
                <a:latin typeface="Comic Sans MS" pitchFamily="66" charset="0"/>
              </a:rPr>
              <a:t>, Nat. </a:t>
            </a:r>
            <a:r>
              <a:rPr lang="fr-FR" sz="1800" dirty="0" err="1" smtClean="0">
                <a:solidFill>
                  <a:schemeClr val="tx1"/>
                </a:solidFill>
                <a:latin typeface="Comic Sans MS" pitchFamily="66" charset="0"/>
              </a:rPr>
              <a:t>Bur</a:t>
            </a:r>
            <a:r>
              <a:rPr lang="fr-FR" sz="1800" dirty="0" smtClean="0">
                <a:solidFill>
                  <a:schemeClr val="tx1"/>
                </a:solidFill>
                <a:latin typeface="Comic Sans MS" pitchFamily="66" charset="0"/>
              </a:rPr>
              <a:t>. Stand. 1970</a:t>
            </a:r>
            <a:endParaRPr lang="fr-FR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459104" y="6469035"/>
            <a:ext cx="2045753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cs typeface="Tahoma" pitchFamily="34" charset="0"/>
              </a:rPr>
              <a:t>LEM3, 4 octobre 2012</a:t>
            </a:r>
            <a:endParaRPr lang="fr-FR" sz="1400" dirty="0">
              <a:solidFill>
                <a:schemeClr val="tx1"/>
              </a:solidFill>
              <a:latin typeface="Comic Sans MS" pitchFamily="66" charset="0"/>
              <a:cs typeface="Tahoma" pitchFamily="34" charset="0"/>
            </a:endParaRPr>
          </a:p>
        </p:txBody>
      </p:sp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4119299" y="3902940"/>
          <a:ext cx="4344988" cy="787400"/>
        </p:xfrm>
        <a:graphic>
          <a:graphicData uri="http://schemas.openxmlformats.org/presentationml/2006/ole">
            <p:oleObj spid="_x0000_s65542" name="Équation" r:id="rId8" imgW="2184120" imgH="393480" progId="Equation.3">
              <p:embed/>
            </p:oleObj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5682004" y="5954974"/>
            <a:ext cx="3360215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err="1" smtClean="0">
                <a:solidFill>
                  <a:schemeClr val="tx1"/>
                </a:solidFill>
                <a:latin typeface="Comic Sans MS" pitchFamily="66" charset="0"/>
              </a:rPr>
              <a:t>Fressengeas</a:t>
            </a:r>
            <a:r>
              <a:rPr lang="fr-FR" sz="1800" dirty="0" smtClean="0">
                <a:solidFill>
                  <a:schemeClr val="tx1"/>
                </a:solidFill>
                <a:latin typeface="Comic Sans MS" pitchFamily="66" charset="0"/>
              </a:rPr>
              <a:t> et al, IJSS 2011</a:t>
            </a:r>
            <a:endParaRPr lang="fr-FR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402006" y="3575711"/>
            <a:ext cx="3193576" cy="42308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107975" y="4765359"/>
            <a:ext cx="3193577" cy="42308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533629" y="5613783"/>
            <a:ext cx="1993714" cy="42308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1665" y="131431"/>
            <a:ext cx="20383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E595947-9BF0-4B5E-AC74-31E218A7DB2E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3" name="Espace réservé du numéro de diapositive 1"/>
          <p:cNvSpPr txBox="1">
            <a:spLocks/>
          </p:cNvSpPr>
          <p:nvPr/>
        </p:nvSpPr>
        <p:spPr bwMode="auto">
          <a:xfrm>
            <a:off x="7239000" y="6472238"/>
            <a:ext cx="19034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723900" algn="l"/>
                <a:tab pos="1447800" algn="l"/>
              </a:tabLst>
              <a:defRPr/>
            </a:pPr>
            <a:fld id="{8E595947-9BF0-4B5E-AC74-31E218A7DB2E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723900" algn="l"/>
                  <a:tab pos="1447800" algn="l"/>
                </a:tabLst>
                <a:defRPr/>
              </a:pPr>
              <a:t>11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Espace réservé du numéro de diapositive 1"/>
          <p:cNvSpPr txBox="1">
            <a:spLocks/>
          </p:cNvSpPr>
          <p:nvPr/>
        </p:nvSpPr>
        <p:spPr bwMode="auto">
          <a:xfrm>
            <a:off x="7239000" y="6472238"/>
            <a:ext cx="19034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723900" algn="l"/>
                <a:tab pos="1447800" algn="l"/>
              </a:tabLst>
              <a:defRPr/>
            </a:pPr>
            <a:fld id="{8E595947-9BF0-4B5E-AC74-31E218A7DB2E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723900" algn="l"/>
                  <a:tab pos="1447800" algn="l"/>
                </a:tabLst>
                <a:defRPr/>
              </a:pPr>
              <a:t>11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7056" y="587232"/>
            <a:ext cx="9036000" cy="1433513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fr-FR" sz="3200" b="1" kern="0" dirty="0" smtClean="0">
                <a:solidFill>
                  <a:srgbClr val="F26200"/>
                </a:solidFill>
                <a:latin typeface="Arial" pitchFamily="34" charset="0"/>
                <a:ea typeface="+mj-ea"/>
                <a:cs typeface="Arial" pitchFamily="34" charset="0"/>
              </a:rPr>
              <a:t>D</a:t>
            </a:r>
            <a:r>
              <a:rPr kumimoji="0" lang="en-US" sz="3200" b="1" i="0" u="none" strike="noStrike" kern="0" cap="none" spc="0" normalizeH="0" baseline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islocation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/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disclination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density</a:t>
            </a:r>
            <a:r>
              <a:rPr kumimoji="0" lang="fr-FR" sz="3200" b="1" i="0" u="none" strike="noStrike" kern="0" cap="none" spc="0" normalizeH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measurement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from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EBSD orientation 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maps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rgbClr val="F262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87600" y="1980000"/>
            <a:ext cx="8062415" cy="4233863"/>
          </a:xfrm>
          <a:prstGeom prst="rect">
            <a:avLst/>
          </a:prstGeom>
        </p:spPr>
        <p:txBody>
          <a:bodyPr/>
          <a:lstStyle/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Nye’s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dislocation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density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tensor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Lattice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incompatibility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Aerial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measure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of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incompatibility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Coarse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graining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Dislocation/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disclination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densities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from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elastic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curvature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Rotational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compatibility: standard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treatment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Rotational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incompatibility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: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disclination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density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1313" indent="-341313">
              <a:spcBef>
                <a:spcPts val="800"/>
              </a:spcBef>
              <a:buClrTx/>
              <a:buFont typeface="Wingdings" pitchFamily="2" charset="2"/>
              <a:buChar char="q"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Dislocation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density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measurement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from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EBSD orientation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maps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Measurement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from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a single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planar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map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Measurement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from</a:t>
            </a:r>
            <a:r>
              <a:rPr lang="fr-FR" sz="1600" kern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3D data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Tantalum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benchmark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Conclusions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59104" y="6469035"/>
            <a:ext cx="2045753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cs typeface="Tahoma" pitchFamily="34" charset="0"/>
              </a:rPr>
              <a:t>LEM3, 4 octobre 2012</a:t>
            </a:r>
            <a:endParaRPr lang="fr-FR" sz="1400" dirty="0">
              <a:solidFill>
                <a:schemeClr val="tx1"/>
              </a:solidFill>
              <a:latin typeface="Comic Sans MS" pitchFamily="66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1665" y="131431"/>
            <a:ext cx="20383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Espace réservé du contenu 2"/>
          <p:cNvSpPr txBox="1">
            <a:spLocks/>
          </p:cNvSpPr>
          <p:nvPr/>
        </p:nvSpPr>
        <p:spPr>
          <a:xfrm>
            <a:off x="457200" y="1715909"/>
            <a:ext cx="8686800" cy="4171950"/>
          </a:xfrm>
          <a:prstGeom prst="rect">
            <a:avLst/>
          </a:prstGeom>
        </p:spPr>
        <p:txBody>
          <a:bodyPr/>
          <a:lstStyle/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Elastic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curvature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tensor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from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disorientation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matrix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1313" marR="0" lvl="0" indent="-341313" algn="ctr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  <a:tabLst/>
              <a:defRPr/>
            </a:pPr>
            <a:endParaRPr lang="fr-FR" sz="20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143000" marR="0" lvl="2" indent="-228600" algn="l" defTabSz="449263" rtl="0" eaLnBrk="0" fontAlgn="base" latinLnBrk="0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143000" marR="0" lvl="2" indent="-228600" algn="l" defTabSz="449263" rtl="0" eaLnBrk="0" fontAlgn="base" latinLnBrk="0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143000" marR="0" lvl="2" indent="-228600" algn="l" defTabSz="449263" rtl="0" eaLnBrk="0" fontAlgn="base" latinLnBrk="0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143000" marR="0" lvl="2" indent="-228600" algn="l" defTabSz="449263" rtl="0" eaLnBrk="0" fontAlgn="base" latinLnBrk="0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lang="fr-FR" sz="16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143000" marR="0" lvl="2" indent="-228600" algn="l" defTabSz="449263" rtl="0" eaLnBrk="0" fontAlgn="base" latinLnBrk="0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lang="fr-FR" sz="16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143000" marR="0" lvl="2" indent="-228600" algn="l" defTabSz="449263" rtl="0" eaLnBrk="0" fontAlgn="base" latinLnBrk="0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143000" marR="0" lvl="2" indent="-228600" algn="l" defTabSz="449263" rtl="0" eaLnBrk="0" fontAlgn="base" latinLnBrk="0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Two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dimensional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orientation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map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elastic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strain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overlooked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38" name="Groupe 80"/>
          <p:cNvGrpSpPr>
            <a:grpSpLocks/>
          </p:cNvGrpSpPr>
          <p:nvPr/>
        </p:nvGrpSpPr>
        <p:grpSpPr bwMode="auto">
          <a:xfrm>
            <a:off x="695776" y="2356710"/>
            <a:ext cx="2871788" cy="2763838"/>
            <a:chOff x="1381711" y="2014060"/>
            <a:chExt cx="2872074" cy="2763838"/>
          </a:xfrm>
        </p:grpSpPr>
        <p:sp>
          <p:nvSpPr>
            <p:cNvPr id="1045" name="Line 26"/>
            <p:cNvSpPr>
              <a:spLocks noChangeShapeType="1"/>
            </p:cNvSpPr>
            <p:nvPr/>
          </p:nvSpPr>
          <p:spPr bwMode="auto">
            <a:xfrm>
              <a:off x="1558235" y="2971334"/>
              <a:ext cx="0" cy="9412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6" name="Line 27"/>
            <p:cNvSpPr>
              <a:spLocks noChangeShapeType="1"/>
            </p:cNvSpPr>
            <p:nvPr/>
          </p:nvSpPr>
          <p:spPr bwMode="auto">
            <a:xfrm flipV="1">
              <a:off x="1558235" y="2290439"/>
              <a:ext cx="1992833" cy="1622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7" name="Line 28"/>
            <p:cNvSpPr>
              <a:spLocks noChangeShapeType="1"/>
            </p:cNvSpPr>
            <p:nvPr/>
          </p:nvSpPr>
          <p:spPr bwMode="auto">
            <a:xfrm flipH="1" flipV="1">
              <a:off x="1558235" y="3911098"/>
              <a:ext cx="2347940" cy="6786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8" name="Rectangle 46"/>
            <p:cNvSpPr>
              <a:spLocks noChangeArrowheads="1"/>
            </p:cNvSpPr>
            <p:nvPr/>
          </p:nvSpPr>
          <p:spPr bwMode="auto">
            <a:xfrm>
              <a:off x="1381711" y="2638623"/>
              <a:ext cx="296152" cy="335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fr-FR" sz="1600" b="1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049" name="Rectangle 47"/>
            <p:cNvSpPr>
              <a:spLocks noChangeArrowheads="1"/>
            </p:cNvSpPr>
            <p:nvPr/>
          </p:nvSpPr>
          <p:spPr bwMode="auto">
            <a:xfrm>
              <a:off x="3924533" y="4442268"/>
              <a:ext cx="297611" cy="335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fr-FR" sz="1600" b="1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050" name="Rectangle 48"/>
            <p:cNvSpPr>
              <a:spLocks noChangeArrowheads="1"/>
            </p:cNvSpPr>
            <p:nvPr/>
          </p:nvSpPr>
          <p:spPr bwMode="auto">
            <a:xfrm>
              <a:off x="3552519" y="2014060"/>
              <a:ext cx="296152" cy="337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fr-FR" sz="1600" b="1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grpSp>
          <p:nvGrpSpPr>
            <p:cNvPr id="1051" name="Groupe 74"/>
            <p:cNvGrpSpPr>
              <a:grpSpLocks/>
            </p:cNvGrpSpPr>
            <p:nvPr/>
          </p:nvGrpSpPr>
          <p:grpSpPr bwMode="auto">
            <a:xfrm>
              <a:off x="1617873" y="2921533"/>
              <a:ext cx="2635912" cy="1405883"/>
              <a:chOff x="383878" y="4368593"/>
              <a:chExt cx="2635912" cy="1405883"/>
            </a:xfrm>
          </p:grpSpPr>
          <p:sp>
            <p:nvSpPr>
              <p:cNvPr id="1055" name="Parallélogramme 60"/>
              <p:cNvSpPr>
                <a:spLocks noChangeArrowheads="1"/>
              </p:cNvSpPr>
              <p:nvPr/>
            </p:nvSpPr>
            <p:spPr bwMode="auto">
              <a:xfrm rot="936619">
                <a:off x="383878" y="5043295"/>
                <a:ext cx="833744" cy="447097"/>
              </a:xfrm>
              <a:prstGeom prst="parallelogram">
                <a:avLst>
                  <a:gd name="adj" fmla="val 70638"/>
                </a:avLst>
              </a:prstGeom>
              <a:solidFill>
                <a:srgbClr val="00B8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6" name="Parallélogramme 61"/>
              <p:cNvSpPr>
                <a:spLocks noChangeArrowheads="1"/>
              </p:cNvSpPr>
              <p:nvPr/>
            </p:nvSpPr>
            <p:spPr bwMode="auto">
              <a:xfrm rot="936619">
                <a:off x="881028" y="5185337"/>
                <a:ext cx="833744" cy="447097"/>
              </a:xfrm>
              <a:prstGeom prst="parallelogram">
                <a:avLst>
                  <a:gd name="adj" fmla="val 70638"/>
                </a:avLst>
              </a:prstGeom>
              <a:solidFill>
                <a:srgbClr val="00B8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7" name="Parallélogramme 63"/>
              <p:cNvSpPr>
                <a:spLocks noChangeArrowheads="1"/>
              </p:cNvSpPr>
              <p:nvPr/>
            </p:nvSpPr>
            <p:spPr bwMode="auto">
              <a:xfrm rot="936619">
                <a:off x="1378178" y="5327379"/>
                <a:ext cx="833744" cy="447097"/>
              </a:xfrm>
              <a:prstGeom prst="parallelogram">
                <a:avLst>
                  <a:gd name="adj" fmla="val 70638"/>
                </a:avLst>
              </a:prstGeom>
              <a:solidFill>
                <a:srgbClr val="00B8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8" name="Parallélogramme 68"/>
              <p:cNvSpPr>
                <a:spLocks noChangeArrowheads="1"/>
              </p:cNvSpPr>
              <p:nvPr/>
            </p:nvSpPr>
            <p:spPr bwMode="auto">
              <a:xfrm rot="936619">
                <a:off x="774494" y="4714822"/>
                <a:ext cx="833744" cy="447097"/>
              </a:xfrm>
              <a:prstGeom prst="parallelogram">
                <a:avLst>
                  <a:gd name="adj" fmla="val 70638"/>
                </a:avLst>
              </a:prstGeom>
              <a:solidFill>
                <a:srgbClr val="00B8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9" name="Parallélogramme 69"/>
              <p:cNvSpPr>
                <a:spLocks noChangeArrowheads="1"/>
              </p:cNvSpPr>
              <p:nvPr/>
            </p:nvSpPr>
            <p:spPr bwMode="auto">
              <a:xfrm rot="936619">
                <a:off x="1271644" y="4856864"/>
                <a:ext cx="833744" cy="447097"/>
              </a:xfrm>
              <a:prstGeom prst="parallelogram">
                <a:avLst>
                  <a:gd name="adj" fmla="val 70638"/>
                </a:avLst>
              </a:prstGeom>
              <a:solidFill>
                <a:srgbClr val="00B8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0" name="Parallélogramme 70"/>
              <p:cNvSpPr>
                <a:spLocks noChangeArrowheads="1"/>
              </p:cNvSpPr>
              <p:nvPr/>
            </p:nvSpPr>
            <p:spPr bwMode="auto">
              <a:xfrm rot="936619">
                <a:off x="1768794" y="4998906"/>
                <a:ext cx="833744" cy="447097"/>
              </a:xfrm>
              <a:prstGeom prst="parallelogram">
                <a:avLst>
                  <a:gd name="adj" fmla="val 70638"/>
                </a:avLst>
              </a:prstGeom>
              <a:solidFill>
                <a:srgbClr val="00B8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1" name="Parallélogramme 71"/>
              <p:cNvSpPr>
                <a:spLocks noChangeArrowheads="1"/>
              </p:cNvSpPr>
              <p:nvPr/>
            </p:nvSpPr>
            <p:spPr bwMode="auto">
              <a:xfrm rot="936619">
                <a:off x="1191746" y="4368593"/>
                <a:ext cx="833744" cy="447097"/>
              </a:xfrm>
              <a:prstGeom prst="parallelogram">
                <a:avLst>
                  <a:gd name="adj" fmla="val 70638"/>
                </a:avLst>
              </a:prstGeom>
              <a:solidFill>
                <a:srgbClr val="00B8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2" name="Parallélogramme 72"/>
              <p:cNvSpPr>
                <a:spLocks noChangeArrowheads="1"/>
              </p:cNvSpPr>
              <p:nvPr/>
            </p:nvSpPr>
            <p:spPr bwMode="auto">
              <a:xfrm rot="936619">
                <a:off x="1688896" y="4510635"/>
                <a:ext cx="833744" cy="447097"/>
              </a:xfrm>
              <a:prstGeom prst="parallelogram">
                <a:avLst>
                  <a:gd name="adj" fmla="val 70638"/>
                </a:avLst>
              </a:prstGeom>
              <a:solidFill>
                <a:srgbClr val="00B8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3" name="Parallélogramme 73"/>
              <p:cNvSpPr>
                <a:spLocks noChangeArrowheads="1"/>
              </p:cNvSpPr>
              <p:nvPr/>
            </p:nvSpPr>
            <p:spPr bwMode="auto">
              <a:xfrm rot="936619">
                <a:off x="2186046" y="4652677"/>
                <a:ext cx="833744" cy="447097"/>
              </a:xfrm>
              <a:prstGeom prst="parallelogram">
                <a:avLst>
                  <a:gd name="adj" fmla="val 70638"/>
                </a:avLst>
              </a:prstGeom>
              <a:solidFill>
                <a:srgbClr val="00B8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1706277" y="2003689"/>
          <a:ext cx="6034087" cy="703262"/>
        </p:xfrm>
        <a:graphic>
          <a:graphicData uri="http://schemas.openxmlformats.org/presentationml/2006/ole">
            <p:oleObj spid="_x0000_s1028" name="Équation" r:id="rId5" imgW="3149280" imgH="393480" progId="Equation.3">
              <p:embed/>
            </p:oleObj>
          </a:graphicData>
        </a:graphic>
      </p:graphicFrame>
      <p:graphicFrame>
        <p:nvGraphicFramePr>
          <p:cNvPr id="1029" name="Object 39"/>
          <p:cNvGraphicFramePr>
            <a:graphicFrameLocks noChangeAspect="1"/>
          </p:cNvGraphicFramePr>
          <p:nvPr/>
        </p:nvGraphicFramePr>
        <p:xfrm>
          <a:off x="4169229" y="2931383"/>
          <a:ext cx="2017713" cy="771525"/>
        </p:xfrm>
        <a:graphic>
          <a:graphicData uri="http://schemas.openxmlformats.org/presentationml/2006/ole">
            <p:oleObj spid="_x0000_s1029" name="Équation" r:id="rId6" imgW="1054080" imgH="431640" progId="Equation.3">
              <p:embed/>
            </p:oleObj>
          </a:graphicData>
        </a:graphic>
      </p:graphicFrame>
      <p:graphicFrame>
        <p:nvGraphicFramePr>
          <p:cNvPr id="1032" name="Object 44"/>
          <p:cNvGraphicFramePr>
            <a:graphicFrameLocks noChangeAspect="1"/>
          </p:cNvGraphicFramePr>
          <p:nvPr/>
        </p:nvGraphicFramePr>
        <p:xfrm>
          <a:off x="1297338" y="4489676"/>
          <a:ext cx="461963" cy="385762"/>
        </p:xfrm>
        <a:graphic>
          <a:graphicData uri="http://schemas.openxmlformats.org/presentationml/2006/ole">
            <p:oleObj spid="_x0000_s1032" name="Équation" r:id="rId7" imgW="241200" imgH="215640" progId="Equation.3">
              <p:embed/>
            </p:oleObj>
          </a:graphicData>
        </a:graphic>
      </p:graphicFrame>
      <p:graphicFrame>
        <p:nvGraphicFramePr>
          <p:cNvPr id="1033" name="Object 45"/>
          <p:cNvGraphicFramePr>
            <a:graphicFrameLocks noChangeAspect="1"/>
          </p:cNvGraphicFramePr>
          <p:nvPr/>
        </p:nvGraphicFramePr>
        <p:xfrm>
          <a:off x="1076552" y="3416300"/>
          <a:ext cx="485775" cy="385762"/>
        </p:xfrm>
        <a:graphic>
          <a:graphicData uri="http://schemas.openxmlformats.org/presentationml/2006/ole">
            <p:oleObj spid="_x0000_s1033" name="Équation" r:id="rId8" imgW="253800" imgH="215640" progId="Equation.3">
              <p:embed/>
            </p:oleObj>
          </a:graphicData>
        </a:graphic>
      </p:graphicFrame>
      <p:graphicFrame>
        <p:nvGraphicFramePr>
          <p:cNvPr id="40" name="Objet 3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38" name="Équation" r:id="rId9" imgW="114120" imgH="215640" progId="Equation.3">
              <p:embed/>
            </p:oleObj>
          </a:graphicData>
        </a:graphic>
      </p:graphicFrame>
      <p:graphicFrame>
        <p:nvGraphicFramePr>
          <p:cNvPr id="41" name="Objet 40"/>
          <p:cNvGraphicFramePr>
            <a:graphicFrameLocks noChangeAspect="1"/>
          </p:cNvGraphicFramePr>
          <p:nvPr/>
        </p:nvGraphicFramePr>
        <p:xfrm>
          <a:off x="954088" y="5242873"/>
          <a:ext cx="7624762" cy="1368425"/>
        </p:xfrm>
        <a:graphic>
          <a:graphicData uri="http://schemas.openxmlformats.org/presentationml/2006/ole">
            <p:oleObj spid="_x0000_s1039" name="Équation" r:id="rId10" imgW="3962160" imgH="711000" progId="Equation.3">
              <p:embed/>
            </p:oleObj>
          </a:graphicData>
        </a:graphic>
      </p:graphicFrame>
      <p:sp>
        <p:nvSpPr>
          <p:cNvPr id="43" name="ZoneTexte 42"/>
          <p:cNvSpPr txBox="1"/>
          <p:nvPr/>
        </p:nvSpPr>
        <p:spPr>
          <a:xfrm>
            <a:off x="4142707" y="4494928"/>
            <a:ext cx="392928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kern="0" dirty="0" err="1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Beausir</a:t>
            </a:r>
            <a:r>
              <a:rPr lang="fr-FR" sz="1800" kern="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&amp; </a:t>
            </a:r>
            <a:r>
              <a:rPr lang="fr-FR" sz="1800" kern="0" dirty="0" err="1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Fressengeas</a:t>
            </a:r>
            <a:r>
              <a:rPr lang="fr-FR" sz="1800" kern="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, </a:t>
            </a:r>
            <a:r>
              <a:rPr lang="fr-FR" sz="1800" i="1" kern="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IJSS 2013</a:t>
            </a:r>
            <a:endParaRPr lang="fr-FR" sz="1800" dirty="0">
              <a:latin typeface="Comic Sans MS" pitchFamily="66" charset="0"/>
            </a:endParaRPr>
          </a:p>
        </p:txBody>
      </p:sp>
      <p:graphicFrame>
        <p:nvGraphicFramePr>
          <p:cNvPr id="33" name="Objet 32"/>
          <p:cNvGraphicFramePr>
            <a:graphicFrameLocks noChangeAspect="1"/>
          </p:cNvGraphicFramePr>
          <p:nvPr/>
        </p:nvGraphicFramePr>
        <p:xfrm>
          <a:off x="3589361" y="1686259"/>
          <a:ext cx="334560" cy="430149"/>
        </p:xfrm>
        <a:graphic>
          <a:graphicData uri="http://schemas.openxmlformats.org/presentationml/2006/ole">
            <p:oleObj spid="_x0000_s1040" name="Équation" r:id="rId11" imgW="177480" imgH="228600" progId="Equation.3">
              <p:embed/>
            </p:oleObj>
          </a:graphicData>
        </a:graphic>
      </p:graphicFrame>
      <p:sp>
        <p:nvSpPr>
          <p:cNvPr id="34" name="Espace réservé du numéro de diapositive 3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E595947-9BF0-4B5E-AC74-31E218A7DB2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graphicFrame>
        <p:nvGraphicFramePr>
          <p:cNvPr id="35" name="Objet 34"/>
          <p:cNvGraphicFramePr>
            <a:graphicFrameLocks noChangeAspect="1"/>
          </p:cNvGraphicFramePr>
          <p:nvPr/>
        </p:nvGraphicFramePr>
        <p:xfrm>
          <a:off x="4177285" y="3551103"/>
          <a:ext cx="4483100" cy="1050925"/>
        </p:xfrm>
        <a:graphic>
          <a:graphicData uri="http://schemas.openxmlformats.org/presentationml/2006/ole">
            <p:oleObj spid="_x0000_s1041" name="Équation" r:id="rId12" imgW="2273040" imgH="533160" progId="Equation.3">
              <p:embed/>
            </p:oleObj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2019883" y="3179932"/>
            <a:ext cx="26161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.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472539" y="3318684"/>
            <a:ext cx="26161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.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2979787" y="3471084"/>
            <a:ext cx="26161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.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090395" y="3673532"/>
            <a:ext cx="26161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.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2624939" y="3825932"/>
            <a:ext cx="26161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.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2215499" y="4153484"/>
            <a:ext cx="26161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.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696875" y="4017004"/>
            <a:ext cx="26161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.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1205547" y="3880524"/>
            <a:ext cx="26161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.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1601339" y="3539324"/>
            <a:ext cx="26161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.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9" name="Arc 42"/>
          <p:cNvSpPr>
            <a:spLocks/>
          </p:cNvSpPr>
          <p:nvPr/>
        </p:nvSpPr>
        <p:spPr bwMode="auto">
          <a:xfrm rot="-3120000">
            <a:off x="2448000" y="3852000"/>
            <a:ext cx="136525" cy="390525"/>
          </a:xfrm>
          <a:custGeom>
            <a:avLst/>
            <a:gdLst>
              <a:gd name="T0" fmla="*/ 0 w 21600"/>
              <a:gd name="T1" fmla="*/ 0 h 26039"/>
              <a:gd name="T2" fmla="*/ 5371797 w 21600"/>
              <a:gd name="T3" fmla="*/ 87880262 h 26039"/>
              <a:gd name="T4" fmla="*/ 0 w 21600"/>
              <a:gd name="T5" fmla="*/ 72898948 h 26039"/>
              <a:gd name="T6" fmla="*/ 0 60000 65536"/>
              <a:gd name="T7" fmla="*/ 0 60000 65536"/>
              <a:gd name="T8" fmla="*/ 0 60000 65536"/>
              <a:gd name="T9" fmla="*/ 0 w 21600"/>
              <a:gd name="T10" fmla="*/ 0 h 26039"/>
              <a:gd name="T11" fmla="*/ 21600 w 21600"/>
              <a:gd name="T12" fmla="*/ 26039 h 260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03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091"/>
                  <a:pt x="21445" y="24579"/>
                  <a:pt x="21138" y="26038"/>
                </a:cubicBezTo>
              </a:path>
              <a:path w="21600" h="2603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091"/>
                  <a:pt x="21445" y="24579"/>
                  <a:pt x="21138" y="26038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0" name="Arc 42"/>
          <p:cNvSpPr>
            <a:spLocks/>
          </p:cNvSpPr>
          <p:nvPr/>
        </p:nvSpPr>
        <p:spPr bwMode="auto">
          <a:xfrm rot="2040000" flipH="1">
            <a:off x="2358348" y="3565615"/>
            <a:ext cx="104312" cy="390525"/>
          </a:xfrm>
          <a:custGeom>
            <a:avLst/>
            <a:gdLst>
              <a:gd name="T0" fmla="*/ 0 w 21600"/>
              <a:gd name="T1" fmla="*/ 0 h 26039"/>
              <a:gd name="T2" fmla="*/ 5371797 w 21600"/>
              <a:gd name="T3" fmla="*/ 87880262 h 26039"/>
              <a:gd name="T4" fmla="*/ 0 w 21600"/>
              <a:gd name="T5" fmla="*/ 72898948 h 26039"/>
              <a:gd name="T6" fmla="*/ 0 60000 65536"/>
              <a:gd name="T7" fmla="*/ 0 60000 65536"/>
              <a:gd name="T8" fmla="*/ 0 60000 65536"/>
              <a:gd name="T9" fmla="*/ 0 w 21600"/>
              <a:gd name="T10" fmla="*/ 0 h 26039"/>
              <a:gd name="T11" fmla="*/ 21600 w 21600"/>
              <a:gd name="T12" fmla="*/ 26039 h 260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03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091"/>
                  <a:pt x="21445" y="24579"/>
                  <a:pt x="21138" y="26038"/>
                </a:cubicBezTo>
              </a:path>
              <a:path w="21600" h="2603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091"/>
                  <a:pt x="21445" y="24579"/>
                  <a:pt x="21138" y="26038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51" name="Objet 50"/>
          <p:cNvGraphicFramePr>
            <a:graphicFrameLocks noChangeAspect="1"/>
          </p:cNvGraphicFramePr>
          <p:nvPr/>
        </p:nvGraphicFramePr>
        <p:xfrm>
          <a:off x="2163499" y="3890301"/>
          <a:ext cx="401638" cy="508000"/>
        </p:xfrm>
        <a:graphic>
          <a:graphicData uri="http://schemas.openxmlformats.org/presentationml/2006/ole">
            <p:oleObj spid="_x0000_s1042" name="Équation" r:id="rId13" imgW="190440" imgH="241200" progId="Equation.3">
              <p:embed/>
            </p:oleObj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/>
        </p:nvGraphicFramePr>
        <p:xfrm>
          <a:off x="1852613" y="3400425"/>
          <a:ext cx="428625" cy="508000"/>
        </p:xfrm>
        <a:graphic>
          <a:graphicData uri="http://schemas.openxmlformats.org/presentationml/2006/ole">
            <p:oleObj spid="_x0000_s1043" name="Équation" r:id="rId14" imgW="203040" imgH="241200" progId="Equation.3">
              <p:embed/>
            </p:oleObj>
          </a:graphicData>
        </a:graphic>
      </p:graphicFrame>
      <p:sp>
        <p:nvSpPr>
          <p:cNvPr id="52" name="ZoneTexte 51"/>
          <p:cNvSpPr txBox="1"/>
          <p:nvPr/>
        </p:nvSpPr>
        <p:spPr>
          <a:xfrm>
            <a:off x="5459104" y="6469035"/>
            <a:ext cx="2045753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cs typeface="Tahoma" pitchFamily="34" charset="0"/>
              </a:rPr>
              <a:t>LEM3, 4 octobre 2012</a:t>
            </a:r>
            <a:endParaRPr lang="fr-FR" sz="1400" dirty="0">
              <a:solidFill>
                <a:schemeClr val="tx1"/>
              </a:solidFill>
              <a:latin typeface="Comic Sans MS" pitchFamily="66" charset="0"/>
              <a:cs typeface="Tahoma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135264" y="2654759"/>
            <a:ext cx="344998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kern="0" dirty="0" err="1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Pantleon</a:t>
            </a:r>
            <a:r>
              <a:rPr lang="fr-FR" sz="1800" kern="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, Scripta Mater. 2008</a:t>
            </a:r>
          </a:p>
        </p:txBody>
      </p:sp>
      <p:sp>
        <p:nvSpPr>
          <p:cNvPr id="54" name="Titre 1"/>
          <p:cNvSpPr txBox="1">
            <a:spLocks/>
          </p:cNvSpPr>
          <p:nvPr/>
        </p:nvSpPr>
        <p:spPr>
          <a:xfrm>
            <a:off x="67056" y="587232"/>
            <a:ext cx="9036000" cy="1433513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fr-FR" sz="3200" b="1" kern="0" dirty="0" smtClean="0">
                <a:solidFill>
                  <a:srgbClr val="F26200"/>
                </a:solidFill>
                <a:latin typeface="Arial" pitchFamily="34" charset="0"/>
                <a:ea typeface="+mj-ea"/>
                <a:cs typeface="Arial" pitchFamily="34" charset="0"/>
              </a:rPr>
              <a:t>D</a:t>
            </a:r>
            <a:r>
              <a:rPr kumimoji="0" lang="en-US" sz="3200" b="1" i="0" u="none" strike="noStrike" kern="0" cap="none" spc="0" normalizeH="0" baseline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islocation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/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disclination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density</a:t>
            </a:r>
            <a:r>
              <a:rPr kumimoji="0" lang="fr-FR" sz="3200" b="1" i="0" u="none" strike="noStrike" kern="0" cap="none" spc="0" normalizeH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measurement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from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EBSD orientation 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maps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rgbClr val="F262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5" name="Objet 54"/>
          <p:cNvGraphicFramePr>
            <a:graphicFrameLocks noChangeAspect="1"/>
          </p:cNvGraphicFramePr>
          <p:nvPr/>
        </p:nvGraphicFramePr>
        <p:xfrm>
          <a:off x="6851167" y="1678675"/>
          <a:ext cx="1305907" cy="427388"/>
        </p:xfrm>
        <a:graphic>
          <a:graphicData uri="http://schemas.openxmlformats.org/presentationml/2006/ole">
            <p:oleObj spid="_x0000_s1044" name="Équation" r:id="rId15" imgW="698400" imgH="228600" progId="Equation.3">
              <p:embed/>
            </p:oleObj>
          </a:graphicData>
        </a:graphic>
      </p:graphicFrame>
    </p:spTree>
  </p:cSld>
  <p:clrMapOvr>
    <a:masterClrMapping/>
  </p:clrMapOvr>
  <p:transition advTm="102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1665" y="131431"/>
            <a:ext cx="20383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Titre 1"/>
          <p:cNvSpPr txBox="1">
            <a:spLocks/>
          </p:cNvSpPr>
          <p:nvPr/>
        </p:nvSpPr>
        <p:spPr>
          <a:xfrm>
            <a:off x="67056" y="587232"/>
            <a:ext cx="9036000" cy="1433513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fr-FR" sz="3200" b="1" kern="0" dirty="0" smtClean="0">
                <a:solidFill>
                  <a:srgbClr val="F26200"/>
                </a:solidFill>
                <a:latin typeface="Arial" pitchFamily="34" charset="0"/>
                <a:ea typeface="+mj-ea"/>
                <a:cs typeface="Arial" pitchFamily="34" charset="0"/>
              </a:rPr>
              <a:t>D</a:t>
            </a:r>
            <a:r>
              <a:rPr kumimoji="0" lang="en-US" sz="3200" b="1" i="0" u="none" strike="noStrike" kern="0" cap="none" spc="0" normalizeH="0" baseline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islocation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/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disclination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density</a:t>
            </a:r>
            <a:r>
              <a:rPr kumimoji="0" lang="fr-FR" sz="3200" b="1" i="0" u="none" strike="noStrike" kern="0" cap="none" spc="0" normalizeH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measurement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from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EBSD orientation 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maps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rgbClr val="F262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6" name="Espace réservé du contenu 2"/>
          <p:cNvSpPr txBox="1">
            <a:spLocks/>
          </p:cNvSpPr>
          <p:nvPr/>
        </p:nvSpPr>
        <p:spPr>
          <a:xfrm>
            <a:off x="457200" y="1715909"/>
            <a:ext cx="8686800" cy="4171950"/>
          </a:xfrm>
          <a:prstGeom prst="rect">
            <a:avLst/>
          </a:prstGeom>
        </p:spPr>
        <p:txBody>
          <a:bodyPr/>
          <a:lstStyle/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Elastic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curvature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tensor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from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disorientation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matrix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1313" marR="0" lvl="0" indent="-341313" algn="ctr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  <a:tabLst/>
              <a:defRPr/>
            </a:pPr>
            <a:endParaRPr lang="fr-FR" sz="20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143000" marR="0" lvl="2" indent="-228600" algn="l" defTabSz="449263" rtl="0" eaLnBrk="0" fontAlgn="base" latinLnBrk="0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143000" marR="0" lvl="2" indent="-228600" algn="l" defTabSz="449263" rtl="0" eaLnBrk="0" fontAlgn="base" latinLnBrk="0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143000" marR="0" lvl="2" indent="-228600" algn="l" defTabSz="449263" rtl="0" eaLnBrk="0" fontAlgn="base" latinLnBrk="0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143000" marR="0" lvl="2" indent="-228600" algn="l" defTabSz="449263" rtl="0" eaLnBrk="0" fontAlgn="base" latinLnBrk="0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lang="fr-FR" sz="16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143000" marR="0" lvl="2" indent="-228600" algn="l" defTabSz="449263" rtl="0" eaLnBrk="0" fontAlgn="base" latinLnBrk="0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lang="fr-FR" sz="16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143000" marR="0" lvl="2" indent="-228600" algn="l" defTabSz="449263" rtl="0" eaLnBrk="0" fontAlgn="base" latinLnBrk="0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143000" marR="0" lvl="2" indent="-228600" algn="l" defTabSz="449263" rtl="0" eaLnBrk="0" fontAlgn="base" latinLnBrk="0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Two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dimensional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orientation and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elastic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strain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maps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E595947-9BF0-4B5E-AC74-31E218A7DB2E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grpSp>
        <p:nvGrpSpPr>
          <p:cNvPr id="4" name="Groupe 80"/>
          <p:cNvGrpSpPr>
            <a:grpSpLocks/>
          </p:cNvGrpSpPr>
          <p:nvPr/>
        </p:nvGrpSpPr>
        <p:grpSpPr bwMode="auto">
          <a:xfrm>
            <a:off x="694800" y="2356710"/>
            <a:ext cx="2871788" cy="2763838"/>
            <a:chOff x="1381711" y="2014060"/>
            <a:chExt cx="2872074" cy="2763838"/>
          </a:xfrm>
        </p:grpSpPr>
        <p:sp>
          <p:nvSpPr>
            <p:cNvPr id="5" name="Line 26"/>
            <p:cNvSpPr>
              <a:spLocks noChangeShapeType="1"/>
            </p:cNvSpPr>
            <p:nvPr/>
          </p:nvSpPr>
          <p:spPr bwMode="auto">
            <a:xfrm>
              <a:off x="1558235" y="2971334"/>
              <a:ext cx="0" cy="9412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 flipV="1">
              <a:off x="1558235" y="2290439"/>
              <a:ext cx="1992833" cy="1622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auto">
            <a:xfrm flipH="1" flipV="1">
              <a:off x="1558235" y="3911098"/>
              <a:ext cx="2347940" cy="6786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Rectangle 46"/>
            <p:cNvSpPr>
              <a:spLocks noChangeArrowheads="1"/>
            </p:cNvSpPr>
            <p:nvPr/>
          </p:nvSpPr>
          <p:spPr bwMode="auto">
            <a:xfrm>
              <a:off x="1381711" y="2638623"/>
              <a:ext cx="296152" cy="335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fr-FR" sz="1600" b="1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9" name="Rectangle 47"/>
            <p:cNvSpPr>
              <a:spLocks noChangeArrowheads="1"/>
            </p:cNvSpPr>
            <p:nvPr/>
          </p:nvSpPr>
          <p:spPr bwMode="auto">
            <a:xfrm>
              <a:off x="3924533" y="4442268"/>
              <a:ext cx="297611" cy="335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fr-FR" sz="1600" b="1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0" name="Rectangle 48"/>
            <p:cNvSpPr>
              <a:spLocks noChangeArrowheads="1"/>
            </p:cNvSpPr>
            <p:nvPr/>
          </p:nvSpPr>
          <p:spPr bwMode="auto">
            <a:xfrm>
              <a:off x="3552519" y="2014060"/>
              <a:ext cx="296152" cy="337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fr-FR" sz="1600" b="1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grpSp>
          <p:nvGrpSpPr>
            <p:cNvPr id="11" name="Groupe 74"/>
            <p:cNvGrpSpPr>
              <a:grpSpLocks/>
            </p:cNvGrpSpPr>
            <p:nvPr/>
          </p:nvGrpSpPr>
          <p:grpSpPr bwMode="auto">
            <a:xfrm>
              <a:off x="1617873" y="2921533"/>
              <a:ext cx="2635912" cy="1405883"/>
              <a:chOff x="383878" y="4368593"/>
              <a:chExt cx="2635912" cy="1405883"/>
            </a:xfrm>
          </p:grpSpPr>
          <p:sp>
            <p:nvSpPr>
              <p:cNvPr id="12" name="Parallélogramme 60"/>
              <p:cNvSpPr>
                <a:spLocks noChangeArrowheads="1"/>
              </p:cNvSpPr>
              <p:nvPr/>
            </p:nvSpPr>
            <p:spPr bwMode="auto">
              <a:xfrm rot="936619">
                <a:off x="383878" y="5043295"/>
                <a:ext cx="833744" cy="447097"/>
              </a:xfrm>
              <a:prstGeom prst="parallelogram">
                <a:avLst>
                  <a:gd name="adj" fmla="val 70638"/>
                </a:avLst>
              </a:prstGeom>
              <a:solidFill>
                <a:srgbClr val="00B8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Parallélogramme 61"/>
              <p:cNvSpPr>
                <a:spLocks noChangeArrowheads="1"/>
              </p:cNvSpPr>
              <p:nvPr/>
            </p:nvSpPr>
            <p:spPr bwMode="auto">
              <a:xfrm rot="936619">
                <a:off x="881028" y="5185337"/>
                <a:ext cx="833744" cy="447097"/>
              </a:xfrm>
              <a:prstGeom prst="parallelogram">
                <a:avLst>
                  <a:gd name="adj" fmla="val 70638"/>
                </a:avLst>
              </a:prstGeom>
              <a:solidFill>
                <a:srgbClr val="00B8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Parallélogramme 63"/>
              <p:cNvSpPr>
                <a:spLocks noChangeArrowheads="1"/>
              </p:cNvSpPr>
              <p:nvPr/>
            </p:nvSpPr>
            <p:spPr bwMode="auto">
              <a:xfrm rot="936619">
                <a:off x="1378178" y="5327379"/>
                <a:ext cx="833744" cy="447097"/>
              </a:xfrm>
              <a:prstGeom prst="parallelogram">
                <a:avLst>
                  <a:gd name="adj" fmla="val 70638"/>
                </a:avLst>
              </a:prstGeom>
              <a:solidFill>
                <a:srgbClr val="00B8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Parallélogramme 68"/>
              <p:cNvSpPr>
                <a:spLocks noChangeArrowheads="1"/>
              </p:cNvSpPr>
              <p:nvPr/>
            </p:nvSpPr>
            <p:spPr bwMode="auto">
              <a:xfrm rot="936619">
                <a:off x="774494" y="4714822"/>
                <a:ext cx="833744" cy="447097"/>
              </a:xfrm>
              <a:prstGeom prst="parallelogram">
                <a:avLst>
                  <a:gd name="adj" fmla="val 70638"/>
                </a:avLst>
              </a:prstGeom>
              <a:solidFill>
                <a:srgbClr val="00B8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" name="Parallélogramme 69"/>
              <p:cNvSpPr>
                <a:spLocks noChangeArrowheads="1"/>
              </p:cNvSpPr>
              <p:nvPr/>
            </p:nvSpPr>
            <p:spPr bwMode="auto">
              <a:xfrm rot="936619">
                <a:off x="1271644" y="4856864"/>
                <a:ext cx="833744" cy="447097"/>
              </a:xfrm>
              <a:prstGeom prst="parallelogram">
                <a:avLst>
                  <a:gd name="adj" fmla="val 70638"/>
                </a:avLst>
              </a:prstGeom>
              <a:solidFill>
                <a:srgbClr val="00B8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Parallélogramme 70"/>
              <p:cNvSpPr>
                <a:spLocks noChangeArrowheads="1"/>
              </p:cNvSpPr>
              <p:nvPr/>
            </p:nvSpPr>
            <p:spPr bwMode="auto">
              <a:xfrm rot="936619">
                <a:off x="1768794" y="4998906"/>
                <a:ext cx="833744" cy="447097"/>
              </a:xfrm>
              <a:prstGeom prst="parallelogram">
                <a:avLst>
                  <a:gd name="adj" fmla="val 70638"/>
                </a:avLst>
              </a:prstGeom>
              <a:solidFill>
                <a:srgbClr val="00B8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Parallélogramme 71"/>
              <p:cNvSpPr>
                <a:spLocks noChangeArrowheads="1"/>
              </p:cNvSpPr>
              <p:nvPr/>
            </p:nvSpPr>
            <p:spPr bwMode="auto">
              <a:xfrm rot="936619">
                <a:off x="1191746" y="4368593"/>
                <a:ext cx="833744" cy="447097"/>
              </a:xfrm>
              <a:prstGeom prst="parallelogram">
                <a:avLst>
                  <a:gd name="adj" fmla="val 70638"/>
                </a:avLst>
              </a:prstGeom>
              <a:solidFill>
                <a:srgbClr val="00B8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Parallélogramme 72"/>
              <p:cNvSpPr>
                <a:spLocks noChangeArrowheads="1"/>
              </p:cNvSpPr>
              <p:nvPr/>
            </p:nvSpPr>
            <p:spPr bwMode="auto">
              <a:xfrm rot="936619">
                <a:off x="1688896" y="4510635"/>
                <a:ext cx="833744" cy="447097"/>
              </a:xfrm>
              <a:prstGeom prst="parallelogram">
                <a:avLst>
                  <a:gd name="adj" fmla="val 70638"/>
                </a:avLst>
              </a:prstGeom>
              <a:solidFill>
                <a:srgbClr val="00B8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Parallélogramme 73"/>
              <p:cNvSpPr>
                <a:spLocks noChangeArrowheads="1"/>
              </p:cNvSpPr>
              <p:nvPr/>
            </p:nvSpPr>
            <p:spPr bwMode="auto">
              <a:xfrm rot="936619">
                <a:off x="2186046" y="4652677"/>
                <a:ext cx="833744" cy="447097"/>
              </a:xfrm>
              <a:prstGeom prst="parallelogram">
                <a:avLst>
                  <a:gd name="adj" fmla="val 70638"/>
                </a:avLst>
              </a:prstGeom>
              <a:solidFill>
                <a:srgbClr val="00B8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aphicFrame>
        <p:nvGraphicFramePr>
          <p:cNvPr id="28" name="Object 44"/>
          <p:cNvGraphicFramePr>
            <a:graphicFrameLocks noChangeAspect="1"/>
          </p:cNvGraphicFramePr>
          <p:nvPr/>
        </p:nvGraphicFramePr>
        <p:xfrm>
          <a:off x="1297338" y="4489676"/>
          <a:ext cx="461963" cy="385762"/>
        </p:xfrm>
        <a:graphic>
          <a:graphicData uri="http://schemas.openxmlformats.org/presentationml/2006/ole">
            <p:oleObj spid="_x0000_s264198" name="Équation" r:id="rId4" imgW="241200" imgH="215640" progId="Equation.3">
              <p:embed/>
            </p:oleObj>
          </a:graphicData>
        </a:graphic>
      </p:graphicFrame>
      <p:graphicFrame>
        <p:nvGraphicFramePr>
          <p:cNvPr id="29" name="Object 45"/>
          <p:cNvGraphicFramePr>
            <a:graphicFrameLocks noChangeAspect="1"/>
          </p:cNvGraphicFramePr>
          <p:nvPr/>
        </p:nvGraphicFramePr>
        <p:xfrm>
          <a:off x="1076552" y="3416300"/>
          <a:ext cx="485775" cy="385762"/>
        </p:xfrm>
        <a:graphic>
          <a:graphicData uri="http://schemas.openxmlformats.org/presentationml/2006/ole">
            <p:oleObj spid="_x0000_s264199" name="Équation" r:id="rId5" imgW="253800" imgH="215640" progId="Equation.3">
              <p:embed/>
            </p:oleObj>
          </a:graphicData>
        </a:graphic>
      </p:graphicFrame>
      <p:graphicFrame>
        <p:nvGraphicFramePr>
          <p:cNvPr id="30" name="Objet 2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64200" name="Équation" r:id="rId6" imgW="114120" imgH="215640" progId="Equation.3">
              <p:embed/>
            </p:oleObj>
          </a:graphicData>
        </a:graphic>
      </p:graphicFrame>
      <p:graphicFrame>
        <p:nvGraphicFramePr>
          <p:cNvPr id="31" name="Objet 30"/>
          <p:cNvGraphicFramePr>
            <a:graphicFrameLocks noChangeAspect="1"/>
          </p:cNvGraphicFramePr>
          <p:nvPr/>
        </p:nvGraphicFramePr>
        <p:xfrm>
          <a:off x="373792" y="5243513"/>
          <a:ext cx="8210550" cy="1368425"/>
        </p:xfrm>
        <a:graphic>
          <a:graphicData uri="http://schemas.openxmlformats.org/presentationml/2006/ole">
            <p:oleObj spid="_x0000_s264201" name="Équation" r:id="rId7" imgW="4267080" imgH="711000" progId="Equation.3">
              <p:embed/>
            </p:oleObj>
          </a:graphicData>
        </a:graphic>
      </p:graphicFrame>
      <p:sp>
        <p:nvSpPr>
          <p:cNvPr id="34" name="Espace réservé du numéro de diapositive 33"/>
          <p:cNvSpPr txBox="1">
            <a:spLocks/>
          </p:cNvSpPr>
          <p:nvPr/>
        </p:nvSpPr>
        <p:spPr bwMode="auto">
          <a:xfrm>
            <a:off x="7239000" y="6472238"/>
            <a:ext cx="19034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723900" algn="l"/>
                <a:tab pos="1447800" algn="l"/>
              </a:tabLst>
              <a:defRPr/>
            </a:pPr>
            <a:fld id="{8E595947-9BF0-4B5E-AC74-31E218A7DB2E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723900" algn="l"/>
                  <a:tab pos="1447800" algn="l"/>
                </a:tabLst>
                <a:defRPr/>
              </a:pPr>
              <a:t>13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019883" y="3179932"/>
            <a:ext cx="26161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.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472539" y="3318684"/>
            <a:ext cx="26161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.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2979787" y="3471084"/>
            <a:ext cx="26161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.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090395" y="3673532"/>
            <a:ext cx="26161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.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624939" y="3825932"/>
            <a:ext cx="26161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.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215499" y="4153484"/>
            <a:ext cx="26161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.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696875" y="4017004"/>
            <a:ext cx="26161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.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205547" y="3880524"/>
            <a:ext cx="26161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.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601339" y="3539324"/>
            <a:ext cx="26161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.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5" name="Arc 42"/>
          <p:cNvSpPr>
            <a:spLocks/>
          </p:cNvSpPr>
          <p:nvPr/>
        </p:nvSpPr>
        <p:spPr bwMode="auto">
          <a:xfrm rot="-3120000">
            <a:off x="2448000" y="3852000"/>
            <a:ext cx="136525" cy="390525"/>
          </a:xfrm>
          <a:custGeom>
            <a:avLst/>
            <a:gdLst>
              <a:gd name="T0" fmla="*/ 0 w 21600"/>
              <a:gd name="T1" fmla="*/ 0 h 26039"/>
              <a:gd name="T2" fmla="*/ 5371797 w 21600"/>
              <a:gd name="T3" fmla="*/ 87880262 h 26039"/>
              <a:gd name="T4" fmla="*/ 0 w 21600"/>
              <a:gd name="T5" fmla="*/ 72898948 h 26039"/>
              <a:gd name="T6" fmla="*/ 0 60000 65536"/>
              <a:gd name="T7" fmla="*/ 0 60000 65536"/>
              <a:gd name="T8" fmla="*/ 0 60000 65536"/>
              <a:gd name="T9" fmla="*/ 0 w 21600"/>
              <a:gd name="T10" fmla="*/ 0 h 26039"/>
              <a:gd name="T11" fmla="*/ 21600 w 21600"/>
              <a:gd name="T12" fmla="*/ 26039 h 260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03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091"/>
                  <a:pt x="21445" y="24579"/>
                  <a:pt x="21138" y="26038"/>
                </a:cubicBezTo>
              </a:path>
              <a:path w="21600" h="2603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091"/>
                  <a:pt x="21445" y="24579"/>
                  <a:pt x="21138" y="26038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6" name="Arc 42"/>
          <p:cNvSpPr>
            <a:spLocks/>
          </p:cNvSpPr>
          <p:nvPr/>
        </p:nvSpPr>
        <p:spPr bwMode="auto">
          <a:xfrm rot="2040000" flipH="1">
            <a:off x="2358348" y="3565615"/>
            <a:ext cx="104312" cy="390525"/>
          </a:xfrm>
          <a:custGeom>
            <a:avLst/>
            <a:gdLst>
              <a:gd name="T0" fmla="*/ 0 w 21600"/>
              <a:gd name="T1" fmla="*/ 0 h 26039"/>
              <a:gd name="T2" fmla="*/ 5371797 w 21600"/>
              <a:gd name="T3" fmla="*/ 87880262 h 26039"/>
              <a:gd name="T4" fmla="*/ 0 w 21600"/>
              <a:gd name="T5" fmla="*/ 72898948 h 26039"/>
              <a:gd name="T6" fmla="*/ 0 60000 65536"/>
              <a:gd name="T7" fmla="*/ 0 60000 65536"/>
              <a:gd name="T8" fmla="*/ 0 60000 65536"/>
              <a:gd name="T9" fmla="*/ 0 w 21600"/>
              <a:gd name="T10" fmla="*/ 0 h 26039"/>
              <a:gd name="T11" fmla="*/ 21600 w 21600"/>
              <a:gd name="T12" fmla="*/ 26039 h 260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03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091"/>
                  <a:pt x="21445" y="24579"/>
                  <a:pt x="21138" y="26038"/>
                </a:cubicBezTo>
              </a:path>
              <a:path w="21600" h="2603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091"/>
                  <a:pt x="21445" y="24579"/>
                  <a:pt x="21138" y="26038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5459104" y="6469035"/>
            <a:ext cx="2045753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cs typeface="Tahoma" pitchFamily="34" charset="0"/>
              </a:rPr>
              <a:t>LEM3, 4 octobre 2012</a:t>
            </a:r>
            <a:endParaRPr lang="fr-FR" sz="1400" dirty="0">
              <a:solidFill>
                <a:schemeClr val="tx1"/>
              </a:solidFill>
              <a:latin typeface="Comic Sans MS" pitchFamily="66" charset="0"/>
              <a:cs typeface="Tahoma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4142707" y="4494928"/>
            <a:ext cx="392928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kern="0" dirty="0" err="1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Beausir</a:t>
            </a:r>
            <a:r>
              <a:rPr lang="fr-FR" sz="1800" kern="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&amp; </a:t>
            </a:r>
            <a:r>
              <a:rPr lang="fr-FR" sz="1800" kern="0" dirty="0" err="1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Fressengeas</a:t>
            </a:r>
            <a:r>
              <a:rPr lang="fr-FR" sz="1800" kern="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, </a:t>
            </a:r>
            <a:r>
              <a:rPr lang="fr-FR" sz="1800" i="1" kern="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IJSS 2013</a:t>
            </a:r>
            <a:endParaRPr lang="fr-FR" sz="1800" dirty="0">
              <a:latin typeface="Comic Sans MS" pitchFamily="66" charset="0"/>
            </a:endParaRPr>
          </a:p>
        </p:txBody>
      </p:sp>
      <p:graphicFrame>
        <p:nvGraphicFramePr>
          <p:cNvPr id="57" name="Object 7"/>
          <p:cNvGraphicFramePr>
            <a:graphicFrameLocks noChangeAspect="1"/>
          </p:cNvGraphicFramePr>
          <p:nvPr/>
        </p:nvGraphicFramePr>
        <p:xfrm>
          <a:off x="1704975" y="2003425"/>
          <a:ext cx="6034088" cy="703263"/>
        </p:xfrm>
        <a:graphic>
          <a:graphicData uri="http://schemas.openxmlformats.org/presentationml/2006/ole">
            <p:oleObj spid="_x0000_s264209" name="Équation" r:id="rId8" imgW="3149280" imgH="393480" progId="Equation.3">
              <p:embed/>
            </p:oleObj>
          </a:graphicData>
        </a:graphic>
      </p:graphicFrame>
      <p:graphicFrame>
        <p:nvGraphicFramePr>
          <p:cNvPr id="58" name="Object 39"/>
          <p:cNvGraphicFramePr>
            <a:graphicFrameLocks noChangeAspect="1"/>
          </p:cNvGraphicFramePr>
          <p:nvPr/>
        </p:nvGraphicFramePr>
        <p:xfrm>
          <a:off x="4169229" y="2931383"/>
          <a:ext cx="2017713" cy="771525"/>
        </p:xfrm>
        <a:graphic>
          <a:graphicData uri="http://schemas.openxmlformats.org/presentationml/2006/ole">
            <p:oleObj spid="_x0000_s264210" name="Équation" r:id="rId9" imgW="1054080" imgH="431640" progId="Equation.3">
              <p:embed/>
            </p:oleObj>
          </a:graphicData>
        </a:graphic>
      </p:graphicFrame>
      <p:graphicFrame>
        <p:nvGraphicFramePr>
          <p:cNvPr id="59" name="Objet 58"/>
          <p:cNvGraphicFramePr>
            <a:graphicFrameLocks noChangeAspect="1"/>
          </p:cNvGraphicFramePr>
          <p:nvPr/>
        </p:nvGraphicFramePr>
        <p:xfrm>
          <a:off x="3589361" y="1686259"/>
          <a:ext cx="334560" cy="430149"/>
        </p:xfrm>
        <a:graphic>
          <a:graphicData uri="http://schemas.openxmlformats.org/presentationml/2006/ole">
            <p:oleObj spid="_x0000_s264211" name="Équation" r:id="rId10" imgW="177480" imgH="228600" progId="Equation.3">
              <p:embed/>
            </p:oleObj>
          </a:graphicData>
        </a:graphic>
      </p:graphicFrame>
      <p:sp>
        <p:nvSpPr>
          <p:cNvPr id="60" name="ZoneTexte 59"/>
          <p:cNvSpPr txBox="1"/>
          <p:nvPr/>
        </p:nvSpPr>
        <p:spPr>
          <a:xfrm>
            <a:off x="4135264" y="2654759"/>
            <a:ext cx="344998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kern="0" dirty="0" err="1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Pantleon</a:t>
            </a:r>
            <a:r>
              <a:rPr lang="fr-FR" sz="1800" kern="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, Scripta Mater. 2008</a:t>
            </a:r>
          </a:p>
        </p:txBody>
      </p:sp>
      <p:graphicFrame>
        <p:nvGraphicFramePr>
          <p:cNvPr id="264212" name="Object 20"/>
          <p:cNvGraphicFramePr>
            <a:graphicFrameLocks noChangeAspect="1"/>
          </p:cNvGraphicFramePr>
          <p:nvPr/>
        </p:nvGraphicFramePr>
        <p:xfrm>
          <a:off x="4176713" y="3551238"/>
          <a:ext cx="4483100" cy="1050925"/>
        </p:xfrm>
        <a:graphic>
          <a:graphicData uri="http://schemas.openxmlformats.org/presentationml/2006/ole">
            <p:oleObj spid="_x0000_s264212" name="Équation" r:id="rId11" imgW="2273040" imgH="533160" progId="Equation.3">
              <p:embed/>
            </p:oleObj>
          </a:graphicData>
        </a:graphic>
      </p:graphicFrame>
      <p:graphicFrame>
        <p:nvGraphicFramePr>
          <p:cNvPr id="264213" name="Object 21"/>
          <p:cNvGraphicFramePr>
            <a:graphicFrameLocks noChangeAspect="1"/>
          </p:cNvGraphicFramePr>
          <p:nvPr/>
        </p:nvGraphicFramePr>
        <p:xfrm>
          <a:off x="2163763" y="3890963"/>
          <a:ext cx="401637" cy="508000"/>
        </p:xfrm>
        <a:graphic>
          <a:graphicData uri="http://schemas.openxmlformats.org/presentationml/2006/ole">
            <p:oleObj spid="_x0000_s264213" name="Équation" r:id="rId12" imgW="190440" imgH="241200" progId="Equation.3">
              <p:embed/>
            </p:oleObj>
          </a:graphicData>
        </a:graphic>
      </p:graphicFrame>
      <p:graphicFrame>
        <p:nvGraphicFramePr>
          <p:cNvPr id="264214" name="Object 22"/>
          <p:cNvGraphicFramePr>
            <a:graphicFrameLocks noChangeAspect="1"/>
          </p:cNvGraphicFramePr>
          <p:nvPr/>
        </p:nvGraphicFramePr>
        <p:xfrm>
          <a:off x="1852613" y="3400425"/>
          <a:ext cx="428625" cy="508000"/>
        </p:xfrm>
        <a:graphic>
          <a:graphicData uri="http://schemas.openxmlformats.org/presentationml/2006/ole">
            <p:oleObj spid="_x0000_s264214" name="Équation" r:id="rId13" imgW="203040" imgH="241200" progId="Equation.3">
              <p:embed/>
            </p:oleObj>
          </a:graphicData>
        </a:graphic>
      </p:graphicFrame>
      <p:graphicFrame>
        <p:nvGraphicFramePr>
          <p:cNvPr id="264215" name="Object 23"/>
          <p:cNvGraphicFramePr>
            <a:graphicFrameLocks noChangeAspect="1"/>
          </p:cNvGraphicFramePr>
          <p:nvPr/>
        </p:nvGraphicFramePr>
        <p:xfrm>
          <a:off x="6851650" y="1677988"/>
          <a:ext cx="1304925" cy="428625"/>
        </p:xfrm>
        <a:graphic>
          <a:graphicData uri="http://schemas.openxmlformats.org/presentationml/2006/ole">
            <p:oleObj spid="_x0000_s264215" name="Équation" r:id="rId14" imgW="6984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1665" y="131431"/>
            <a:ext cx="20383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E595947-9BF0-4B5E-AC74-31E218A7DB2E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67056" y="587232"/>
            <a:ext cx="9036000" cy="1433513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fr-FR" sz="3200" b="1" kern="0" dirty="0" smtClean="0">
                <a:solidFill>
                  <a:srgbClr val="F26200"/>
                </a:solidFill>
                <a:latin typeface="Arial" pitchFamily="34" charset="0"/>
                <a:ea typeface="+mj-ea"/>
                <a:cs typeface="Arial" pitchFamily="34" charset="0"/>
              </a:rPr>
              <a:t>D</a:t>
            </a:r>
            <a:r>
              <a:rPr kumimoji="0" lang="en-US" sz="3200" b="1" i="0" u="none" strike="noStrike" kern="0" cap="none" spc="0" normalizeH="0" baseline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islocation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/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disclination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density</a:t>
            </a:r>
            <a:r>
              <a:rPr kumimoji="0" lang="fr-FR" sz="3200" b="1" i="0" u="none" strike="noStrike" kern="0" cap="none" spc="0" normalizeH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measurement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from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EBSD orientation 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maps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rgbClr val="F262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28600" y="5469043"/>
            <a:ext cx="8686800" cy="836222"/>
          </a:xfrm>
          <a:prstGeom prst="rect">
            <a:avLst/>
          </a:prstGeom>
        </p:spPr>
        <p:txBody>
          <a:bodyPr/>
          <a:lstStyle/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Pure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copper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ECAPed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one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pass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shear</a:t>
            </a:r>
            <a:r>
              <a:rPr kumimoji="0" lang="fr-FR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strain</a:t>
            </a:r>
            <a:r>
              <a:rPr kumimoji="0" lang="fr-FR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cs typeface="Arial" pitchFamily="34" charset="0"/>
              </a:rPr>
              <a:t>g=2</a:t>
            </a:r>
            <a:endParaRPr kumimoji="0" lang="fr-FR" sz="2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 descr="copper_new+burg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7408" y="1822560"/>
            <a:ext cx="4560000" cy="3600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866051" y="5846080"/>
            <a:ext cx="392928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kern="0" dirty="0" err="1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Beausir</a:t>
            </a:r>
            <a:r>
              <a:rPr lang="fr-FR" sz="1800" kern="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&amp; </a:t>
            </a:r>
            <a:r>
              <a:rPr lang="fr-FR" sz="1800" kern="0" dirty="0" err="1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Fressengeas</a:t>
            </a:r>
            <a:r>
              <a:rPr lang="fr-FR" sz="1800" kern="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, </a:t>
            </a:r>
            <a:r>
              <a:rPr lang="fr-FR" sz="1800" i="1" kern="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IJSS 2013</a:t>
            </a:r>
            <a:endParaRPr lang="fr-FR" sz="1800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59104" y="6469035"/>
            <a:ext cx="2045753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cs typeface="Tahoma" pitchFamily="34" charset="0"/>
              </a:rPr>
              <a:t>LEM3, 4 octobre 2012</a:t>
            </a:r>
            <a:endParaRPr lang="fr-FR" sz="1400" dirty="0">
              <a:solidFill>
                <a:schemeClr val="tx1"/>
              </a:solidFill>
              <a:latin typeface="Comic Sans MS" pitchFamily="66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1665" y="131431"/>
            <a:ext cx="20383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E595947-9BF0-4B5E-AC74-31E218A7DB2E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67056" y="587232"/>
            <a:ext cx="9036000" cy="1433513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fr-FR" sz="3200" b="1" kern="0" dirty="0" smtClean="0">
                <a:solidFill>
                  <a:srgbClr val="F26200"/>
                </a:solidFill>
                <a:latin typeface="Arial" pitchFamily="34" charset="0"/>
                <a:ea typeface="+mj-ea"/>
                <a:cs typeface="Arial" pitchFamily="34" charset="0"/>
              </a:rPr>
              <a:t>D</a:t>
            </a:r>
            <a:r>
              <a:rPr kumimoji="0" lang="en-US" sz="3200" b="1" i="0" u="none" strike="noStrike" kern="0" cap="none" spc="0" normalizeH="0" baseline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islocation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/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disclination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density</a:t>
            </a:r>
            <a:r>
              <a:rPr kumimoji="0" lang="fr-FR" sz="3200" b="1" i="0" u="none" strike="noStrike" kern="0" cap="none" spc="0" normalizeH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measurement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from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EBSD orientation 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maps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rgbClr val="F262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28600" y="5469043"/>
            <a:ext cx="8686800" cy="836222"/>
          </a:xfrm>
          <a:prstGeom prst="rect">
            <a:avLst/>
          </a:prstGeom>
        </p:spPr>
        <p:txBody>
          <a:bodyPr/>
          <a:lstStyle/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As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deposited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Al</a:t>
            </a:r>
            <a:r>
              <a:rPr kumimoji="0" lang="fr-FR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thin</a:t>
            </a:r>
            <a:r>
              <a:rPr kumimoji="0" lang="fr-FR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film</a:t>
            </a:r>
            <a:endParaRPr kumimoji="0" lang="fr-FR" sz="2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 descr="edg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2000" y="1836000"/>
            <a:ext cx="6119999" cy="3600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866051" y="5846080"/>
            <a:ext cx="392928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kern="0" dirty="0" err="1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Beausir</a:t>
            </a:r>
            <a:r>
              <a:rPr lang="fr-FR" sz="1800" kern="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&amp; </a:t>
            </a:r>
            <a:r>
              <a:rPr lang="fr-FR" sz="1800" kern="0" dirty="0" err="1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Fressengeas</a:t>
            </a:r>
            <a:r>
              <a:rPr lang="fr-FR" sz="1800" kern="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, </a:t>
            </a:r>
            <a:r>
              <a:rPr lang="fr-FR" sz="1800" i="1" kern="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IJSS 2013</a:t>
            </a:r>
            <a:endParaRPr lang="fr-FR" sz="1800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59104" y="6469035"/>
            <a:ext cx="2045753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cs typeface="Tahoma" pitchFamily="34" charset="0"/>
              </a:rPr>
              <a:t>LEM3, 4 octobre 2012</a:t>
            </a:r>
            <a:endParaRPr lang="fr-FR" sz="1400" dirty="0">
              <a:solidFill>
                <a:schemeClr val="tx1"/>
              </a:solidFill>
              <a:latin typeface="Comic Sans MS" pitchFamily="66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E595947-9BF0-4B5E-AC74-31E218A7DB2E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67056" y="587232"/>
            <a:ext cx="9036000" cy="1433513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fr-FR" sz="3200" b="1" kern="0" dirty="0" smtClean="0">
                <a:solidFill>
                  <a:srgbClr val="F26200"/>
                </a:solidFill>
                <a:latin typeface="Arial" pitchFamily="34" charset="0"/>
                <a:ea typeface="+mj-ea"/>
                <a:cs typeface="Arial" pitchFamily="34" charset="0"/>
              </a:rPr>
              <a:t>D</a:t>
            </a:r>
            <a:r>
              <a:rPr kumimoji="0" lang="en-US" sz="3200" b="1" i="0" u="none" strike="noStrike" kern="0" cap="none" spc="0" normalizeH="0" baseline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islocation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/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disclination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density</a:t>
            </a:r>
            <a:r>
              <a:rPr kumimoji="0" lang="fr-FR" sz="3200" b="1" i="0" u="none" strike="noStrike" kern="0" cap="none" spc="0" normalizeH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measurement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from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EBSD orientation 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maps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rgbClr val="F262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28600" y="5469043"/>
            <a:ext cx="8686800" cy="836222"/>
          </a:xfrm>
          <a:prstGeom prst="rect">
            <a:avLst/>
          </a:prstGeom>
        </p:spPr>
        <p:txBody>
          <a:bodyPr/>
          <a:lstStyle/>
          <a:p>
            <a:pPr marL="341313" indent="-341313">
              <a:spcBef>
                <a:spcPts val="800"/>
              </a:spcBef>
              <a:buFont typeface="Wingdings" pitchFamily="2" charset="2"/>
              <a:buChar char="q"/>
              <a:defRPr/>
            </a:pPr>
            <a:r>
              <a:rPr lang="fr-FR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IF-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steel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ECAPed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kern="0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g=6</a:t>
            </a:r>
            <a:endParaRPr lang="fr-FR" sz="2000" b="1" i="1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 descr="if-ste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5152" y="1836000"/>
            <a:ext cx="3507806" cy="3636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866051" y="5846080"/>
            <a:ext cx="392928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kern="0" dirty="0" err="1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Beausir</a:t>
            </a:r>
            <a:r>
              <a:rPr lang="fr-FR" sz="1800" kern="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&amp; </a:t>
            </a:r>
            <a:r>
              <a:rPr lang="fr-FR" sz="1800" kern="0" dirty="0" err="1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Fressengeas</a:t>
            </a:r>
            <a:r>
              <a:rPr lang="fr-FR" sz="1800" kern="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, </a:t>
            </a:r>
            <a:r>
              <a:rPr lang="fr-FR" sz="1800" i="1" kern="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IJSS 2013</a:t>
            </a:r>
            <a:endParaRPr lang="fr-FR" sz="1800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59104" y="6469035"/>
            <a:ext cx="2045753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cs typeface="Tahoma" pitchFamily="34" charset="0"/>
              </a:rPr>
              <a:t>LEM3, 4 octobre 2012</a:t>
            </a:r>
            <a:endParaRPr lang="fr-FR" sz="1400" dirty="0">
              <a:solidFill>
                <a:schemeClr val="tx1"/>
              </a:solidFill>
              <a:latin typeface="Comic Sans MS" pitchFamily="66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1665" y="131431"/>
            <a:ext cx="20383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E595947-9BF0-4B5E-AC74-31E218A7DB2E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67056" y="587232"/>
            <a:ext cx="9036000" cy="1433513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fr-FR" sz="3200" b="1" kern="0" dirty="0" smtClean="0">
                <a:solidFill>
                  <a:srgbClr val="F26200"/>
                </a:solidFill>
                <a:latin typeface="Arial" pitchFamily="34" charset="0"/>
                <a:ea typeface="+mj-ea"/>
                <a:cs typeface="Arial" pitchFamily="34" charset="0"/>
              </a:rPr>
              <a:t>D</a:t>
            </a:r>
            <a:r>
              <a:rPr kumimoji="0" lang="en-US" sz="3200" b="1" i="0" u="none" strike="noStrike" kern="0" cap="none" spc="0" normalizeH="0" baseline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islocation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/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disclination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density</a:t>
            </a:r>
            <a:r>
              <a:rPr kumimoji="0" lang="fr-FR" sz="3200" b="1" i="0" u="none" strike="noStrike" kern="0" cap="none" spc="0" normalizeH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measurement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from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EBSD orientation 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maps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rgbClr val="F262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28600" y="5469043"/>
            <a:ext cx="8686800" cy="836222"/>
          </a:xfrm>
          <a:prstGeom prst="rect">
            <a:avLst/>
          </a:prstGeom>
        </p:spPr>
        <p:txBody>
          <a:bodyPr/>
          <a:lstStyle/>
          <a:p>
            <a:pPr marL="341313" indent="-341313">
              <a:spcBef>
                <a:spcPts val="800"/>
              </a:spcBef>
              <a:buFont typeface="Wingdings" pitchFamily="2" charset="2"/>
              <a:buChar char="q"/>
              <a:defRPr/>
            </a:pPr>
            <a:r>
              <a:rPr lang="fr-FR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kern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Recrystallized</a:t>
            </a:r>
            <a:r>
              <a:rPr lang="fr-FR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kern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Titanium</a:t>
            </a:r>
            <a:r>
              <a:rPr lang="fr-FR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1% </a:t>
            </a:r>
            <a:r>
              <a:rPr lang="fr-FR" sz="2000" kern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strain</a:t>
            </a:r>
            <a:endParaRPr kumimoji="0" lang="fr-FR" sz="2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 descr="hexago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1827" y="1771270"/>
            <a:ext cx="5520345" cy="3600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866051" y="5846080"/>
            <a:ext cx="392928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kern="0" dirty="0" err="1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Beausir</a:t>
            </a:r>
            <a:r>
              <a:rPr lang="fr-FR" sz="1800" kern="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&amp; </a:t>
            </a:r>
            <a:r>
              <a:rPr lang="fr-FR" sz="1800" kern="0" dirty="0" err="1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Fressengeas</a:t>
            </a:r>
            <a:r>
              <a:rPr lang="fr-FR" sz="1800" kern="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, </a:t>
            </a:r>
            <a:r>
              <a:rPr lang="fr-FR" sz="1800" i="1" kern="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IJSS 2013</a:t>
            </a:r>
            <a:endParaRPr lang="fr-FR" sz="1800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59104" y="6469035"/>
            <a:ext cx="2045753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cs typeface="Tahoma" pitchFamily="34" charset="0"/>
              </a:rPr>
              <a:t>LEM3, 4 octobre 2012</a:t>
            </a:r>
            <a:endParaRPr lang="fr-FR" sz="1400" dirty="0">
              <a:solidFill>
                <a:schemeClr val="tx1"/>
              </a:solidFill>
              <a:latin typeface="Comic Sans MS" pitchFamily="66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E595947-9BF0-4B5E-AC74-31E218A7DB2E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7056" y="587232"/>
            <a:ext cx="9036000" cy="1433513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fr-FR" sz="3200" b="1" kern="0" dirty="0" smtClean="0">
                <a:solidFill>
                  <a:srgbClr val="F26200"/>
                </a:solidFill>
                <a:latin typeface="Arial" pitchFamily="34" charset="0"/>
                <a:ea typeface="+mj-ea"/>
                <a:cs typeface="Arial" pitchFamily="34" charset="0"/>
              </a:rPr>
              <a:t>D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isclination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dipole</a:t>
            </a:r>
            <a:r>
              <a:rPr kumimoji="0" lang="fr-FR" sz="3200" b="1" i="0" u="none" strike="noStrike" kern="0" cap="none" spc="0" normalizeH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from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HRTEM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rgbClr val="F262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866051" y="6214576"/>
            <a:ext cx="349967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kern="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Murayama et al, </a:t>
            </a:r>
            <a:r>
              <a:rPr lang="fr-FR" sz="1800" i="1" kern="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Science  2002</a:t>
            </a:r>
            <a:endParaRPr lang="fr-FR" sz="1800" dirty="0">
              <a:latin typeface="Comic Sans MS" pitchFamily="66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1665" y="131431"/>
            <a:ext cx="20383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5459104" y="6469035"/>
            <a:ext cx="2045753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cs typeface="Tahoma" pitchFamily="34" charset="0"/>
              </a:rPr>
              <a:t>LEM3, 4 octobre 2012</a:t>
            </a:r>
            <a:endParaRPr lang="fr-FR" sz="1400" dirty="0">
              <a:solidFill>
                <a:schemeClr val="tx1"/>
              </a:solidFill>
              <a:latin typeface="Comic Sans MS" pitchFamily="66" charset="0"/>
              <a:cs typeface="Tahoma" pitchFamily="34" charset="0"/>
            </a:endParaRPr>
          </a:p>
        </p:txBody>
      </p:sp>
      <p:pic>
        <p:nvPicPr>
          <p:cNvPr id="275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8006" y="1584000"/>
            <a:ext cx="2586546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00" y="1602592"/>
            <a:ext cx="1552377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Ellipse 10"/>
          <p:cNvSpPr/>
          <p:nvPr/>
        </p:nvSpPr>
        <p:spPr bwMode="auto">
          <a:xfrm rot="-540000">
            <a:off x="3446956" y="5496951"/>
            <a:ext cx="743294" cy="191798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687600" y="1980000"/>
            <a:ext cx="8062415" cy="4233863"/>
          </a:xfrm>
          <a:prstGeom prst="rect">
            <a:avLst/>
          </a:prstGeom>
        </p:spPr>
        <p:txBody>
          <a:bodyPr/>
          <a:lstStyle/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Nye’s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dislocation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density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tensor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Lattice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incompatibility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Aerial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measure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of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incompatibility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Coarse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graining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Dislocation/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disclination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densities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from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elastic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curvature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Rotational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compatibility: standard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treatment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Rotational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incompatibility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: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disclination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density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1313" indent="-341313">
              <a:spcBef>
                <a:spcPts val="800"/>
              </a:spcBef>
              <a:buClr>
                <a:schemeClr val="bg1">
                  <a:lumMod val="85000"/>
                </a:schemeClr>
              </a:buClr>
              <a:buFont typeface="Wingdings" pitchFamily="2" charset="2"/>
              <a:buChar char="q"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Dislocation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density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measurement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from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EBSD orientation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maps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Measurement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from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a single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planar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map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Measurement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from</a:t>
            </a:r>
            <a:r>
              <a:rPr lang="fr-FR" sz="1600" kern="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cs typeface="Tahoma" pitchFamily="34" charset="0"/>
              </a:rPr>
              <a:t> 3D data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Tantalum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benchmark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Conclusions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463550"/>
            <a:ext cx="7770813" cy="1433513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Conclusions</a:t>
            </a:r>
            <a:endParaRPr kumimoji="0" lang="fr-FR" sz="3600" b="1" i="0" u="none" strike="noStrike" kern="0" cap="none" spc="0" normalizeH="0" baseline="0" noProof="0" dirty="0">
              <a:ln>
                <a:noFill/>
              </a:ln>
              <a:solidFill>
                <a:srgbClr val="F262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459104" y="6469035"/>
            <a:ext cx="2045753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cs typeface="Tahoma" pitchFamily="34" charset="0"/>
              </a:rPr>
              <a:t>LEM3, 4 octobre 2012</a:t>
            </a:r>
            <a:endParaRPr lang="fr-FR" sz="1400" dirty="0">
              <a:solidFill>
                <a:schemeClr val="tx1"/>
              </a:solidFill>
              <a:latin typeface="Comic Sans MS" pitchFamily="66" charset="0"/>
              <a:cs typeface="Tahoma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1665" y="131431"/>
            <a:ext cx="20383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8"/>
          <p:cNvSpPr>
            <a:spLocks noGrp="1"/>
          </p:cNvSpPr>
          <p:nvPr>
            <p:ph type="sldNum" idx="10"/>
          </p:nvPr>
        </p:nvSpPr>
        <p:spPr>
          <a:xfrm>
            <a:off x="7239000" y="6472238"/>
            <a:ext cx="1903413" cy="455612"/>
          </a:xfrm>
        </p:spPr>
        <p:txBody>
          <a:bodyPr/>
          <a:lstStyle/>
          <a:p>
            <a:pPr algn="r">
              <a:defRPr/>
            </a:pPr>
            <a:fld id="{8E595947-9BF0-4B5E-AC74-31E218A7DB2E}" type="slidenum">
              <a:rPr lang="en-GB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19</a:t>
            </a:fld>
            <a:endParaRPr lang="en-GB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E595947-9BF0-4B5E-AC74-31E218A7DB2E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245659" y="1525113"/>
            <a:ext cx="8898341" cy="4529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We gratefully acknowledge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	-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Chengfan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F.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Gu</a:t>
            </a:r>
            <a:endParaRPr lang="en-US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800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Department of Materials Engineering, </a:t>
            </a:r>
            <a:r>
              <a:rPr lang="en-US" sz="1800" i="1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Monash</a:t>
            </a:r>
            <a:r>
              <a:rPr lang="en-US" sz="1800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University,  Clayton, Australia</a:t>
            </a:r>
          </a:p>
          <a:p>
            <a:pPr lvl="1"/>
            <a:endParaRPr lang="en-US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buFontTx/>
              <a:buChar char="-"/>
            </a:pP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Nilesh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P.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Gurao</a:t>
            </a:r>
            <a:endParaRPr lang="en-US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800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Department of Materials Engineering, Indian Institute of Science, Bangalore, India</a:t>
            </a:r>
          </a:p>
          <a:p>
            <a:endParaRPr lang="en-US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Sabine Lay and Edgar F. Rauch </a:t>
            </a:r>
          </a:p>
          <a:p>
            <a:r>
              <a:rPr lang="en-US" sz="1800" i="1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Laboratoire</a:t>
            </a:r>
            <a:r>
              <a:rPr lang="en-US" sz="1800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1800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de Science et Ingénierie des Matériaux et des Procédés, Institut National Polytechnique/CNRS, Grenoble, France</a:t>
            </a:r>
          </a:p>
          <a:p>
            <a:endParaRPr lang="fr-FR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Nicolas </a:t>
            </a:r>
            <a:r>
              <a:rPr lang="fr-FR" sz="2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Bayona</a:t>
            </a:r>
            <a:r>
              <a:rPr lang="fr-FR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Francis Wagner, Nathalie </a:t>
            </a:r>
            <a:r>
              <a:rPr lang="fr-FR" sz="2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Bozzolo</a:t>
            </a:r>
            <a:r>
              <a:rPr lang="fr-FR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J.J. </a:t>
            </a:r>
            <a:r>
              <a:rPr lang="fr-FR" sz="2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Fundenberger</a:t>
            </a:r>
            <a:endParaRPr lang="fr-FR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fr-FR" sz="1800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LEM3</a:t>
            </a:r>
            <a:r>
              <a:rPr lang="en-US" sz="1800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800" i="1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Université</a:t>
            </a:r>
            <a:r>
              <a:rPr lang="en-US" sz="1800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de Lorraine/CNRS, Metz, France</a:t>
            </a:r>
          </a:p>
          <a:p>
            <a:endParaRPr lang="en-US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who kindly provided orientation maps in copper, IF-steel, aluminum and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titanium, respectively.</a:t>
            </a:r>
            <a:endParaRPr lang="fr-FR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463550"/>
            <a:ext cx="7770813" cy="1433513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fr-FR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Acknowledgements</a:t>
            </a:r>
            <a:endParaRPr kumimoji="0" lang="fr-FR" sz="4400" b="1" i="0" u="none" strike="noStrike" kern="0" cap="none" spc="0" normalizeH="0" baseline="0" noProof="0" dirty="0">
              <a:ln>
                <a:noFill/>
              </a:ln>
              <a:solidFill>
                <a:srgbClr val="F262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1665" y="131431"/>
            <a:ext cx="20383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5459104" y="6469035"/>
            <a:ext cx="2045753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cs typeface="Tahoma" pitchFamily="34" charset="0"/>
              </a:rPr>
              <a:t>LEM3, 4 octobre 2012</a:t>
            </a:r>
            <a:endParaRPr lang="fr-FR" sz="1400" dirty="0">
              <a:solidFill>
                <a:schemeClr val="tx1"/>
              </a:solidFill>
              <a:latin typeface="Comic Sans MS" pitchFamily="66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 err="1" smtClean="0">
                <a:solidFill>
                  <a:srgbClr val="F26200"/>
                </a:solidFill>
                <a:latin typeface="Tahoma" pitchFamily="34" charset="0"/>
                <a:cs typeface="Tahoma" pitchFamily="34" charset="0"/>
              </a:rPr>
              <a:t>Error</a:t>
            </a:r>
            <a:r>
              <a:rPr lang="fr-FR" sz="3600" b="1" dirty="0" smtClean="0">
                <a:solidFill>
                  <a:srgbClr val="F262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3600" b="1" dirty="0" err="1" smtClean="0">
                <a:solidFill>
                  <a:srgbClr val="F26200"/>
                </a:solidFill>
                <a:latin typeface="Tahoma" pitchFamily="34" charset="0"/>
                <a:cs typeface="Tahoma" pitchFamily="34" charset="0"/>
              </a:rPr>
              <a:t>estimates</a:t>
            </a:r>
            <a:endParaRPr lang="fr-FR" sz="3600" b="1" dirty="0">
              <a:solidFill>
                <a:srgbClr val="F262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844720"/>
            <a:ext cx="8239836" cy="42338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Curvatures, dislocations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Error on disorientation: 0.5°, minimum GB disorientation: 5°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Error on spatial location: 1nm, minimum step size: 38nm</a:t>
            </a:r>
          </a:p>
          <a:p>
            <a:pPr lvl="1">
              <a:buNone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lvl="1">
              <a:buNone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Disclinations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Nevertheless, fairly good spatial distribution….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001105" y="3056381"/>
          <a:ext cx="4265612" cy="782638"/>
        </p:xfrm>
        <a:graphic>
          <a:graphicData uri="http://schemas.openxmlformats.org/presentationml/2006/ole">
            <p:oleObj spid="_x0000_s151555" name="Équation" r:id="rId3" imgW="2145960" imgH="393480" progId="Equation.3">
              <p:embed/>
            </p:oleObj>
          </a:graphicData>
        </a:graphic>
      </p:graphicFrame>
      <p:graphicFrame>
        <p:nvGraphicFramePr>
          <p:cNvPr id="151556" name="Object 4"/>
          <p:cNvGraphicFramePr>
            <a:graphicFrameLocks noChangeAspect="1"/>
          </p:cNvGraphicFramePr>
          <p:nvPr/>
        </p:nvGraphicFramePr>
        <p:xfrm>
          <a:off x="2435225" y="4219643"/>
          <a:ext cx="5349875" cy="782637"/>
        </p:xfrm>
        <a:graphic>
          <a:graphicData uri="http://schemas.openxmlformats.org/presentationml/2006/ole">
            <p:oleObj spid="_x0000_s151556" name="Équation" r:id="rId4" imgW="2692080" imgH="393480" progId="Equation.3">
              <p:embed/>
            </p:oleObj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459104" y="6469035"/>
            <a:ext cx="2045753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cs typeface="Tahoma" pitchFamily="34" charset="0"/>
              </a:rPr>
              <a:t>LEM3, 4 octobre 2012</a:t>
            </a:r>
            <a:endParaRPr lang="fr-FR" sz="1400" dirty="0">
              <a:solidFill>
                <a:schemeClr val="tx1"/>
              </a:solidFill>
              <a:latin typeface="Comic Sans MS" pitchFamily="66" charset="0"/>
              <a:cs typeface="Tahoma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1665" y="131431"/>
            <a:ext cx="20383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space réservé du numéro de diapositive 8"/>
          <p:cNvSpPr>
            <a:spLocks noGrp="1"/>
          </p:cNvSpPr>
          <p:nvPr>
            <p:ph type="sldNum" idx="10"/>
          </p:nvPr>
        </p:nvSpPr>
        <p:spPr>
          <a:xfrm>
            <a:off x="7239000" y="6472238"/>
            <a:ext cx="1903413" cy="455612"/>
          </a:xfrm>
        </p:spPr>
        <p:txBody>
          <a:bodyPr/>
          <a:lstStyle/>
          <a:p>
            <a:pPr algn="r">
              <a:defRPr/>
            </a:pPr>
            <a:fld id="{8E595947-9BF0-4B5E-AC74-31E218A7DB2E}" type="slidenum">
              <a:rPr lang="en-GB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20</a:t>
            </a:fld>
            <a:endParaRPr lang="en-GB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E595947-9BF0-4B5E-AC74-31E218A7DB2E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685800" y="463550"/>
            <a:ext cx="7770813" cy="1433513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fr-F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Motivation</a:t>
            </a:r>
            <a:endParaRPr kumimoji="0" lang="fr-FR" sz="4400" b="1" i="0" u="none" strike="noStrike" kern="0" cap="none" spc="0" normalizeH="0" baseline="0" noProof="0" dirty="0">
              <a:ln>
                <a:noFill/>
              </a:ln>
              <a:solidFill>
                <a:srgbClr val="F262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85800" y="1981200"/>
            <a:ext cx="8062415" cy="4233863"/>
          </a:xfrm>
          <a:prstGeom prst="rect">
            <a:avLst/>
          </a:prstGeom>
        </p:spPr>
        <p:txBody>
          <a:bodyPr/>
          <a:lstStyle/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	Why should we try recovering Nye’s dislocation density tensor?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Nye’s tensor field reflects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Dislocation microstructures</a:t>
            </a: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Lattice curvature and strain due to dislocations</a:t>
            </a: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Internal stress fields, stored elastic energy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Nye’s tensor may be used to model</a:t>
            </a:r>
          </a:p>
          <a:p>
            <a:pPr marL="798513" lvl="1" indent="-341313">
              <a:spcBef>
                <a:spcPts val="800"/>
              </a:spcBef>
              <a:buFont typeface="Wingdings" pitchFamily="2" charset="2"/>
              <a:buChar char="ü"/>
            </a:pPr>
            <a:r>
              <a:rPr lang="en-US" sz="20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Path-dependent (“kinematic”) hardening</a:t>
            </a:r>
          </a:p>
          <a:p>
            <a:pPr marL="798513" lvl="1" indent="-341313">
              <a:spcBef>
                <a:spcPts val="800"/>
              </a:spcBef>
              <a:buFont typeface="Wingdings" pitchFamily="2" charset="2"/>
              <a:buChar char="ü"/>
            </a:pPr>
            <a:r>
              <a:rPr lang="en-US" sz="20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Size effects (sample size, particles size)</a:t>
            </a:r>
          </a:p>
          <a:p>
            <a:pPr marL="798513" lvl="1" indent="-341313">
              <a:spcBef>
                <a:spcPts val="800"/>
              </a:spcBef>
              <a:buFont typeface="Wingdings" pitchFamily="2" charset="2"/>
              <a:buChar char="ü"/>
            </a:pPr>
            <a:r>
              <a:rPr lang="en-US" sz="20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Interface incompatibility, dislocation pile-ups</a:t>
            </a:r>
          </a:p>
          <a:p>
            <a:pPr marL="798513" lvl="1" indent="-341313">
              <a:spcBef>
                <a:spcPts val="800"/>
              </a:spcBef>
              <a:buFont typeface="Wingdings" pitchFamily="2" charset="2"/>
              <a:buChar char="ü"/>
            </a:pPr>
            <a:r>
              <a:rPr lang="en-US" sz="2000" kern="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Recrystallization</a:t>
            </a:r>
            <a:r>
              <a:rPr lang="en-US" sz="20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(nucleation criterion and grain growth)</a:t>
            </a:r>
          </a:p>
          <a:p>
            <a:pPr marL="798513" lvl="1" indent="-341313">
              <a:spcBef>
                <a:spcPts val="800"/>
              </a:spcBef>
              <a:buFont typeface="Wingdings" pitchFamily="2" charset="2"/>
              <a:buChar char="ü"/>
            </a:pPr>
            <a:r>
              <a:rPr lang="en-US" sz="2000" kern="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Anelastic</a:t>
            </a:r>
            <a:r>
              <a:rPr lang="en-US" sz="20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relaxation …</a:t>
            </a:r>
          </a:p>
          <a:p>
            <a:pPr marL="798513" lvl="1" indent="-341313">
              <a:spcBef>
                <a:spcPts val="800"/>
              </a:spcBef>
              <a:buFont typeface="Wingdings" pitchFamily="2" charset="2"/>
              <a:buChar char="ü"/>
            </a:pPr>
            <a:endParaRPr lang="en-US" sz="2000" kern="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1665" y="131431"/>
            <a:ext cx="20383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5459104" y="6469035"/>
            <a:ext cx="2045753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cs typeface="Tahoma" pitchFamily="34" charset="0"/>
              </a:rPr>
              <a:t>LEM3, 4 octobre 2012</a:t>
            </a:r>
            <a:endParaRPr lang="fr-FR" sz="1400" dirty="0">
              <a:solidFill>
                <a:schemeClr val="tx1"/>
              </a:solidFill>
              <a:latin typeface="Comic Sans MS" pitchFamily="66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rgbClr val="F26200"/>
                </a:solidFill>
                <a:latin typeface="Arial" pitchFamily="34" charset="0"/>
                <a:cs typeface="Arial" pitchFamily="34" charset="0"/>
              </a:rPr>
              <a:t>Outline</a:t>
            </a:r>
            <a:endParaRPr lang="fr-FR" b="1" dirty="0">
              <a:solidFill>
                <a:srgbClr val="F26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8062415" cy="42338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Nye’s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dislocation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density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tensor</a:t>
            </a:r>
            <a:endParaRPr lang="fr-FR" sz="2000" dirty="0" smtClean="0">
              <a:latin typeface="Tahoma" pitchFamily="34" charset="0"/>
              <a:cs typeface="Tahoma" pitchFamily="34" charset="0"/>
            </a:endParaRPr>
          </a:p>
          <a:p>
            <a:pPr lvl="1">
              <a:buClr>
                <a:schemeClr val="bg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r-FR" sz="1600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Lattice</a:t>
            </a:r>
            <a:r>
              <a:rPr lang="fr-FR" sz="16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1600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incompatibility</a:t>
            </a:r>
            <a:endParaRPr lang="fr-FR" sz="1600" dirty="0" smtClean="0">
              <a:solidFill>
                <a:schemeClr val="bg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lvl="1">
              <a:buClr>
                <a:schemeClr val="bg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r-FR" sz="1600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Aerial</a:t>
            </a:r>
            <a:r>
              <a:rPr lang="fr-FR" sz="16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1600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measure</a:t>
            </a:r>
            <a:r>
              <a:rPr lang="fr-FR" sz="16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of </a:t>
            </a:r>
            <a:r>
              <a:rPr lang="fr-FR" sz="1600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incompatibility</a:t>
            </a:r>
            <a:endParaRPr lang="fr-FR" sz="1600" dirty="0" smtClean="0">
              <a:solidFill>
                <a:schemeClr val="bg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lvl="1">
              <a:buClr>
                <a:schemeClr val="bg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r-FR" sz="1600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Coarse</a:t>
            </a:r>
            <a:r>
              <a:rPr lang="fr-FR" sz="16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1600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graining</a:t>
            </a:r>
            <a:endParaRPr lang="fr-FR" sz="1600" dirty="0" smtClean="0">
              <a:solidFill>
                <a:schemeClr val="bg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000" dirty="0" smtClean="0">
                <a:latin typeface="Tahoma" pitchFamily="34" charset="0"/>
                <a:cs typeface="Tahoma" pitchFamily="34" charset="0"/>
              </a:rPr>
              <a:t>Dislocation/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disclination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densities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from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elastic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curvature</a:t>
            </a:r>
            <a:endParaRPr lang="fr-FR" sz="2000" dirty="0" smtClean="0">
              <a:latin typeface="Tahoma" pitchFamily="34" charset="0"/>
              <a:cs typeface="Tahoma" pitchFamily="34" charset="0"/>
            </a:endParaRPr>
          </a:p>
          <a:p>
            <a:pPr lvl="1">
              <a:buClr>
                <a:schemeClr val="bg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r-FR" sz="1600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Rotational</a:t>
            </a:r>
            <a:r>
              <a:rPr lang="fr-FR" sz="16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compatibility: standard dislocation </a:t>
            </a:r>
            <a:r>
              <a:rPr lang="fr-FR" sz="1600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treatment</a:t>
            </a:r>
            <a:r>
              <a:rPr lang="fr-FR" sz="16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lvl="1">
              <a:buClr>
                <a:schemeClr val="bg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r-FR" sz="1600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Rotational</a:t>
            </a:r>
            <a:r>
              <a:rPr lang="fr-FR" sz="16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1600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incompatibility</a:t>
            </a:r>
            <a:r>
              <a:rPr lang="fr-FR" sz="16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fr-FR" sz="1600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disclination</a:t>
            </a:r>
            <a:r>
              <a:rPr lang="fr-FR" sz="16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1600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density</a:t>
            </a:r>
            <a:endParaRPr lang="fr-FR" sz="1600" dirty="0" smtClean="0">
              <a:solidFill>
                <a:schemeClr val="bg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000" dirty="0" smtClean="0">
                <a:latin typeface="Tahoma" pitchFamily="34" charset="0"/>
                <a:cs typeface="Tahoma" pitchFamily="34" charset="0"/>
              </a:rPr>
              <a:t>Dislocation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density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measurement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from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EBSD orientation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mapping</a:t>
            </a:r>
            <a:endParaRPr lang="fr-FR" sz="2000" dirty="0" smtClean="0">
              <a:latin typeface="Tahoma" pitchFamily="34" charset="0"/>
              <a:cs typeface="Tahoma" pitchFamily="34" charset="0"/>
            </a:endParaRPr>
          </a:p>
          <a:p>
            <a:pPr lvl="1">
              <a:buClr>
                <a:schemeClr val="bg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r-FR" sz="1600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Measurement</a:t>
            </a:r>
            <a:r>
              <a:rPr lang="fr-FR" sz="16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1600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from</a:t>
            </a:r>
            <a:r>
              <a:rPr lang="fr-FR" sz="16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a single </a:t>
            </a:r>
            <a:r>
              <a:rPr lang="fr-FR" sz="1600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planar</a:t>
            </a:r>
            <a:r>
              <a:rPr lang="fr-FR" sz="16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1600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map</a:t>
            </a:r>
            <a:endParaRPr lang="fr-FR" sz="1600" dirty="0" smtClean="0">
              <a:solidFill>
                <a:schemeClr val="bg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lvl="1">
              <a:buClr>
                <a:schemeClr val="bg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r-FR" sz="1600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Measurement</a:t>
            </a:r>
            <a:r>
              <a:rPr lang="fr-FR" sz="16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1600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from</a:t>
            </a:r>
            <a:r>
              <a:rPr lang="fr-FR" sz="16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3D data</a:t>
            </a:r>
          </a:p>
          <a:p>
            <a:pPr>
              <a:buFont typeface="Wingdings" pitchFamily="2" charset="2"/>
              <a:buChar char="q"/>
            </a:pPr>
            <a:r>
              <a:rPr lang="fr-F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Tantalum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benchmark</a:t>
            </a:r>
          </a:p>
          <a:p>
            <a:pPr>
              <a:buFont typeface="Wingdings" pitchFamily="2" charset="2"/>
              <a:buChar char="q"/>
            </a:pPr>
            <a:r>
              <a:rPr lang="fr-FR" sz="2000" dirty="0" smtClean="0">
                <a:latin typeface="Tahoma" pitchFamily="34" charset="0"/>
                <a:cs typeface="Tahoma" pitchFamily="34" charset="0"/>
              </a:rPr>
              <a:t> Conclusions</a:t>
            </a:r>
            <a:endParaRPr lang="fr-FR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AA4C764-7938-461B-AE46-512B3084EE7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5" name="ZoneTexte 4"/>
          <p:cNvSpPr txBox="1"/>
          <p:nvPr/>
        </p:nvSpPr>
        <p:spPr>
          <a:xfrm>
            <a:off x="5459104" y="6469035"/>
            <a:ext cx="2045753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cs typeface="Tahoma" pitchFamily="34" charset="0"/>
              </a:rPr>
              <a:t>LEM3, 4 octobre 2012</a:t>
            </a:r>
            <a:endParaRPr lang="fr-FR" sz="1400" dirty="0">
              <a:solidFill>
                <a:schemeClr val="tx1"/>
              </a:solidFill>
              <a:latin typeface="Comic Sans MS" pitchFamily="66" charset="0"/>
              <a:cs typeface="Tahoma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1665" y="131431"/>
            <a:ext cx="20383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E595947-9BF0-4B5E-AC74-31E218A7DB2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08000" y="464400"/>
            <a:ext cx="8952931" cy="1433513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Nye’s</a:t>
            </a: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dislocation </a:t>
            </a:r>
            <a:r>
              <a:rPr kumimoji="0" lang="fr-FR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density</a:t>
            </a: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tensor</a:t>
            </a:r>
            <a:endParaRPr kumimoji="0" lang="fr-FR" sz="3600" b="1" i="0" u="none" strike="noStrike" kern="0" cap="none" spc="0" normalizeH="0" baseline="0" noProof="0" dirty="0">
              <a:ln>
                <a:noFill/>
              </a:ln>
              <a:solidFill>
                <a:srgbClr val="F262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87600" y="1980000"/>
            <a:ext cx="8062415" cy="4233863"/>
          </a:xfrm>
          <a:prstGeom prst="rect">
            <a:avLst/>
          </a:prstGeom>
        </p:spPr>
        <p:txBody>
          <a:bodyPr/>
          <a:lstStyle/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Nye’s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dislocation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density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tensor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Lattice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incompatibility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Aerial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measure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of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incompatibility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Coarse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graining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Dislocation/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disclination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densities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from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elastic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curvature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Rotational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compatibility: standard dislocation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treatment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Rotational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incompatibility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: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disclination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density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Dislocation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density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measurement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from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EBSD orientation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mapping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Measurement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from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a single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planar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map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Measurement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from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3D data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Tantalum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benchmark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Conclusions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459104" y="6469035"/>
            <a:ext cx="2045753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cs typeface="Tahoma" pitchFamily="34" charset="0"/>
              </a:rPr>
              <a:t>LEM3, 4 octobre 2012</a:t>
            </a:r>
            <a:endParaRPr lang="fr-FR" sz="1400" dirty="0">
              <a:solidFill>
                <a:schemeClr val="tx1"/>
              </a:solidFill>
              <a:latin typeface="Comic Sans MS" pitchFamily="66" charset="0"/>
              <a:cs typeface="Tahoma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1665" y="131431"/>
            <a:ext cx="20383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1665" y="131431"/>
            <a:ext cx="20383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466725" y="3639235"/>
            <a:ext cx="84978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70000"/>
              <a:buFont typeface="Monotype Sorts"/>
              <a:buNone/>
            </a:pPr>
            <a:r>
              <a:rPr lang="fr-FR" sz="1600" dirty="0">
                <a:solidFill>
                  <a:schemeClr val="tx1"/>
                </a:solidFill>
                <a:latin typeface="Tahoma" pitchFamily="34" charset="0"/>
              </a:rPr>
              <a:t>      </a:t>
            </a:r>
            <a:endParaRPr lang="fr-FR" sz="1800" dirty="0">
              <a:solidFill>
                <a:schemeClr val="tx1"/>
              </a:solidFill>
              <a:latin typeface="Tahoma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q"/>
            </a:pPr>
            <a:r>
              <a:rPr lang="fr-FR" sz="1800" dirty="0">
                <a:solidFill>
                  <a:schemeClr val="tx1"/>
                </a:solidFill>
                <a:latin typeface="Tahoma" pitchFamily="34" charset="0"/>
              </a:rPr>
              <a:t>                 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</a:rPr>
              <a:t>is 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</a:rPr>
              <a:t>a gradient tensor 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</a:rPr>
              <a:t>due to continuity 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</a:rPr>
              <a:t>of the deformed  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</a:rPr>
              <a:t>configuration (                ), 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</a:rPr>
              <a:t>but             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</a:rPr>
              <a:t>are not when dislocations  are present (discontinuity of elastic/plastic displacement across a surface terminating at dislocation line).</a:t>
            </a:r>
            <a:endParaRPr lang="en-US" sz="2000" dirty="0">
              <a:solidFill>
                <a:schemeClr val="tx1"/>
              </a:solidFill>
              <a:latin typeface="Tahoma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</a:rPr>
              <a:t>Burgers vector                                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</a:rPr>
              <a:t>: 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</a:rPr>
              <a:t>closure defect of a circuit 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</a:rPr>
              <a:t>in the 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</a:rPr>
              <a:t>presence of lattice incompatibility.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70000"/>
              <a:buFont typeface="Monotype Sorts"/>
              <a:buChar char="n"/>
            </a:pPr>
            <a:endParaRPr lang="en-US" sz="2000" dirty="0">
              <a:solidFill>
                <a:schemeClr val="tx1"/>
              </a:solidFill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70000"/>
              <a:buFont typeface="Monotype Sorts"/>
              <a:buChar char="n"/>
            </a:pPr>
            <a:endParaRPr lang="fr-FR" sz="2000" dirty="0">
              <a:solidFill>
                <a:schemeClr val="tx1"/>
              </a:solidFill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70000"/>
              <a:buFont typeface="Monotype Sorts"/>
              <a:buChar char="n"/>
            </a:pPr>
            <a:endParaRPr lang="fr-FR" sz="20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E595947-9BF0-4B5E-AC74-31E218A7DB2E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 anchor="b" anchorCtr="0"/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Lattice</a:t>
            </a: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incompatibility</a:t>
            </a:r>
            <a:endParaRPr kumimoji="0" lang="fr-FR" sz="3600" b="1" i="0" u="none" strike="noStrike" kern="0" cap="none" spc="0" normalizeH="0" baseline="0" noProof="0" dirty="0" smtClean="0">
              <a:ln>
                <a:noFill/>
              </a:ln>
              <a:solidFill>
                <a:srgbClr val="F262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69" descr="configurati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08138" y="1484313"/>
            <a:ext cx="5627687" cy="2152650"/>
          </a:xfrm>
          <a:prstGeom prst="rect">
            <a:avLst/>
          </a:prstGeom>
          <a:noFill/>
        </p:spPr>
      </p:pic>
      <p:graphicFrame>
        <p:nvGraphicFramePr>
          <p:cNvPr id="8" name="Object 66"/>
          <p:cNvGraphicFramePr>
            <a:graphicFrameLocks noChangeAspect="1"/>
          </p:cNvGraphicFramePr>
          <p:nvPr/>
        </p:nvGraphicFramePr>
        <p:xfrm>
          <a:off x="2497539" y="4299044"/>
          <a:ext cx="1350962" cy="423862"/>
        </p:xfrm>
        <a:graphic>
          <a:graphicData uri="http://schemas.openxmlformats.org/presentationml/2006/ole">
            <p:oleObj spid="_x0000_s189442" name="Équation" r:id="rId5" imgW="685800" imgH="215640" progId="Equation.3">
              <p:embed/>
            </p:oleObj>
          </a:graphicData>
        </a:graphic>
      </p:graphicFrame>
      <p:graphicFrame>
        <p:nvGraphicFramePr>
          <p:cNvPr id="9" name="Object 58"/>
          <p:cNvGraphicFramePr>
            <a:graphicFrameLocks noChangeAspect="1"/>
          </p:cNvGraphicFramePr>
          <p:nvPr/>
        </p:nvGraphicFramePr>
        <p:xfrm>
          <a:off x="2627313" y="5391105"/>
          <a:ext cx="2447925" cy="587375"/>
        </p:xfrm>
        <a:graphic>
          <a:graphicData uri="http://schemas.openxmlformats.org/presentationml/2006/ole">
            <p:oleObj spid="_x0000_s189443" name="Equation" r:id="rId6" imgW="1269720" imgH="304560" progId="Equation.3">
              <p:embed/>
            </p:oleObj>
          </a:graphicData>
        </a:graphic>
      </p:graphicFrame>
      <p:graphicFrame>
        <p:nvGraphicFramePr>
          <p:cNvPr id="10" name="Object 61"/>
          <p:cNvGraphicFramePr>
            <a:graphicFrameLocks noChangeAspect="1"/>
          </p:cNvGraphicFramePr>
          <p:nvPr/>
        </p:nvGraphicFramePr>
        <p:xfrm>
          <a:off x="4505651" y="4288214"/>
          <a:ext cx="936625" cy="476250"/>
        </p:xfrm>
        <a:graphic>
          <a:graphicData uri="http://schemas.openxmlformats.org/presentationml/2006/ole">
            <p:oleObj spid="_x0000_s189444" name="Equation" r:id="rId7" imgW="469800" imgH="241200" progId="Equation.3">
              <p:embed/>
            </p:oleObj>
          </a:graphicData>
        </a:graphic>
      </p:graphicFrame>
      <p:graphicFrame>
        <p:nvGraphicFramePr>
          <p:cNvPr id="11" name="Object 71"/>
          <p:cNvGraphicFramePr>
            <a:graphicFrameLocks noChangeAspect="1"/>
          </p:cNvGraphicFramePr>
          <p:nvPr/>
        </p:nvGraphicFramePr>
        <p:xfrm>
          <a:off x="1258888" y="3284538"/>
          <a:ext cx="328612" cy="303212"/>
        </p:xfrm>
        <a:graphic>
          <a:graphicData uri="http://schemas.openxmlformats.org/presentationml/2006/ole">
            <p:oleObj spid="_x0000_s189445" name="Equation" r:id="rId8" imgW="164880" imgH="152280" progId="Equation.3">
              <p:embed/>
            </p:oleObj>
          </a:graphicData>
        </a:graphic>
      </p:graphicFrame>
      <p:graphicFrame>
        <p:nvGraphicFramePr>
          <p:cNvPr id="12" name="Object 73"/>
          <p:cNvGraphicFramePr>
            <a:graphicFrameLocks noChangeAspect="1"/>
          </p:cNvGraphicFramePr>
          <p:nvPr/>
        </p:nvGraphicFramePr>
        <p:xfrm>
          <a:off x="7092950" y="3321050"/>
          <a:ext cx="252413" cy="252413"/>
        </p:xfrm>
        <a:graphic>
          <a:graphicData uri="http://schemas.openxmlformats.org/presentationml/2006/ole">
            <p:oleObj spid="_x0000_s189446" name="Equation" r:id="rId9" imgW="126720" imgH="126720" progId="Equation.3">
              <p:embed/>
            </p:oleObj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5459104" y="6469035"/>
            <a:ext cx="2045753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cs typeface="Tahoma" pitchFamily="34" charset="0"/>
              </a:rPr>
              <a:t>LEM3, 4 octobre 2012</a:t>
            </a:r>
            <a:endParaRPr lang="fr-FR" sz="1400" dirty="0">
              <a:solidFill>
                <a:schemeClr val="tx1"/>
              </a:solidFill>
              <a:latin typeface="Comic Sans MS" pitchFamily="66" charset="0"/>
              <a:cs typeface="Tahoma" pitchFamily="34" charset="0"/>
            </a:endParaRPr>
          </a:p>
        </p:txBody>
      </p:sp>
      <p:graphicFrame>
        <p:nvGraphicFramePr>
          <p:cNvPr id="189447" name="Object 66"/>
          <p:cNvGraphicFramePr>
            <a:graphicFrameLocks noChangeAspect="1"/>
          </p:cNvGraphicFramePr>
          <p:nvPr/>
        </p:nvGraphicFramePr>
        <p:xfrm>
          <a:off x="941696" y="3935865"/>
          <a:ext cx="1100137" cy="474663"/>
        </p:xfrm>
        <a:graphic>
          <a:graphicData uri="http://schemas.openxmlformats.org/presentationml/2006/ole">
            <p:oleObj spid="_x0000_s189447" name="Équation" r:id="rId10" imgW="5587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1665" y="131431"/>
            <a:ext cx="20383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8" name="Groupe 27"/>
          <p:cNvGrpSpPr/>
          <p:nvPr/>
        </p:nvGrpSpPr>
        <p:grpSpPr>
          <a:xfrm>
            <a:off x="6543799" y="3416467"/>
            <a:ext cx="2273216" cy="1269941"/>
            <a:chOff x="6461911" y="5299891"/>
            <a:chExt cx="2273216" cy="1269941"/>
          </a:xfrm>
        </p:grpSpPr>
        <p:sp>
          <p:nvSpPr>
            <p:cNvPr id="26" name="Oval 43"/>
            <p:cNvSpPr>
              <a:spLocks noChangeArrowheads="1"/>
            </p:cNvSpPr>
            <p:nvPr/>
          </p:nvSpPr>
          <p:spPr bwMode="auto">
            <a:xfrm rot="986224">
              <a:off x="6461911" y="5712582"/>
              <a:ext cx="2160604" cy="857250"/>
            </a:xfrm>
            <a:prstGeom prst="ellipse">
              <a:avLst/>
            </a:prstGeom>
            <a:solidFill>
              <a:srgbClr val="33CC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>
                <a:latin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960000">
              <a:off x="6574352" y="5299891"/>
              <a:ext cx="2160775" cy="873457"/>
            </a:xfrm>
            <a:prstGeom prst="rect">
              <a:avLst/>
            </a:prstGeom>
            <a:solidFill>
              <a:schemeClr val="bg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E595947-9BF0-4B5E-AC74-31E218A7DB2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 anchor="b" anchorCtr="0"/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fr-FR" sz="3600" b="1" kern="0" dirty="0" err="1" smtClean="0">
                <a:solidFill>
                  <a:srgbClr val="F26200"/>
                </a:solidFill>
                <a:latin typeface="Arial" pitchFamily="34" charset="0"/>
                <a:ea typeface="+mj-ea"/>
                <a:cs typeface="Arial" pitchFamily="34" charset="0"/>
              </a:rPr>
              <a:t>Nye’s</a:t>
            </a:r>
            <a:r>
              <a:rPr lang="fr-FR" sz="3600" b="1" kern="0" dirty="0" smtClean="0">
                <a:solidFill>
                  <a:srgbClr val="F26200"/>
                </a:solidFill>
                <a:latin typeface="Arial" pitchFamily="34" charset="0"/>
                <a:ea typeface="+mj-ea"/>
                <a:cs typeface="Arial" pitchFamily="34" charset="0"/>
              </a:rPr>
              <a:t> d</a:t>
            </a:r>
            <a:r>
              <a:rPr kumimoji="0" lang="fr-FR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islocation</a:t>
            </a: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density</a:t>
            </a:r>
            <a:r>
              <a:rPr kumimoji="0" lang="fr-FR" sz="3600" b="1" i="0" u="none" strike="noStrike" kern="0" cap="none" spc="0" normalizeH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3600" b="1" i="0" u="none" strike="noStrike" kern="0" cap="none" spc="0" normalizeH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tensor</a:t>
            </a:r>
            <a:endParaRPr kumimoji="0" lang="fr-FR" sz="3600" b="1" i="0" u="none" strike="noStrike" kern="0" cap="none" spc="0" normalizeH="0" baseline="0" noProof="0" dirty="0" smtClean="0">
              <a:ln>
                <a:noFill/>
              </a:ln>
              <a:solidFill>
                <a:srgbClr val="F262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84497" y="1759590"/>
            <a:ext cx="8002588" cy="3887787"/>
          </a:xfrm>
          <a:prstGeom prst="rect">
            <a:avLst/>
          </a:prstGeom>
        </p:spPr>
        <p:txBody>
          <a:bodyPr/>
          <a:lstStyle/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Stokes theorem applied to the Burgers circuit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C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Nye’s dislocation density tensor 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  <a:tabLst/>
              <a:defRPr/>
            </a:pPr>
            <a:endParaRPr lang="en-US" sz="2000" kern="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Small distortion approximation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49263" rtl="0" eaLnBrk="0" fontAlgn="base" latinLnBrk="0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Monotype Sorts"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1143000" marR="0" lvl="2" indent="-228600" algn="l" defTabSz="449263" rtl="0" eaLnBrk="0" fontAlgn="base" latinLnBrk="0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Monotype Sorts"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528579" y="2224585"/>
          <a:ext cx="4006498" cy="728609"/>
        </p:xfrm>
        <a:graphic>
          <a:graphicData uri="http://schemas.openxmlformats.org/presentationml/2006/ole">
            <p:oleObj spid="_x0000_s190466" name="Equation" r:id="rId5" imgW="2095200" imgH="380880" progId="Equation.3">
              <p:embed/>
            </p:oleObj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2532063" y="3361686"/>
          <a:ext cx="3382962" cy="714375"/>
        </p:xfrm>
        <a:graphic>
          <a:graphicData uri="http://schemas.openxmlformats.org/presentationml/2006/ole">
            <p:oleObj spid="_x0000_s190467" name="Équation" r:id="rId6" imgW="1803240" imgH="380880" progId="Equation.3">
              <p:embed/>
            </p:oleObj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2536918" y="3906764"/>
          <a:ext cx="3192463" cy="493713"/>
        </p:xfrm>
        <a:graphic>
          <a:graphicData uri="http://schemas.openxmlformats.org/presentationml/2006/ole">
            <p:oleObj spid="_x0000_s190468" name="Equation" r:id="rId7" imgW="1638000" imgH="253800" progId="Equation.3">
              <p:embed/>
            </p:oleObj>
          </a:graphicData>
        </a:graphic>
      </p:graphicFrame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6564029" y="2678752"/>
            <a:ext cx="1728787" cy="1954213"/>
            <a:chOff x="4195" y="1696"/>
            <a:chExt cx="1089" cy="1231"/>
          </a:xfrm>
        </p:grpSpPr>
        <p:sp>
          <p:nvSpPr>
            <p:cNvPr id="11" name="Oval 43"/>
            <p:cNvSpPr>
              <a:spLocks noChangeArrowheads="1"/>
            </p:cNvSpPr>
            <p:nvPr/>
          </p:nvSpPr>
          <p:spPr bwMode="auto">
            <a:xfrm rot="986224">
              <a:off x="4195" y="2387"/>
              <a:ext cx="1088" cy="540"/>
            </a:xfrm>
            <a:prstGeom prst="ellipse">
              <a:avLst/>
            </a:prstGeom>
            <a:solidFill>
              <a:srgbClr val="33CC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>
                <a:latin typeface="Arial" pitchFamily="34" charset="0"/>
              </a:endParaRPr>
            </a:p>
          </p:txBody>
        </p:sp>
        <p:sp>
          <p:nvSpPr>
            <p:cNvPr id="12" name="Text Box 44"/>
            <p:cNvSpPr txBox="1">
              <a:spLocks noChangeArrowheads="1"/>
            </p:cNvSpPr>
            <p:nvPr/>
          </p:nvSpPr>
          <p:spPr bwMode="auto">
            <a:xfrm>
              <a:off x="4228" y="2205"/>
              <a:ext cx="191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b">
              <a:spAutoFit/>
            </a:bodyPr>
            <a:lstStyle/>
            <a:p>
              <a:r>
                <a:rPr lang="fr-FR" dirty="0"/>
                <a:t>C</a:t>
              </a:r>
            </a:p>
          </p:txBody>
        </p:sp>
        <p:sp>
          <p:nvSpPr>
            <p:cNvPr id="13" name="Text Box 46"/>
            <p:cNvSpPr txBox="1">
              <a:spLocks noChangeArrowheads="1"/>
            </p:cNvSpPr>
            <p:nvPr/>
          </p:nvSpPr>
          <p:spPr bwMode="auto">
            <a:xfrm>
              <a:off x="4377" y="2523"/>
              <a:ext cx="17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b">
              <a:spAutoFit/>
            </a:bodyPr>
            <a:lstStyle/>
            <a:p>
              <a:r>
                <a:rPr lang="fr-FR"/>
                <a:t>S</a:t>
              </a:r>
            </a:p>
          </p:txBody>
        </p:sp>
        <p:graphicFrame>
          <p:nvGraphicFramePr>
            <p:cNvPr id="15" name="Object 48"/>
            <p:cNvGraphicFramePr>
              <a:graphicFrameLocks noChangeAspect="1"/>
            </p:cNvGraphicFramePr>
            <p:nvPr/>
          </p:nvGraphicFramePr>
          <p:xfrm>
            <a:off x="5148" y="1696"/>
            <a:ext cx="136" cy="136"/>
          </p:xfrm>
          <a:graphic>
            <a:graphicData uri="http://schemas.openxmlformats.org/presentationml/2006/ole">
              <p:oleObj spid="_x0000_s190469" name="Equation" r:id="rId8" imgW="126720" imgH="126720" progId="Equation.3">
                <p:embed/>
              </p:oleObj>
            </a:graphicData>
          </a:graphic>
        </p:graphicFrame>
        <p:sp>
          <p:nvSpPr>
            <p:cNvPr id="16" name="Line 51"/>
            <p:cNvSpPr>
              <a:spLocks noChangeShapeType="1"/>
            </p:cNvSpPr>
            <p:nvPr/>
          </p:nvSpPr>
          <p:spPr bwMode="auto">
            <a:xfrm>
              <a:off x="4468" y="2836"/>
              <a:ext cx="9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b"/>
            <a:lstStyle/>
            <a:p>
              <a:endParaRPr lang="fr-FR"/>
            </a:p>
          </p:txBody>
        </p:sp>
        <p:sp>
          <p:nvSpPr>
            <p:cNvPr id="14" name="Line 47"/>
            <p:cNvSpPr>
              <a:spLocks noChangeShapeType="1"/>
            </p:cNvSpPr>
            <p:nvPr/>
          </p:nvSpPr>
          <p:spPr bwMode="auto">
            <a:xfrm flipV="1">
              <a:off x="4732" y="1816"/>
              <a:ext cx="317" cy="86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b"/>
            <a:lstStyle/>
            <a:p>
              <a:endParaRPr lang="fr-FR"/>
            </a:p>
          </p:txBody>
        </p:sp>
      </p:grpSp>
      <p:grpSp>
        <p:nvGrpSpPr>
          <p:cNvPr id="17" name="Group 55"/>
          <p:cNvGrpSpPr>
            <a:grpSpLocks/>
          </p:cNvGrpSpPr>
          <p:nvPr/>
        </p:nvGrpSpPr>
        <p:grpSpPr bwMode="auto">
          <a:xfrm>
            <a:off x="7970852" y="3181353"/>
            <a:ext cx="849314" cy="1376364"/>
            <a:chOff x="5021" y="2004"/>
            <a:chExt cx="535" cy="867"/>
          </a:xfrm>
        </p:grpSpPr>
        <p:graphicFrame>
          <p:nvGraphicFramePr>
            <p:cNvPr id="18" name="Object 49"/>
            <p:cNvGraphicFramePr>
              <a:graphicFrameLocks noChangeAspect="1"/>
            </p:cNvGraphicFramePr>
            <p:nvPr/>
          </p:nvGraphicFramePr>
          <p:xfrm>
            <a:off x="5447" y="2004"/>
            <a:ext cx="109" cy="177"/>
          </p:xfrm>
          <a:graphic>
            <a:graphicData uri="http://schemas.openxmlformats.org/presentationml/2006/ole">
              <p:oleObj spid="_x0000_s190470" name="Equation" r:id="rId9" imgW="101520" imgH="164880" progId="Equation.3">
                <p:embed/>
              </p:oleObj>
            </a:graphicData>
          </a:graphic>
        </p:graphicFrame>
        <p:sp>
          <p:nvSpPr>
            <p:cNvPr id="19" name="Line 50"/>
            <p:cNvSpPr>
              <a:spLocks noChangeShapeType="1"/>
            </p:cNvSpPr>
            <p:nvPr/>
          </p:nvSpPr>
          <p:spPr bwMode="auto">
            <a:xfrm flipV="1">
              <a:off x="5021" y="2205"/>
              <a:ext cx="535" cy="49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b"/>
            <a:lstStyle/>
            <a:p>
              <a:endParaRPr lang="fr-FR"/>
            </a:p>
          </p:txBody>
        </p:sp>
        <p:sp>
          <p:nvSpPr>
            <p:cNvPr id="20" name="Line 52"/>
            <p:cNvSpPr>
              <a:spLocks noChangeShapeType="1"/>
            </p:cNvSpPr>
            <p:nvPr/>
          </p:nvSpPr>
          <p:spPr bwMode="auto">
            <a:xfrm>
              <a:off x="5199" y="2803"/>
              <a:ext cx="277" cy="6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b"/>
            <a:lstStyle/>
            <a:p>
              <a:endParaRPr lang="fr-FR"/>
            </a:p>
          </p:txBody>
        </p:sp>
        <p:graphicFrame>
          <p:nvGraphicFramePr>
            <p:cNvPr id="21" name="Object 53"/>
            <p:cNvGraphicFramePr>
              <a:graphicFrameLocks noChangeAspect="1"/>
            </p:cNvGraphicFramePr>
            <p:nvPr/>
          </p:nvGraphicFramePr>
          <p:xfrm>
            <a:off x="5407" y="2666"/>
            <a:ext cx="136" cy="177"/>
          </p:xfrm>
          <a:graphic>
            <a:graphicData uri="http://schemas.openxmlformats.org/presentationml/2006/ole">
              <p:oleObj spid="_x0000_s190471" name="Equation" r:id="rId10" imgW="126720" imgH="164880" progId="Equation.3">
                <p:embed/>
              </p:oleObj>
            </a:graphicData>
          </a:graphic>
        </p:graphicFrame>
      </p:grpSp>
      <p:sp>
        <p:nvSpPr>
          <p:cNvPr id="22" name="Text Box 59"/>
          <p:cNvSpPr txBox="1">
            <a:spLocks noChangeArrowheads="1"/>
          </p:cNvSpPr>
          <p:nvPr/>
        </p:nvSpPr>
        <p:spPr bwMode="auto">
          <a:xfrm>
            <a:off x="4614393" y="4366854"/>
            <a:ext cx="1920719" cy="2927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fr-FR" sz="1400" dirty="0" err="1" smtClean="0">
                <a:solidFill>
                  <a:schemeClr val="tx1"/>
                </a:solidFill>
                <a:latin typeface="Comic Sans MS" pitchFamily="66" charset="0"/>
              </a:rPr>
              <a:t>Nye</a:t>
            </a:r>
            <a:r>
              <a:rPr lang="fr-FR" sz="1400" dirty="0">
                <a:solidFill>
                  <a:schemeClr val="tx1"/>
                </a:solidFill>
                <a:latin typeface="Comic Sans MS" pitchFamily="66" charset="0"/>
              </a:rPr>
              <a:t>, Acta Met. </a:t>
            </a:r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</a:rPr>
              <a:t>1953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459104" y="6469035"/>
            <a:ext cx="2045753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cs typeface="Tahoma" pitchFamily="34" charset="0"/>
              </a:rPr>
              <a:t>LEM3, 4 octobre 2012</a:t>
            </a:r>
            <a:endParaRPr lang="fr-FR" sz="1400" dirty="0">
              <a:solidFill>
                <a:schemeClr val="tx1"/>
              </a:solidFill>
              <a:latin typeface="Comic Sans MS" pitchFamily="66" charset="0"/>
              <a:cs typeface="Tahoma" pitchFamily="34" charset="0"/>
            </a:endParaRPr>
          </a:p>
        </p:txBody>
      </p:sp>
      <p:graphicFrame>
        <p:nvGraphicFramePr>
          <p:cNvPr id="190472" name="Object 4"/>
          <p:cNvGraphicFramePr>
            <a:graphicFrameLocks noChangeAspect="1"/>
          </p:cNvGraphicFramePr>
          <p:nvPr/>
        </p:nvGraphicFramePr>
        <p:xfrm>
          <a:off x="1484313" y="4989513"/>
          <a:ext cx="5265737" cy="681037"/>
        </p:xfrm>
        <a:graphic>
          <a:graphicData uri="http://schemas.openxmlformats.org/presentationml/2006/ole">
            <p:oleObj spid="_x0000_s190472" name="Équation" r:id="rId11" imgW="2946240" imgH="380880" progId="Equation.3">
              <p:embed/>
            </p:oleObj>
          </a:graphicData>
        </a:graphic>
      </p:graphicFrame>
      <p:graphicFrame>
        <p:nvGraphicFramePr>
          <p:cNvPr id="190473" name="Object 8"/>
          <p:cNvGraphicFramePr>
            <a:graphicFrameLocks noChangeAspect="1"/>
          </p:cNvGraphicFramePr>
          <p:nvPr/>
        </p:nvGraphicFramePr>
        <p:xfrm>
          <a:off x="3627438" y="5607028"/>
          <a:ext cx="1382712" cy="428625"/>
        </p:xfrm>
        <a:graphic>
          <a:graphicData uri="http://schemas.openxmlformats.org/presentationml/2006/ole">
            <p:oleObj spid="_x0000_s190473" name="Équation" r:id="rId12" imgW="736560" imgH="228600" progId="Equation.3">
              <p:embed/>
            </p:oleObj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7670042" y="4749417"/>
            <a:ext cx="38985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tx1"/>
                </a:solidFill>
              </a:rPr>
              <a:t>C</a:t>
            </a:r>
            <a:endParaRPr lang="fr-FR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5288" y="1700213"/>
            <a:ext cx="8748712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70000"/>
              <a:buFont typeface="Wingdings" pitchFamily="2" charset="2"/>
              <a:buChar char="q"/>
            </a:pPr>
            <a:r>
              <a:rPr lang="fr-FR" sz="2000" dirty="0" err="1">
                <a:solidFill>
                  <a:srgbClr val="003399"/>
                </a:solidFill>
                <a:latin typeface="Tahoma" pitchFamily="34" charset="0"/>
              </a:rPr>
              <a:t>Loop</a:t>
            </a:r>
            <a:r>
              <a:rPr lang="fr-FR" sz="2000" dirty="0">
                <a:solidFill>
                  <a:srgbClr val="003399"/>
                </a:solidFill>
                <a:latin typeface="Tahoma" pitchFamily="34" charset="0"/>
              </a:rPr>
              <a:t> </a:t>
            </a:r>
            <a:r>
              <a:rPr lang="fr-FR" sz="2000" dirty="0" err="1">
                <a:solidFill>
                  <a:srgbClr val="003399"/>
                </a:solidFill>
                <a:latin typeface="Tahoma" pitchFamily="34" charset="0"/>
              </a:rPr>
              <a:t>at</a:t>
            </a:r>
            <a:r>
              <a:rPr lang="fr-FR" sz="2000" dirty="0">
                <a:solidFill>
                  <a:srgbClr val="003399"/>
                </a:solidFill>
                <a:latin typeface="Tahoma" pitchFamily="34" charset="0"/>
              </a:rPr>
              <a:t> </a:t>
            </a:r>
            <a:r>
              <a:rPr lang="fr-FR" sz="2000" dirty="0" err="1">
                <a:solidFill>
                  <a:srgbClr val="003399"/>
                </a:solidFill>
                <a:latin typeface="Tahoma" pitchFamily="34" charset="0"/>
              </a:rPr>
              <a:t>small</a:t>
            </a:r>
            <a:r>
              <a:rPr lang="fr-FR" sz="2000" dirty="0">
                <a:solidFill>
                  <a:srgbClr val="003399"/>
                </a:solidFill>
                <a:latin typeface="Tahoma" pitchFamily="34" charset="0"/>
              </a:rPr>
              <a:t> </a:t>
            </a:r>
            <a:r>
              <a:rPr lang="fr-FR" sz="2000" dirty="0" err="1">
                <a:solidFill>
                  <a:srgbClr val="003399"/>
                </a:solidFill>
                <a:latin typeface="Tahoma" pitchFamily="34" charset="0"/>
              </a:rPr>
              <a:t>resolution</a:t>
            </a:r>
            <a:r>
              <a:rPr lang="fr-FR" sz="2000" dirty="0">
                <a:solidFill>
                  <a:srgbClr val="003399"/>
                </a:solidFill>
                <a:latin typeface="Tahoma" pitchFamily="34" charset="0"/>
              </a:rPr>
              <a:t> </a:t>
            </a:r>
            <a:r>
              <a:rPr lang="fr-FR" sz="2000" dirty="0" err="1">
                <a:solidFill>
                  <a:srgbClr val="003399"/>
                </a:solidFill>
                <a:latin typeface="Tahoma" pitchFamily="34" charset="0"/>
              </a:rPr>
              <a:t>length</a:t>
            </a:r>
            <a:r>
              <a:rPr lang="fr-FR" sz="2000" dirty="0">
                <a:solidFill>
                  <a:srgbClr val="003399"/>
                </a:solidFill>
                <a:latin typeface="Tahoma" pitchFamily="34" charset="0"/>
              </a:rPr>
              <a:t> </a:t>
            </a:r>
            <a:r>
              <a:rPr lang="fr-FR" sz="2000" dirty="0" err="1">
                <a:solidFill>
                  <a:srgbClr val="003399"/>
                </a:solidFill>
                <a:latin typeface="Tahoma" pitchFamily="34" charset="0"/>
              </a:rPr>
              <a:t>scale</a:t>
            </a:r>
            <a:endParaRPr lang="fr-FR" sz="2000" dirty="0">
              <a:solidFill>
                <a:srgbClr val="003399"/>
              </a:solidFill>
              <a:latin typeface="Tahoma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q"/>
            </a:pPr>
            <a:endParaRPr lang="fr-FR" sz="2000" dirty="0">
              <a:solidFill>
                <a:schemeClr val="tx1"/>
              </a:solidFill>
              <a:latin typeface="Tahoma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q"/>
            </a:pPr>
            <a:endParaRPr lang="fr-FR" sz="2000" dirty="0">
              <a:solidFill>
                <a:schemeClr val="tx1"/>
              </a:solidFill>
              <a:latin typeface="Tahoma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</a:pPr>
            <a:endParaRPr lang="fr-FR" sz="2000" dirty="0">
              <a:solidFill>
                <a:schemeClr val="tx1"/>
              </a:solidFill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70000"/>
              <a:buFont typeface="Wingdings" pitchFamily="2" charset="2"/>
              <a:buChar char="q"/>
            </a:pPr>
            <a:r>
              <a:rPr lang="fr-FR" sz="2000" dirty="0" err="1">
                <a:solidFill>
                  <a:srgbClr val="FF0000"/>
                </a:solidFill>
                <a:latin typeface="Tahoma" pitchFamily="34" charset="0"/>
              </a:rPr>
              <a:t>Averaging</a:t>
            </a:r>
            <a:r>
              <a:rPr lang="fr-FR" sz="20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Tahoma" pitchFamily="34" charset="0"/>
              </a:rPr>
              <a:t>at</a:t>
            </a:r>
            <a:r>
              <a:rPr lang="fr-FR" sz="2000" dirty="0">
                <a:solidFill>
                  <a:srgbClr val="FF0000"/>
                </a:solidFill>
                <a:latin typeface="Tahoma" pitchFamily="34" charset="0"/>
              </a:rPr>
              <a:t> a </a:t>
            </a:r>
            <a:r>
              <a:rPr lang="fr-FR" sz="2000" dirty="0" err="1">
                <a:solidFill>
                  <a:srgbClr val="FF0000"/>
                </a:solidFill>
                <a:latin typeface="Tahoma" pitchFamily="34" charset="0"/>
              </a:rPr>
              <a:t>larger</a:t>
            </a:r>
            <a:r>
              <a:rPr lang="fr-FR" sz="20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Tahoma" pitchFamily="34" charset="0"/>
              </a:rPr>
              <a:t>scale</a:t>
            </a:r>
            <a:endParaRPr lang="fr-FR" sz="2000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70000"/>
              <a:buFont typeface="Wingdings" pitchFamily="2" charset="2"/>
              <a:buChar char="q"/>
            </a:pPr>
            <a:endParaRPr lang="fr-FR" sz="2000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70000"/>
              <a:buFont typeface="Wingdings" pitchFamily="2" charset="2"/>
              <a:buChar char="q"/>
            </a:pPr>
            <a:endParaRPr lang="fr-FR" sz="2000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70000"/>
            </a:pPr>
            <a:endParaRPr lang="fr-FR" sz="2000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70000"/>
              <a:buFont typeface="Wingdings" pitchFamily="2" charset="2"/>
              <a:buChar char="q"/>
            </a:pPr>
            <a:r>
              <a:rPr lang="fr-FR" sz="2000" dirty="0" err="1">
                <a:solidFill>
                  <a:schemeClr val="tx1"/>
                </a:solidFill>
                <a:latin typeface="Tahoma" pitchFamily="34" charset="0"/>
              </a:rPr>
              <a:t>Homogenized</a:t>
            </a:r>
            <a:r>
              <a:rPr lang="fr-FR" sz="2000" dirty="0">
                <a:solidFill>
                  <a:schemeClr val="tx1"/>
                </a:solidFill>
                <a:latin typeface="Tahoma" pitchFamily="34" charset="0"/>
              </a:rPr>
              <a:t> plastic </a:t>
            </a:r>
            <a:r>
              <a:rPr lang="fr-FR" sz="2000" dirty="0" err="1">
                <a:solidFill>
                  <a:schemeClr val="tx1"/>
                </a:solidFill>
                <a:latin typeface="Tahoma" pitchFamily="34" charset="0"/>
              </a:rPr>
              <a:t>distortion</a:t>
            </a:r>
            <a:r>
              <a:rPr lang="fr-FR" sz="2000" dirty="0">
                <a:solidFill>
                  <a:schemeClr val="tx1"/>
                </a:solidFill>
                <a:latin typeface="Tahoma" pitchFamily="34" charset="0"/>
              </a:rPr>
              <a:t> rate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70000"/>
              <a:buFont typeface="Wingdings" pitchFamily="2" charset="2"/>
              <a:buChar char="q"/>
            </a:pPr>
            <a:endParaRPr lang="fr-FR" sz="2000" dirty="0">
              <a:solidFill>
                <a:schemeClr val="tx1"/>
              </a:solidFill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70000"/>
              <a:buFont typeface="Wingdings" pitchFamily="2" charset="2"/>
              <a:buChar char="q"/>
            </a:pPr>
            <a:endParaRPr lang="fr-FR" sz="2000" dirty="0">
              <a:solidFill>
                <a:schemeClr val="tx1"/>
              </a:solidFill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70000"/>
              <a:buFont typeface="Wingdings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Tahoma" pitchFamily="34" charset="0"/>
              </a:rPr>
              <a:t>The </a:t>
            </a:r>
            <a:r>
              <a:rPr lang="fr-FR" sz="2000" dirty="0" smtClean="0">
                <a:solidFill>
                  <a:schemeClr val="tx1"/>
                </a:solidFill>
                <a:latin typeface="Tahoma" pitchFamily="34" charset="0"/>
              </a:rPr>
              <a:t>contribution      to plastic </a:t>
            </a:r>
            <a:r>
              <a:rPr lang="fr-FR" sz="2000" dirty="0" err="1" smtClean="0">
                <a:solidFill>
                  <a:schemeClr val="tx1"/>
                </a:solidFill>
                <a:latin typeface="Tahoma" pitchFamily="34" charset="0"/>
              </a:rPr>
              <a:t>distortion</a:t>
            </a:r>
            <a:r>
              <a:rPr lang="fr-FR" sz="2000" dirty="0" smtClean="0">
                <a:solidFill>
                  <a:schemeClr val="tx1"/>
                </a:solidFill>
                <a:latin typeface="Tahoma" pitchFamily="34" charset="0"/>
              </a:rPr>
              <a:t> rate </a:t>
            </a:r>
            <a:r>
              <a:rPr lang="fr-FR" sz="2000" dirty="0" err="1">
                <a:solidFill>
                  <a:schemeClr val="tx1"/>
                </a:solidFill>
                <a:latin typeface="Tahoma" pitchFamily="34" charset="0"/>
              </a:rPr>
              <a:t>is</a:t>
            </a:r>
            <a:r>
              <a:rPr lang="fr-FR" sz="2000" dirty="0">
                <a:solidFill>
                  <a:schemeClr val="tx1"/>
                </a:solidFill>
                <a:latin typeface="Tahoma" pitchFamily="34" charset="0"/>
              </a:rPr>
              <a:t> due to </a:t>
            </a:r>
            <a:r>
              <a:rPr lang="fr-FR" sz="2000" dirty="0" err="1">
                <a:solidFill>
                  <a:schemeClr val="tx1"/>
                </a:solidFill>
                <a:latin typeface="Tahoma" pitchFamily="34" charset="0"/>
              </a:rPr>
              <a:t>statistical</a:t>
            </a:r>
            <a:r>
              <a:rPr lang="fr-FR" sz="2000" dirty="0">
                <a:solidFill>
                  <a:schemeClr val="tx1"/>
                </a:solidFill>
                <a:latin typeface="Tahoma" pitchFamily="34" charset="0"/>
              </a:rPr>
              <a:t> dislocations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70000"/>
              <a:buFont typeface="Wingdings" pitchFamily="2" charset="2"/>
              <a:buChar char="q"/>
            </a:pPr>
            <a:r>
              <a:rPr lang="fr-FR" sz="2000" dirty="0" err="1">
                <a:solidFill>
                  <a:schemeClr val="tx1"/>
                </a:solidFill>
                <a:latin typeface="Tahoma" pitchFamily="34" charset="0"/>
              </a:rPr>
              <a:t>Statistical</a:t>
            </a:r>
            <a:r>
              <a:rPr lang="fr-FR" sz="2000" dirty="0">
                <a:solidFill>
                  <a:schemeClr val="tx1"/>
                </a:solidFill>
                <a:latin typeface="Tahoma" pitchFamily="34" charset="0"/>
              </a:rPr>
              <a:t> dislocations </a:t>
            </a:r>
            <a:r>
              <a:rPr lang="fr-FR" sz="2000" dirty="0" err="1">
                <a:solidFill>
                  <a:schemeClr val="tx1"/>
                </a:solidFill>
                <a:latin typeface="Tahoma" pitchFamily="34" charset="0"/>
              </a:rPr>
              <a:t>contribute</a:t>
            </a:r>
            <a:r>
              <a:rPr lang="fr-FR" sz="2000" dirty="0">
                <a:solidFill>
                  <a:schemeClr val="tx1"/>
                </a:solidFill>
                <a:latin typeface="Tahoma" pitchFamily="34" charset="0"/>
              </a:rPr>
              <a:t> to the plastic </a:t>
            </a:r>
            <a:r>
              <a:rPr lang="fr-FR" sz="2000" dirty="0" err="1">
                <a:solidFill>
                  <a:schemeClr val="tx1"/>
                </a:solidFill>
                <a:latin typeface="Tahoma" pitchFamily="34" charset="0"/>
              </a:rPr>
              <a:t>distortion</a:t>
            </a:r>
            <a:r>
              <a:rPr lang="fr-FR" sz="2000" dirty="0">
                <a:solidFill>
                  <a:schemeClr val="tx1"/>
                </a:solidFill>
                <a:latin typeface="Tahoma" pitchFamily="34" charset="0"/>
              </a:rPr>
              <a:t> rate but not to </a:t>
            </a:r>
            <a:r>
              <a:rPr lang="fr-FR" sz="2000" dirty="0" err="1">
                <a:solidFill>
                  <a:schemeClr val="tx1"/>
                </a:solidFill>
                <a:latin typeface="Tahoma" pitchFamily="34" charset="0"/>
              </a:rPr>
              <a:t>lattice</a:t>
            </a:r>
            <a:r>
              <a:rPr lang="fr-FR" sz="20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Tahoma" pitchFamily="34" charset="0"/>
              </a:rPr>
              <a:t>incompatibility</a:t>
            </a:r>
            <a:r>
              <a:rPr lang="fr-FR" sz="2000" dirty="0" smtClean="0">
                <a:solidFill>
                  <a:schemeClr val="tx1"/>
                </a:solidFill>
                <a:latin typeface="Tahoma" pitchFamily="34" charset="0"/>
              </a:rPr>
              <a:t>/long </a:t>
            </a:r>
            <a:r>
              <a:rPr lang="fr-FR" sz="2000" dirty="0">
                <a:solidFill>
                  <a:schemeClr val="tx1"/>
                </a:solidFill>
                <a:latin typeface="Tahoma" pitchFamily="34" charset="0"/>
              </a:rPr>
              <a:t>range stresses </a:t>
            </a:r>
            <a:endParaRPr lang="fr-FR" sz="2000" dirty="0" smtClean="0">
              <a:solidFill>
                <a:schemeClr val="tx1"/>
              </a:solidFill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70000"/>
              <a:buFont typeface="Wingdings" pitchFamily="2" charset="2"/>
              <a:buChar char="q"/>
            </a:pPr>
            <a:r>
              <a:rPr lang="fr-FR" sz="2000" dirty="0" err="1" smtClean="0">
                <a:solidFill>
                  <a:schemeClr val="tx1"/>
                </a:solidFill>
                <a:latin typeface="Tahoma" pitchFamily="34" charset="0"/>
              </a:rPr>
              <a:t>Scale</a:t>
            </a:r>
            <a:r>
              <a:rPr lang="fr-FR" sz="20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Tahoma" pitchFamily="34" charset="0"/>
              </a:rPr>
              <a:t>dependence</a:t>
            </a:r>
            <a:r>
              <a:rPr lang="fr-FR" sz="2000" dirty="0" smtClean="0">
                <a:solidFill>
                  <a:schemeClr val="tx1"/>
                </a:solidFill>
                <a:latin typeface="Tahoma" pitchFamily="34" charset="0"/>
              </a:rPr>
              <a:t> of </a:t>
            </a:r>
            <a:r>
              <a:rPr lang="fr-FR" sz="2000" dirty="0" err="1" smtClean="0">
                <a:solidFill>
                  <a:schemeClr val="tx1"/>
                </a:solidFill>
                <a:latin typeface="Tahoma" pitchFamily="34" charset="0"/>
              </a:rPr>
              <a:t>Nye’s</a:t>
            </a:r>
            <a:r>
              <a:rPr lang="fr-FR" sz="2000" dirty="0" smtClean="0">
                <a:solidFill>
                  <a:schemeClr val="tx1"/>
                </a:solidFill>
                <a:latin typeface="Tahoma" pitchFamily="34" charset="0"/>
              </a:rPr>
              <a:t> dislocation </a:t>
            </a:r>
            <a:r>
              <a:rPr lang="fr-FR" sz="2000" dirty="0" err="1" smtClean="0">
                <a:solidFill>
                  <a:schemeClr val="tx1"/>
                </a:solidFill>
                <a:latin typeface="Tahoma" pitchFamily="34" charset="0"/>
              </a:rPr>
              <a:t>density</a:t>
            </a:r>
            <a:r>
              <a:rPr lang="fr-FR" sz="20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Tahoma" pitchFamily="34" charset="0"/>
              </a:rPr>
              <a:t>tensor</a:t>
            </a:r>
            <a:endParaRPr lang="fr-FR" sz="2000" dirty="0">
              <a:solidFill>
                <a:schemeClr val="tx1"/>
              </a:solidFill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70000"/>
              <a:buFont typeface="Wingdings" pitchFamily="2" charset="2"/>
              <a:buChar char="q"/>
            </a:pPr>
            <a:endParaRPr lang="fr-FR" sz="2000" dirty="0">
              <a:solidFill>
                <a:schemeClr val="tx1"/>
              </a:solidFill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70000"/>
              <a:buFont typeface="Monotype Sorts"/>
              <a:buChar char="n"/>
            </a:pPr>
            <a:endParaRPr lang="fr-FR" sz="1600" dirty="0">
              <a:solidFill>
                <a:schemeClr val="tx1"/>
              </a:solidFill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70000"/>
              <a:buFont typeface="Monotype Sorts"/>
              <a:buChar char="n"/>
            </a:pPr>
            <a:endParaRPr lang="fr-FR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70000"/>
              <a:buFont typeface="Monotype Sorts"/>
              <a:buChar char="n"/>
            </a:pPr>
            <a:endParaRPr lang="fr-FR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70000"/>
              <a:buFont typeface="Monotype Sorts"/>
              <a:buChar char="n"/>
            </a:pPr>
            <a:endParaRPr lang="fr-FR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70000"/>
              <a:buFont typeface="Monotype Sorts"/>
              <a:buChar char="n"/>
            </a:pPr>
            <a:endParaRPr lang="fr-FR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E595947-9BF0-4B5E-AC74-31E218A7DB2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fr-FR" sz="3600" b="1" dirty="0" err="1">
                <a:solidFill>
                  <a:srgbClr val="F26200"/>
                </a:solidFill>
                <a:latin typeface="Arial" pitchFamily="34" charset="0"/>
                <a:cs typeface="Arial" pitchFamily="34" charset="0"/>
              </a:rPr>
              <a:t>Coarse</a:t>
            </a:r>
            <a:r>
              <a:rPr lang="fr-F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600" b="1" dirty="0" err="1">
                <a:solidFill>
                  <a:srgbClr val="F26200"/>
                </a:solidFill>
                <a:latin typeface="Arial" pitchFamily="34" charset="0"/>
                <a:cs typeface="Arial" pitchFamily="34" charset="0"/>
              </a:rPr>
              <a:t>graining</a:t>
            </a:r>
            <a:endParaRPr lang="fr-FR" sz="3600" b="1" dirty="0">
              <a:solidFill>
                <a:srgbClr val="F262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11263" y="2025650"/>
          <a:ext cx="3119437" cy="835025"/>
        </p:xfrm>
        <a:graphic>
          <a:graphicData uri="http://schemas.openxmlformats.org/presentationml/2006/ole">
            <p:oleObj spid="_x0000_s204802" name="Equation" r:id="rId3" imgW="1803240" imgH="482400" progId="Equation.3">
              <p:embed/>
            </p:oleObj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51275" y="213360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76600" y="2205038"/>
            <a:ext cx="1201738" cy="1130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865188" y="3192463"/>
          <a:ext cx="5000625" cy="831850"/>
        </p:xfrm>
        <a:graphic>
          <a:graphicData uri="http://schemas.openxmlformats.org/presentationml/2006/ole">
            <p:oleObj spid="_x0000_s204803" name="Équation" r:id="rId4" imgW="2895480" imgH="482400" progId="Equation.3">
              <p:embed/>
            </p:oleObj>
          </a:graphicData>
        </a:graphic>
      </p:graphicFrame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733612" y="3276179"/>
            <a:ext cx="4000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endParaRPr lang="fr-FR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rot="10800000">
            <a:off x="5803422" y="3310683"/>
            <a:ext cx="4000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endParaRPr lang="fr-FR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rot="5400000">
            <a:off x="6824662" y="4193755"/>
            <a:ext cx="3968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endParaRPr lang="fr-FR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rot="16200000">
            <a:off x="6815137" y="2478088"/>
            <a:ext cx="3968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endParaRPr lang="fr-FR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06438" y="4406900"/>
          <a:ext cx="4329112" cy="461963"/>
        </p:xfrm>
        <a:graphic>
          <a:graphicData uri="http://schemas.openxmlformats.org/presentationml/2006/ole">
            <p:oleObj spid="_x0000_s204804" name="Equation" r:id="rId5" imgW="2387520" imgH="253800" progId="Equation.3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010275" y="4194175"/>
          <a:ext cx="307975" cy="222250"/>
        </p:xfrm>
        <a:graphic>
          <a:graphicData uri="http://schemas.openxmlformats.org/presentationml/2006/ole">
            <p:oleObj spid="_x0000_s204805" name="Equation" r:id="rId6" imgW="317160" imgH="228600" progId="Equation.3">
              <p:embed/>
            </p:oleObj>
          </a:graphicData>
        </a:graphic>
      </p:graphicFrame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5724525" y="2276475"/>
            <a:ext cx="2736850" cy="2276475"/>
            <a:chOff x="2245" y="1071"/>
            <a:chExt cx="1552" cy="1303"/>
          </a:xfrm>
        </p:grpSpPr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2517" y="1298"/>
              <a:ext cx="862" cy="758"/>
            </a:xfrm>
            <a:prstGeom prst="roundRect">
              <a:avLst>
                <a:gd name="adj" fmla="val 7815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2245" y="1071"/>
              <a:ext cx="1552" cy="1303"/>
              <a:chOff x="2245" y="1071"/>
              <a:chExt cx="1552" cy="1303"/>
            </a:xfrm>
          </p:grpSpPr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>
                <a:off x="2426" y="2160"/>
                <a:ext cx="12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anchor="b"/>
              <a:lstStyle/>
              <a:p>
                <a:endParaRPr lang="fr-FR"/>
              </a:p>
            </p:txBody>
          </p:sp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2245" y="1071"/>
                <a:ext cx="1552" cy="1303"/>
                <a:chOff x="2245" y="1071"/>
                <a:chExt cx="1552" cy="1303"/>
              </a:xfrm>
            </p:grpSpPr>
            <p:sp>
              <p:nvSpPr>
                <p:cNvPr id="22" name="Rectangle 21"/>
                <p:cNvSpPr>
                  <a:spLocks noChangeArrowheads="1"/>
                </p:cNvSpPr>
                <p:nvPr/>
              </p:nvSpPr>
              <p:spPr bwMode="auto">
                <a:xfrm>
                  <a:off x="2744" y="1480"/>
                  <a:ext cx="576" cy="57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23" name="Group 22"/>
                <p:cNvGrpSpPr>
                  <a:grpSpLocks/>
                </p:cNvGrpSpPr>
                <p:nvPr/>
              </p:nvGrpSpPr>
              <p:grpSpPr bwMode="auto">
                <a:xfrm>
                  <a:off x="2290" y="1071"/>
                  <a:ext cx="1507" cy="1225"/>
                  <a:chOff x="2285" y="1071"/>
                  <a:chExt cx="1507" cy="1225"/>
                </a:xfrm>
              </p:grpSpPr>
              <p:graphicFrame>
                <p:nvGraphicFramePr>
                  <p:cNvPr id="27" name="Object 23"/>
                  <p:cNvGraphicFramePr>
                    <a:graphicFrameLocks noChangeAspect="1"/>
                  </p:cNvGraphicFramePr>
                  <p:nvPr/>
                </p:nvGraphicFramePr>
                <p:xfrm>
                  <a:off x="2285" y="1071"/>
                  <a:ext cx="96" cy="126"/>
                </p:xfrm>
                <a:graphic>
                  <a:graphicData uri="http://schemas.openxmlformats.org/presentationml/2006/ole">
                    <p:oleObj spid="_x0000_s204806" name="Equation" r:id="rId7" imgW="164880" imgH="215640" progId="Equation.3">
                      <p:embed/>
                    </p:oleObj>
                  </a:graphicData>
                </a:graphic>
              </p:graphicFrame>
              <p:sp>
                <p:nvSpPr>
                  <p:cNvPr id="28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26" y="1071"/>
                    <a:ext cx="0" cy="108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anchor="b"/>
                  <a:lstStyle/>
                  <a:p>
                    <a:endParaRPr lang="fr-FR"/>
                  </a:p>
                </p:txBody>
              </p:sp>
              <p:graphicFrame>
                <p:nvGraphicFramePr>
                  <p:cNvPr id="29" name="Object 25"/>
                  <p:cNvGraphicFramePr>
                    <a:graphicFrameLocks noChangeAspect="1"/>
                  </p:cNvGraphicFramePr>
                  <p:nvPr/>
                </p:nvGraphicFramePr>
                <p:xfrm>
                  <a:off x="3696" y="2160"/>
                  <a:ext cx="96" cy="136"/>
                </p:xfrm>
                <a:graphic>
                  <a:graphicData uri="http://schemas.openxmlformats.org/presentationml/2006/ole">
                    <p:oleObj spid="_x0000_s204807" name="Equation" r:id="rId8" imgW="152280" imgH="215640" progId="Equation.3">
                      <p:embed/>
                    </p:oleObj>
                  </a:graphicData>
                </a:graphic>
              </p:graphicFrame>
              <p:sp>
                <p:nvSpPr>
                  <p:cNvPr id="30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3107" y="1344"/>
                    <a:ext cx="635" cy="621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33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1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2336" y="1071"/>
                    <a:ext cx="1270" cy="1180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2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79" y="1480"/>
                    <a:ext cx="0" cy="31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anchor="b"/>
                  <a:lstStyle/>
                  <a:p>
                    <a:endParaRPr lang="fr-FR"/>
                  </a:p>
                </p:txBody>
              </p:sp>
              <p:sp>
                <p:nvSpPr>
                  <p:cNvPr id="33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74" y="1298"/>
                    <a:ext cx="36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anchor="b"/>
                  <a:lstStyle/>
                  <a:p>
                    <a:endParaRPr lang="fr-FR"/>
                  </a:p>
                </p:txBody>
              </p:sp>
              <p:sp>
                <p:nvSpPr>
                  <p:cNvPr id="3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517" y="1525"/>
                    <a:ext cx="0" cy="31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anchor="b"/>
                  <a:lstStyle/>
                  <a:p>
                    <a:endParaRPr lang="fr-FR"/>
                  </a:p>
                </p:txBody>
              </p:sp>
              <p:sp>
                <p:nvSpPr>
                  <p:cNvPr id="3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777" y="2051"/>
                    <a:ext cx="36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anchor="b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24" name="Oval 32"/>
                <p:cNvSpPr>
                  <a:spLocks noChangeArrowheads="1"/>
                </p:cNvSpPr>
                <p:nvPr/>
              </p:nvSpPr>
              <p:spPr bwMode="auto">
                <a:xfrm>
                  <a:off x="2245" y="1389"/>
                  <a:ext cx="621" cy="622"/>
                </a:xfrm>
                <a:prstGeom prst="ellipse">
                  <a:avLst/>
                </a:prstGeom>
                <a:noFill/>
                <a:ln w="9525" algn="ctr">
                  <a:solidFill>
                    <a:srgbClr val="0033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5" name="Oval 33"/>
                <p:cNvSpPr>
                  <a:spLocks noChangeArrowheads="1"/>
                </p:cNvSpPr>
                <p:nvPr/>
              </p:nvSpPr>
              <p:spPr bwMode="auto">
                <a:xfrm>
                  <a:off x="2653" y="1752"/>
                  <a:ext cx="621" cy="622"/>
                </a:xfrm>
                <a:prstGeom prst="ellipse">
                  <a:avLst/>
                </a:prstGeom>
                <a:noFill/>
                <a:ln w="9525" algn="ctr">
                  <a:solidFill>
                    <a:srgbClr val="0033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6" name="Oval 34"/>
                <p:cNvSpPr>
                  <a:spLocks noChangeArrowheads="1"/>
                </p:cNvSpPr>
                <p:nvPr/>
              </p:nvSpPr>
              <p:spPr bwMode="auto">
                <a:xfrm>
                  <a:off x="2653" y="1071"/>
                  <a:ext cx="621" cy="622"/>
                </a:xfrm>
                <a:prstGeom prst="ellipse">
                  <a:avLst/>
                </a:prstGeom>
                <a:noFill/>
                <a:ln w="9525" algn="ctr">
                  <a:solidFill>
                    <a:srgbClr val="0033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7596188" y="4508500"/>
            <a:ext cx="5857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endParaRPr lang="fr-FR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7629525" y="4567238"/>
          <a:ext cx="584200" cy="230187"/>
        </p:xfrm>
        <a:graphic>
          <a:graphicData uri="http://schemas.openxmlformats.org/presentationml/2006/ole">
            <p:oleObj spid="_x0000_s204808" name="Equation" r:id="rId9" imgW="545760" imgH="215640" progId="Equation.3">
              <p:embed/>
            </p:oleObj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2678254" y="5009511"/>
          <a:ext cx="403225" cy="449262"/>
        </p:xfrm>
        <a:graphic>
          <a:graphicData uri="http://schemas.openxmlformats.org/presentationml/2006/ole">
            <p:oleObj spid="_x0000_s204809" name="Equation" r:id="rId10" imgW="215640" imgH="241200" progId="Equation.3">
              <p:embed/>
            </p:oleObj>
          </a:graphicData>
        </a:graphic>
      </p:graphicFrame>
      <p:sp>
        <p:nvSpPr>
          <p:cNvPr id="39" name="ZoneTexte 38"/>
          <p:cNvSpPr txBox="1"/>
          <p:nvPr/>
        </p:nvSpPr>
        <p:spPr>
          <a:xfrm>
            <a:off x="5459104" y="6469035"/>
            <a:ext cx="2045753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cs typeface="Tahoma" pitchFamily="34" charset="0"/>
              </a:rPr>
              <a:t>LEM3, 4 octobre 2012</a:t>
            </a:r>
            <a:endParaRPr lang="fr-FR" sz="1400" dirty="0">
              <a:solidFill>
                <a:schemeClr val="tx1"/>
              </a:solidFill>
              <a:latin typeface="Comic Sans MS" pitchFamily="66" charset="0"/>
              <a:cs typeface="Tahoma" pitchFamily="34" charset="0"/>
            </a:endParaRPr>
          </a:p>
        </p:txBody>
      </p:sp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1665" y="131431"/>
            <a:ext cx="20383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1665" y="131431"/>
            <a:ext cx="20383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E595947-9BF0-4B5E-AC74-31E218A7DB2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3" name="Espace réservé du numéro de diapositive 1"/>
          <p:cNvSpPr txBox="1">
            <a:spLocks/>
          </p:cNvSpPr>
          <p:nvPr/>
        </p:nvSpPr>
        <p:spPr bwMode="auto">
          <a:xfrm>
            <a:off x="7239000" y="6472238"/>
            <a:ext cx="19034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723900" algn="l"/>
                <a:tab pos="1447800" algn="l"/>
              </a:tabLst>
              <a:defRPr/>
            </a:pPr>
            <a:fld id="{8E595947-9BF0-4B5E-AC74-31E218A7DB2E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723900" algn="l"/>
                  <a:tab pos="1447800" algn="l"/>
                </a:tabLst>
                <a:defRPr/>
              </a:pPr>
              <a:t>9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8000" y="682768"/>
            <a:ext cx="8952931" cy="1433513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fr-FR" sz="3600" b="1" kern="0" dirty="0" smtClean="0">
                <a:solidFill>
                  <a:srgbClr val="F26200"/>
                </a:solidFill>
                <a:latin typeface="Arial" pitchFamily="34" charset="0"/>
                <a:ea typeface="+mj-ea"/>
                <a:cs typeface="Arial" pitchFamily="34" charset="0"/>
              </a:rPr>
              <a:t>D</a:t>
            </a:r>
            <a:r>
              <a:rPr kumimoji="0" lang="fr-FR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islocation</a:t>
            </a: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/</a:t>
            </a:r>
            <a:r>
              <a:rPr kumimoji="0" lang="fr-FR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disclination</a:t>
            </a: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densities</a:t>
            </a:r>
            <a:endParaRPr kumimoji="0" lang="fr-FR" sz="3600" b="1" i="0" u="none" strike="noStrike" kern="0" cap="none" spc="0" normalizeH="0" baseline="0" noProof="0" dirty="0" smtClean="0">
              <a:ln>
                <a:noFill/>
              </a:ln>
              <a:solidFill>
                <a:srgbClr val="F262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from</a:t>
            </a: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elastic</a:t>
            </a: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262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curvature</a:t>
            </a:r>
            <a:endParaRPr kumimoji="0" lang="fr-FR" sz="3600" b="1" i="0" u="none" strike="noStrike" kern="0" cap="none" spc="0" normalizeH="0" baseline="0" noProof="0" dirty="0">
              <a:ln>
                <a:noFill/>
              </a:ln>
              <a:solidFill>
                <a:srgbClr val="F262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87600" y="1980000"/>
            <a:ext cx="8062415" cy="4233863"/>
          </a:xfrm>
          <a:prstGeom prst="rect">
            <a:avLst/>
          </a:prstGeom>
        </p:spPr>
        <p:txBody>
          <a:bodyPr/>
          <a:lstStyle/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Nye’s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dislocation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density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tensor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Lattice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incompatibility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Aerial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measure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of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incompatibility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Coarse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graining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Dislocation/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disclination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densities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from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elastic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curvature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741363" marR="0" lvl="1" indent="-284163" algn="l" defTabSz="449263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Rotational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compatibility: standard dislocation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treatment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</a:p>
          <a:p>
            <a:pPr marL="741363" marR="0" lvl="1" indent="-284163" algn="l" defTabSz="449263" rtl="0" eaLnBrk="0" fontAlgn="base" latinLnBrk="0" hangingPunc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Rotational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incompatibility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: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disclination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density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Dislocation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density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measurement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from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EBSD orientation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mapping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741363" lvl="1" indent="-284163">
              <a:spcBef>
                <a:spcPts val="700"/>
              </a:spcBef>
              <a:buClrTx/>
              <a:buFont typeface="Wingdings" pitchFamily="2" charset="2"/>
              <a:buChar char="ü"/>
              <a:defRPr/>
            </a:pPr>
            <a:r>
              <a:rPr lang="fr-FR" sz="1600" kern="0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Measurement</a:t>
            </a:r>
            <a:r>
              <a:rPr lang="fr-FR" sz="1600" kern="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1600" kern="0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from</a:t>
            </a:r>
            <a:r>
              <a:rPr lang="fr-FR" sz="1600" kern="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a single </a:t>
            </a:r>
            <a:r>
              <a:rPr lang="fr-FR" sz="1600" kern="0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planar</a:t>
            </a:r>
            <a:r>
              <a:rPr lang="fr-FR" sz="1600" kern="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1600" kern="0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map</a:t>
            </a:r>
            <a:endParaRPr lang="fr-FR" sz="1600" kern="0" dirty="0" smtClean="0">
              <a:solidFill>
                <a:schemeClr val="bg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741363" lvl="1" indent="-284163">
              <a:spcBef>
                <a:spcPts val="700"/>
              </a:spcBef>
              <a:buClrTx/>
              <a:buFont typeface="Wingdings" pitchFamily="2" charset="2"/>
              <a:buChar char="ü"/>
              <a:defRPr/>
            </a:pPr>
            <a:r>
              <a:rPr lang="fr-FR" sz="1600" kern="0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Measurement</a:t>
            </a:r>
            <a:r>
              <a:rPr lang="fr-FR" sz="1600" kern="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1600" kern="0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from</a:t>
            </a:r>
            <a:r>
              <a:rPr lang="fr-FR" sz="1600" kern="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3D data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Tantalum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benchmark</a:t>
            </a:r>
          </a:p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Conclusions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59104" y="6469035"/>
            <a:ext cx="2045753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Comic Sans MS" pitchFamily="66" charset="0"/>
                <a:cs typeface="Tahoma" pitchFamily="34" charset="0"/>
              </a:rPr>
              <a:t>LEM3, 4 octobre 2012</a:t>
            </a:r>
            <a:endParaRPr lang="fr-FR" sz="1400" dirty="0">
              <a:solidFill>
                <a:schemeClr val="tx1"/>
              </a:solidFill>
              <a:latin typeface="Comic Sans MS" pitchFamily="66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9380</TotalTime>
  <Words>845</Words>
  <Application>Microsoft Office PowerPoint</Application>
  <PresentationFormat>Affichage à l'écran (4:3)</PresentationFormat>
  <Paragraphs>279</Paragraphs>
  <Slides>20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4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Modèle par défaut</vt:lpstr>
      <vt:lpstr>1_Modèle par défaut</vt:lpstr>
      <vt:lpstr>2_Modèle par défaut</vt:lpstr>
      <vt:lpstr>3_Modèle par défaut</vt:lpstr>
      <vt:lpstr>Équation</vt:lpstr>
      <vt:lpstr>Equation</vt:lpstr>
      <vt:lpstr>Diapositive 1</vt:lpstr>
      <vt:lpstr>Diapositive 2</vt:lpstr>
      <vt:lpstr>Diapositive 3</vt:lpstr>
      <vt:lpstr>Outline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Error estimates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•• ••</dc:creator>
  <cp:lastModifiedBy>Claude Fressengeas</cp:lastModifiedBy>
  <cp:revision>496</cp:revision>
  <dcterms:modified xsi:type="dcterms:W3CDTF">2013-06-12T14:21:28Z</dcterms:modified>
</cp:coreProperties>
</file>