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7188200" cy="9448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06" autoAdjust="0"/>
    <p:restoredTop sz="93830" autoAdjust="0"/>
  </p:normalViewPr>
  <p:slideViewPr>
    <p:cSldViewPr showGuides="1">
      <p:cViewPr>
        <p:scale>
          <a:sx n="150" d="100"/>
          <a:sy n="150" d="100"/>
        </p:scale>
        <p:origin x="-960" y="-96"/>
      </p:cViewPr>
      <p:guideLst>
        <p:guide orient="horz"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w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14887" cy="472440"/>
          </a:xfrm>
          <a:prstGeom prst="rect">
            <a:avLst/>
          </a:prstGeom>
        </p:spPr>
        <p:txBody>
          <a:bodyPr vert="horz" lIns="95059" tIns="47530" rIns="95059" bIns="475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71650" y="0"/>
            <a:ext cx="3114887" cy="472440"/>
          </a:xfrm>
          <a:prstGeom prst="rect">
            <a:avLst/>
          </a:prstGeom>
        </p:spPr>
        <p:txBody>
          <a:bodyPr vert="horz" lIns="95059" tIns="47530" rIns="95059" bIns="47530" rtlCol="0"/>
          <a:lstStyle>
            <a:lvl1pPr algn="r">
              <a:defRPr sz="1200"/>
            </a:lvl1pPr>
          </a:lstStyle>
          <a:p>
            <a:fld id="{5599739A-7719-4DF7-8715-9F8CEB87A14E}" type="datetimeFigureOut">
              <a:rPr lang="en-US" smtClean="0"/>
              <a:t>2/20/13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74721"/>
            <a:ext cx="3114887" cy="472440"/>
          </a:xfrm>
          <a:prstGeom prst="rect">
            <a:avLst/>
          </a:prstGeom>
        </p:spPr>
        <p:txBody>
          <a:bodyPr vert="horz" lIns="95059" tIns="47530" rIns="95059" bIns="475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71650" y="8974721"/>
            <a:ext cx="3114887" cy="472440"/>
          </a:xfrm>
          <a:prstGeom prst="rect">
            <a:avLst/>
          </a:prstGeom>
        </p:spPr>
        <p:txBody>
          <a:bodyPr vert="horz" lIns="95059" tIns="47530" rIns="95059" bIns="47530" rtlCol="0" anchor="b"/>
          <a:lstStyle>
            <a:lvl1pPr algn="r">
              <a:defRPr sz="1200"/>
            </a:lvl1pPr>
          </a:lstStyle>
          <a:p>
            <a:fld id="{84857724-61D4-4DC0-BB19-F80A7EAF6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68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14887" cy="472440"/>
          </a:xfrm>
          <a:prstGeom prst="rect">
            <a:avLst/>
          </a:prstGeom>
        </p:spPr>
        <p:txBody>
          <a:bodyPr vert="horz" lIns="95059" tIns="47530" rIns="95059" bIns="475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71650" y="0"/>
            <a:ext cx="3114887" cy="472440"/>
          </a:xfrm>
          <a:prstGeom prst="rect">
            <a:avLst/>
          </a:prstGeom>
        </p:spPr>
        <p:txBody>
          <a:bodyPr vert="horz" lIns="95059" tIns="47530" rIns="95059" bIns="47530" rtlCol="0"/>
          <a:lstStyle>
            <a:lvl1pPr algn="r">
              <a:defRPr sz="1200"/>
            </a:lvl1pPr>
          </a:lstStyle>
          <a:p>
            <a:fld id="{E97932ED-21D4-49F4-8C12-1F2E6E45C970}" type="datetimeFigureOut">
              <a:rPr lang="en-US" smtClean="0"/>
              <a:t>2/20/13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708025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59" tIns="47530" rIns="95059" bIns="475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8820" y="4488180"/>
            <a:ext cx="5750560" cy="4251960"/>
          </a:xfrm>
          <a:prstGeom prst="rect">
            <a:avLst/>
          </a:prstGeom>
        </p:spPr>
        <p:txBody>
          <a:bodyPr vert="horz" lIns="95059" tIns="47530" rIns="95059" bIns="475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4721"/>
            <a:ext cx="3114887" cy="472440"/>
          </a:xfrm>
          <a:prstGeom prst="rect">
            <a:avLst/>
          </a:prstGeom>
        </p:spPr>
        <p:txBody>
          <a:bodyPr vert="horz" lIns="95059" tIns="47530" rIns="95059" bIns="475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71650" y="8974721"/>
            <a:ext cx="3114887" cy="472440"/>
          </a:xfrm>
          <a:prstGeom prst="rect">
            <a:avLst/>
          </a:prstGeom>
        </p:spPr>
        <p:txBody>
          <a:bodyPr vert="horz" lIns="95059" tIns="47530" rIns="95059" bIns="47530" rtlCol="0" anchor="b"/>
          <a:lstStyle>
            <a:lvl1pPr algn="r">
              <a:defRPr sz="1200"/>
            </a:lvl1pPr>
          </a:lstStyle>
          <a:p>
            <a:fld id="{3F2CD4CE-53B5-4E57-AB0A-0DF274A34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5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855" indent="-285713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853" indent="-228570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99994" indent="-228570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135" indent="-228570"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277" indent="-22857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418" indent="-22857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560" indent="-22857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701" indent="-22857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4FB6F89-8FCC-46F1-AF5A-29FF04E26FC5}" type="slidenum">
              <a:rPr lang="en-US" sz="1200">
                <a:solidFill>
                  <a:prstClr val="black"/>
                </a:solidFill>
              </a:rPr>
              <a:pPr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200" dirty="0" smtClean="0"/>
              <a:t>General boundaries require 3 sets of Burgers vectors.</a:t>
            </a:r>
          </a:p>
          <a:p>
            <a:pPr>
              <a:lnSpc>
                <a:spcPct val="90000"/>
              </a:lnSpc>
            </a:pPr>
            <a:r>
              <a:rPr lang="en-US" sz="1200" dirty="0" smtClean="0"/>
              <a:t>Certain symmetric tilts can be constructed with only 1 Burgers vector (112, 100 axes in </a:t>
            </a:r>
            <a:r>
              <a:rPr lang="en-US" sz="1200" dirty="0" err="1" smtClean="0"/>
              <a:t>fcc</a:t>
            </a:r>
            <a:r>
              <a:rPr lang="en-US" sz="1200" dirty="0" smtClean="0"/>
              <a:t> with &lt;110&gt; Burgers vectors).</a:t>
            </a:r>
          </a:p>
          <a:p>
            <a:pPr>
              <a:lnSpc>
                <a:spcPct val="90000"/>
              </a:lnSpc>
            </a:pPr>
            <a:r>
              <a:rPr lang="en-US" sz="1200" dirty="0" smtClean="0"/>
              <a:t>we need &lt;100&gt; dislocations in order to match the Cahn-</a:t>
            </a:r>
            <a:r>
              <a:rPr lang="en-US" sz="1200" dirty="0" err="1" smtClean="0"/>
              <a:t>Mishin</a:t>
            </a:r>
            <a:r>
              <a:rPr lang="en-US" sz="1200" dirty="0" smtClean="0"/>
              <a:t> simulations</a:t>
            </a:r>
          </a:p>
          <a:p>
            <a:pPr>
              <a:lnSpc>
                <a:spcPct val="90000"/>
              </a:lnSpc>
            </a:pPr>
            <a:endParaRPr lang="en-US" sz="1200" dirty="0" smtClean="0"/>
          </a:p>
          <a:p>
            <a:pPr>
              <a:lnSpc>
                <a:spcPct val="90000"/>
              </a:lnSpc>
            </a:pPr>
            <a:r>
              <a:rPr lang="en-US" sz="1200" dirty="0" smtClean="0"/>
              <a:t>Less symmetric tilts require 2 Burgers vectors.</a:t>
            </a:r>
          </a:p>
          <a:p>
            <a:pPr>
              <a:lnSpc>
                <a:spcPct val="90000"/>
              </a:lnSpc>
            </a:pPr>
            <a:r>
              <a:rPr lang="en-US" sz="1200" dirty="0" smtClean="0"/>
              <a:t>Twist boundaries require at least 2 Burgers vectors.</a:t>
            </a: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First we find the sets of  3 </a:t>
            </a:r>
            <a:r>
              <a:rPr lang="en-US" dirty="0" err="1" smtClean="0">
                <a:ea typeface="ＭＳ Ｐゴシック" pitchFamily="34" charset="-128"/>
              </a:rPr>
              <a:t>indepent</a:t>
            </a:r>
            <a:r>
              <a:rPr lang="en-US" dirty="0" smtClean="0">
                <a:ea typeface="ＭＳ Ｐゴシック" pitchFamily="34" charset="-128"/>
              </a:rPr>
              <a:t> burgers </a:t>
            </a: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And calculate the reciprocal burgers vector set </a:t>
            </a: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Vectors in the GB plane normal to the line directions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F9D52-2192-4428-B579-B6A59C89E7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4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96EFD-2460-4973-AF56-403EC8DB14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9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6964F-F1C3-4DE3-88FE-B89E094995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10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1D2E8-2531-496D-9B37-A690314231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0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3B9B7-796F-45BD-B5C3-4393B46405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96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D4D9D-2126-43E1-A1DB-16543301DD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41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4921B-19E2-4289-A123-9B1C0CEE09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32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E9063-4BCE-4CD8-80C6-ED0E31B2E3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04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43598-635C-4F58-AABE-11E7101441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04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2AC34-FB33-4B1D-860E-53DFE68F15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54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E961A-45EE-47E6-8223-D9F143CDD6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59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28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28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553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itchFamily="34" charset="0"/>
                <a:ea typeface="ＭＳ Ｐゴシック" pitchFamily="28" charset="-128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CD9FA5C-A151-4409-AB07-DEEED168FE84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23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000" y="6553200"/>
            <a:ext cx="1905000" cy="457200"/>
          </a:xfr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2C9DC82C-7889-40C3-8E3C-B8B3F06DF6A6}" type="slidenum">
              <a:rPr lang="en-US" sz="1400" smtClean="0">
                <a:solidFill>
                  <a:srgbClr val="000000"/>
                </a:solidFill>
                <a:latin typeface="Gill Sans"/>
                <a:cs typeface="Gill Sans"/>
              </a:rPr>
              <a:pPr/>
              <a:t>1</a:t>
            </a:fld>
            <a:endParaRPr lang="en-US" sz="1400" smtClean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3315" name="Rectangle 12"/>
          <p:cNvSpPr>
            <a:spLocks noChangeArrowheads="1"/>
          </p:cNvSpPr>
          <p:nvPr/>
        </p:nvSpPr>
        <p:spPr bwMode="auto">
          <a:xfrm>
            <a:off x="-76200" y="0"/>
            <a:ext cx="9296400" cy="9144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graphicFrame>
        <p:nvGraphicFramePr>
          <p:cNvPr id="133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197542"/>
              </p:ext>
            </p:extLst>
          </p:nvPr>
        </p:nvGraphicFramePr>
        <p:xfrm>
          <a:off x="4343400" y="2362200"/>
          <a:ext cx="2590800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4" name="Equation" r:id="rId4" imgW="1041400" imgH="558800" progId="Equation.3">
                  <p:embed/>
                </p:oleObj>
              </mc:Choice>
              <mc:Fallback>
                <p:oleObj name="Equation" r:id="rId4" imgW="10414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362200"/>
                        <a:ext cx="2590800" cy="1389063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674142"/>
              </p:ext>
            </p:extLst>
          </p:nvPr>
        </p:nvGraphicFramePr>
        <p:xfrm>
          <a:off x="2174875" y="4953000"/>
          <a:ext cx="614997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5" name="Equation" r:id="rId6" imgW="2451100" imgH="330200" progId="Equation.3">
                  <p:embed/>
                </p:oleObj>
              </mc:Choice>
              <mc:Fallback>
                <p:oleObj name="Equation" r:id="rId6" imgW="24511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75" y="4953000"/>
                        <a:ext cx="6149975" cy="830263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76200" y="228600"/>
            <a:ext cx="91440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latin typeface="Gill Sans"/>
                <a:cs typeface="Gill Sans"/>
              </a:rPr>
              <a:t>GB as Dislocation structure/ Frank-</a:t>
            </a:r>
            <a:r>
              <a:rPr lang="en-US" sz="3200" dirty="0" err="1">
                <a:latin typeface="Gill Sans"/>
                <a:cs typeface="Gill Sans"/>
              </a:rPr>
              <a:t>Bilby</a:t>
            </a:r>
            <a:r>
              <a:rPr lang="en-US" sz="3200" dirty="0">
                <a:latin typeface="Gill Sans"/>
                <a:cs typeface="Gill Sans"/>
              </a:rPr>
              <a:t> Analysis</a:t>
            </a:r>
          </a:p>
        </p:txBody>
      </p:sp>
      <p:graphicFrame>
        <p:nvGraphicFramePr>
          <p:cNvPr id="133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606490"/>
              </p:ext>
            </p:extLst>
          </p:nvPr>
        </p:nvGraphicFramePr>
        <p:xfrm>
          <a:off x="3397250" y="3962400"/>
          <a:ext cx="4560888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6" name="Equation" r:id="rId8" imgW="1752600" imgH="304800" progId="Equation.3">
                  <p:embed/>
                </p:oleObj>
              </mc:Choice>
              <mc:Fallback>
                <p:oleObj name="Equation" r:id="rId8" imgW="17526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0" y="3962400"/>
                        <a:ext cx="4560888" cy="79375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1139643" y="6488668"/>
            <a:ext cx="770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>
                <a:solidFill>
                  <a:srgbClr val="333399"/>
                </a:solidFill>
                <a:latin typeface="Gill Sans"/>
                <a:cs typeface="Gill Sans"/>
              </a:rPr>
              <a:t>A. Sutton and R. </a:t>
            </a:r>
            <a:r>
              <a:rPr lang="en-US" sz="1800" dirty="0" err="1">
                <a:solidFill>
                  <a:srgbClr val="333399"/>
                </a:solidFill>
                <a:latin typeface="Gill Sans"/>
                <a:cs typeface="Gill Sans"/>
              </a:rPr>
              <a:t>Balluffi</a:t>
            </a:r>
            <a:r>
              <a:rPr lang="en-US" sz="1800" dirty="0">
                <a:solidFill>
                  <a:srgbClr val="333399"/>
                </a:solidFill>
                <a:latin typeface="Gill Sans"/>
                <a:cs typeface="Gill Sans"/>
              </a:rPr>
              <a:t> (1996), </a:t>
            </a:r>
            <a:r>
              <a:rPr lang="en-US" sz="1800" i="1" dirty="0">
                <a:solidFill>
                  <a:srgbClr val="333399"/>
                </a:solidFill>
                <a:latin typeface="Gill Sans"/>
                <a:cs typeface="Gill Sans"/>
              </a:rPr>
              <a:t>Interfaces in Crystalline Materials</a:t>
            </a:r>
            <a:r>
              <a:rPr lang="en-US" sz="1800" dirty="0">
                <a:solidFill>
                  <a:srgbClr val="333399"/>
                </a:solidFill>
                <a:latin typeface="Gill Sans"/>
                <a:cs typeface="Gill Sans"/>
              </a:rPr>
              <a:t>, </a:t>
            </a:r>
            <a:r>
              <a:rPr lang="en-US" sz="1800" dirty="0" smtClean="0">
                <a:solidFill>
                  <a:srgbClr val="333399"/>
                </a:solidFill>
                <a:latin typeface="Gill Sans"/>
                <a:cs typeface="Gill Sans"/>
              </a:rPr>
              <a:t>Oxford</a:t>
            </a:r>
            <a:endParaRPr lang="en-US" sz="1800" dirty="0">
              <a:solidFill>
                <a:srgbClr val="333399"/>
              </a:solidFill>
              <a:latin typeface="Gill Sans"/>
              <a:cs typeface="Gill Sans"/>
            </a:endParaRP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440536"/>
              </p:ext>
            </p:extLst>
          </p:nvPr>
        </p:nvGraphicFramePr>
        <p:xfrm>
          <a:off x="4648200" y="1143000"/>
          <a:ext cx="190500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7" name="Equation" r:id="rId10" imgW="1003300" imgH="406400" progId="Equation.3">
                  <p:embed/>
                </p:oleObj>
              </mc:Choice>
              <mc:Fallback>
                <p:oleObj name="Equation" r:id="rId10" imgW="10033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143000"/>
                        <a:ext cx="1905000" cy="769938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1219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b burgers vector </a:t>
            </a:r>
          </a:p>
          <a:p>
            <a:r>
              <a:rPr lang="en-US" dirty="0" smtClean="0">
                <a:latin typeface="Gill Sans"/>
                <a:cs typeface="Gill Sans"/>
              </a:rPr>
              <a:t>&lt;110&gt; and &lt;100&gt; type </a:t>
            </a:r>
            <a:endParaRPr lang="en-US" dirty="0">
              <a:latin typeface="Gill Sans"/>
              <a:cs typeface="Gill San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371600" y="2590800"/>
            <a:ext cx="2191397" cy="790986"/>
            <a:chOff x="1066800" y="2209800"/>
            <a:chExt cx="2191397" cy="790986"/>
          </a:xfrm>
        </p:grpSpPr>
        <p:sp>
          <p:nvSpPr>
            <p:cNvPr id="18" name="TextBox 17"/>
            <p:cNvSpPr txBox="1"/>
            <p:nvPr/>
          </p:nvSpPr>
          <p:spPr>
            <a:xfrm>
              <a:off x="1066800" y="2209800"/>
              <a:ext cx="304800" cy="790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i="1" dirty="0" err="1" smtClean="0">
                  <a:latin typeface="Lucida Grande"/>
                  <a:ea typeface="Lucida Grande"/>
                  <a:cs typeface="Lucida Grande"/>
                </a:rPr>
                <a:t>ξ</a:t>
              </a:r>
              <a:r>
                <a:rPr lang="en-US" dirty="0" smtClean="0">
                  <a:latin typeface="Lucida Grande"/>
                  <a:ea typeface="Lucida Grande"/>
                  <a:cs typeface="Lucida Grande"/>
                </a:rPr>
                <a:t> </a:t>
              </a:r>
              <a:r>
                <a:rPr lang="en-US" i="1" dirty="0" err="1" smtClean="0">
                  <a:latin typeface="Lucida Grande"/>
                  <a:ea typeface="Lucida Grande"/>
                  <a:cs typeface="Lucida Grande"/>
                </a:rPr>
                <a:t>ρ</a:t>
              </a:r>
              <a:endParaRPr lang="en-US" i="1" dirty="0">
                <a:latin typeface="Gill Sans"/>
                <a:cs typeface="Gill Sans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295400" y="2221468"/>
              <a:ext cx="1962797" cy="7663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dirty="0" smtClean="0">
                  <a:latin typeface="Gill Sans"/>
                  <a:cs typeface="Gill Sans"/>
                </a:rPr>
                <a:t>Line direction</a:t>
              </a:r>
            </a:p>
            <a:p>
              <a:pPr>
                <a:lnSpc>
                  <a:spcPct val="80000"/>
                </a:lnSpc>
              </a:pPr>
              <a:endParaRPr lang="en-US" dirty="0">
                <a:latin typeface="Gill Sans"/>
                <a:cs typeface="Gill Sans"/>
              </a:endParaRPr>
            </a:p>
            <a:p>
              <a:pPr>
                <a:lnSpc>
                  <a:spcPct val="80000"/>
                </a:lnSpc>
              </a:pPr>
              <a:r>
                <a:rPr lang="en-US" dirty="0" err="1" smtClean="0">
                  <a:latin typeface="Gill Sans"/>
                  <a:cs typeface="Gill Sans"/>
                </a:rPr>
                <a:t>Misorientation</a:t>
              </a:r>
              <a:r>
                <a:rPr lang="en-US" dirty="0" smtClean="0">
                  <a:latin typeface="Gill Sans"/>
                  <a:cs typeface="Gill Sans"/>
                </a:rPr>
                <a:t> axis</a:t>
              </a:r>
              <a:endParaRPr lang="en-US" dirty="0">
                <a:latin typeface="Gill Sans"/>
                <a:cs typeface="Gill Sans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33400" y="40386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Lucida Grande CE"/>
                <a:cs typeface="Lucida Grande CE"/>
              </a:rPr>
              <a:t>w</a:t>
            </a:r>
            <a:r>
              <a:rPr lang="en-US" dirty="0" smtClean="0">
                <a:latin typeface="Gill Sans"/>
                <a:cs typeface="Gill Sans"/>
              </a:rPr>
              <a:t> dislocation density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4800" y="5105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Lucida Grande CE"/>
                <a:cs typeface="Lucida Grande CE"/>
              </a:rPr>
              <a:t>B </a:t>
            </a:r>
            <a:r>
              <a:rPr lang="en-US" dirty="0" smtClean="0">
                <a:latin typeface="Gill Sans"/>
                <a:cs typeface="Gill Sans"/>
              </a:rPr>
              <a:t>Net Burgers</a:t>
            </a:r>
          </a:p>
        </p:txBody>
      </p:sp>
    </p:spTree>
    <p:extLst>
      <p:ext uri="{BB962C8B-B14F-4D97-AF65-F5344CB8AC3E}">
        <p14:creationId xmlns:p14="http://schemas.microsoft.com/office/powerpoint/2010/main" val="4169437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atma">
      <a:majorFont>
        <a:latin typeface="Myriad Pro Light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144</Words>
  <Application>Microsoft Macintosh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Equation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Anthony Rollett</cp:lastModifiedBy>
  <cp:revision>151</cp:revision>
  <cp:lastPrinted>2013-01-20T17:23:15Z</cp:lastPrinted>
  <dcterms:created xsi:type="dcterms:W3CDTF">2013-01-10T23:48:35Z</dcterms:created>
  <dcterms:modified xsi:type="dcterms:W3CDTF">2013-02-20T20:10:18Z</dcterms:modified>
</cp:coreProperties>
</file>